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  <p:sldMasterId id="2147483767" r:id="rId2"/>
  </p:sldMasterIdLst>
  <p:notesMasterIdLst>
    <p:notesMasterId r:id="rId32"/>
  </p:notesMasterIdLst>
  <p:handoutMasterIdLst>
    <p:handoutMasterId r:id="rId33"/>
  </p:handoutMasterIdLst>
  <p:sldIdLst>
    <p:sldId id="380" r:id="rId3"/>
    <p:sldId id="350" r:id="rId4"/>
    <p:sldId id="371" r:id="rId5"/>
    <p:sldId id="283" r:id="rId6"/>
    <p:sldId id="354" r:id="rId7"/>
    <p:sldId id="356" r:id="rId8"/>
    <p:sldId id="285" r:id="rId9"/>
    <p:sldId id="286" r:id="rId10"/>
    <p:sldId id="323" r:id="rId11"/>
    <p:sldId id="372" r:id="rId12"/>
    <p:sldId id="373" r:id="rId13"/>
    <p:sldId id="374" r:id="rId14"/>
    <p:sldId id="357" r:id="rId15"/>
    <p:sldId id="305" r:id="rId16"/>
    <p:sldId id="375" r:id="rId17"/>
    <p:sldId id="376" r:id="rId18"/>
    <p:sldId id="364" r:id="rId19"/>
    <p:sldId id="308" r:id="rId20"/>
    <p:sldId id="381" r:id="rId21"/>
    <p:sldId id="382" r:id="rId22"/>
    <p:sldId id="383" r:id="rId23"/>
    <p:sldId id="384" r:id="rId24"/>
    <p:sldId id="377" r:id="rId25"/>
    <p:sldId id="358" r:id="rId26"/>
    <p:sldId id="273" r:id="rId27"/>
    <p:sldId id="385" r:id="rId28"/>
    <p:sldId id="351" r:id="rId29"/>
    <p:sldId id="359" r:id="rId30"/>
    <p:sldId id="35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CD1433FB-F76A-6245-AC21-F575F85D1563}">
          <p14:sldIdLst>
            <p14:sldId id="380"/>
            <p14:sldId id="350"/>
            <p14:sldId id="371"/>
            <p14:sldId id="283"/>
            <p14:sldId id="354"/>
          </p14:sldIdLst>
        </p14:section>
        <p14:section name="Why" id="{E8A6289B-8BF5-4949-BE0D-E69B996FC316}">
          <p14:sldIdLst>
            <p14:sldId id="356"/>
            <p14:sldId id="285"/>
            <p14:sldId id="286"/>
            <p14:sldId id="323"/>
            <p14:sldId id="372"/>
            <p14:sldId id="373"/>
            <p14:sldId id="374"/>
          </p14:sldIdLst>
        </p14:section>
        <p14:section name="How" id="{A5D3D057-3E32-B94F-9FDD-913B31CBD9FD}">
          <p14:sldIdLst>
            <p14:sldId id="357"/>
            <p14:sldId id="305"/>
            <p14:sldId id="375"/>
            <p14:sldId id="376"/>
            <p14:sldId id="364"/>
            <p14:sldId id="308"/>
            <p14:sldId id="381"/>
            <p14:sldId id="382"/>
            <p14:sldId id="383"/>
            <p14:sldId id="384"/>
            <p14:sldId id="377"/>
          </p14:sldIdLst>
        </p14:section>
        <p14:section name="Success" id="{E85EA91B-1C71-C941-BE23-CD9A5C15C1DB}">
          <p14:sldIdLst>
            <p14:sldId id="358"/>
            <p14:sldId id="273"/>
            <p14:sldId id="385"/>
            <p14:sldId id="351"/>
            <p14:sldId id="359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01">
          <p15:clr>
            <a:srgbClr val="A4A3A4"/>
          </p15:clr>
        </p15:guide>
        <p15:guide id="3" orient="horz" pos="21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muel Park" initials="LP" lastIdx="1" clrIdx="0"/>
  <p:cmAuthor id="2" name="Sean Cassidy" initials="SC" lastIdx="5" clrIdx="1">
    <p:extLst/>
  </p:cmAuthor>
  <p:cmAuthor id="3" name="Janet Johnson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7E5"/>
    <a:srgbClr val="B9E7D0"/>
    <a:srgbClr val="EFF4F9"/>
    <a:srgbClr val="191919"/>
    <a:srgbClr val="A8D5BF"/>
    <a:srgbClr val="D9E7E0"/>
    <a:srgbClr val="DEFFEF"/>
    <a:srgbClr val="B5E5CE"/>
    <a:srgbClr val="BDCBC0"/>
    <a:srgbClr val="244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167"/>
    <p:restoredTop sz="84644" autoAdjust="0"/>
  </p:normalViewPr>
  <p:slideViewPr>
    <p:cSldViewPr snapToGrid="0" snapToObjects="1">
      <p:cViewPr varScale="1">
        <p:scale>
          <a:sx n="115" d="100"/>
          <a:sy n="115" d="100"/>
        </p:scale>
        <p:origin x="680" y="200"/>
      </p:cViewPr>
      <p:guideLst>
        <p:guide orient="horz" pos="2160"/>
        <p:guide pos="3801"/>
        <p:guide orient="horz" pos="2113"/>
      </p:guideLst>
    </p:cSldViewPr>
  </p:slideViewPr>
  <p:notesTextViewPr>
    <p:cViewPr>
      <p:scale>
        <a:sx n="1" d="1"/>
        <a:sy n="1" d="1"/>
      </p:scale>
      <p:origin x="0" y="-60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37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496DB6-9A09-6442-B79B-159980B61C1C}" type="doc">
      <dgm:prSet loTypeId="urn:microsoft.com/office/officeart/2005/8/layout/chevron1" loCatId="process" qsTypeId="urn:microsoft.com/office/officeart/2005/8/quickstyle/simple4" qsCatId="simple" csTypeId="urn:microsoft.com/office/officeart/2005/8/colors/accent1_3" csCatId="accent1" phldr="1"/>
      <dgm:spPr/>
    </dgm:pt>
    <dgm:pt modelId="{C61B60BB-5713-994A-AD68-217CF5A481C5}">
      <dgm:prSet phldrT="[Text]" custT="1"/>
      <dgm:spPr/>
      <dgm:t>
        <a:bodyPr/>
        <a:lstStyle/>
        <a:p>
          <a:r>
            <a:rPr lang="en-US" sz="1800" dirty="0">
              <a:latin typeface="Arial" charset="0"/>
              <a:ea typeface="Arial" charset="0"/>
              <a:cs typeface="Arial" charset="0"/>
            </a:rPr>
            <a:t>Awareness</a:t>
          </a:r>
          <a:endParaRPr lang="en-US" sz="2000" dirty="0">
            <a:latin typeface="Arial" charset="0"/>
            <a:ea typeface="Arial" charset="0"/>
            <a:cs typeface="Arial" charset="0"/>
          </a:endParaRPr>
        </a:p>
      </dgm:t>
    </dgm:pt>
    <dgm:pt modelId="{0FC9B6E2-BB23-0B4D-855A-FED1B53FED93}" type="parTrans" cxnId="{3769D7BB-8B7A-E546-99F7-FCA87B83AC62}">
      <dgm:prSet/>
      <dgm:spPr/>
      <dgm:t>
        <a:bodyPr/>
        <a:lstStyle/>
        <a:p>
          <a:endParaRPr lang="en-US" sz="2000"/>
        </a:p>
      </dgm:t>
    </dgm:pt>
    <dgm:pt modelId="{5A2E83F8-80F6-4148-9C15-DE6503E8746B}" type="sibTrans" cxnId="{3769D7BB-8B7A-E546-99F7-FCA87B83AC62}">
      <dgm:prSet/>
      <dgm:spPr/>
      <dgm:t>
        <a:bodyPr/>
        <a:lstStyle/>
        <a:p>
          <a:endParaRPr lang="en-US" sz="2000"/>
        </a:p>
      </dgm:t>
    </dgm:pt>
    <dgm:pt modelId="{E1E2F5F4-C77A-8F4E-BC91-7407983A9662}">
      <dgm:prSet phldrT="[Text]" custT="1"/>
      <dgm:spPr/>
      <dgm:t>
        <a:bodyPr/>
        <a:lstStyle/>
        <a:p>
          <a:r>
            <a:rPr lang="en-US" sz="1800" dirty="0">
              <a:latin typeface="Arial" charset="0"/>
              <a:ea typeface="Arial" charset="0"/>
              <a:cs typeface="Arial" charset="0"/>
            </a:rPr>
            <a:t>Consideration</a:t>
          </a:r>
        </a:p>
      </dgm:t>
    </dgm:pt>
    <dgm:pt modelId="{71370C91-C327-6D4F-A6BE-EE52297232A1}" type="parTrans" cxnId="{BAF93A11-41D4-A94D-8A14-616452DE19B1}">
      <dgm:prSet/>
      <dgm:spPr/>
      <dgm:t>
        <a:bodyPr/>
        <a:lstStyle/>
        <a:p>
          <a:endParaRPr lang="en-US" sz="2000"/>
        </a:p>
      </dgm:t>
    </dgm:pt>
    <dgm:pt modelId="{1EE84CDF-E7E4-A64E-A839-269684B8C0BB}" type="sibTrans" cxnId="{BAF93A11-41D4-A94D-8A14-616452DE19B1}">
      <dgm:prSet/>
      <dgm:spPr/>
      <dgm:t>
        <a:bodyPr/>
        <a:lstStyle/>
        <a:p>
          <a:endParaRPr lang="en-US" sz="2000"/>
        </a:p>
      </dgm:t>
    </dgm:pt>
    <dgm:pt modelId="{54179C5C-FFC1-9144-B8C4-ED3889702B6C}">
      <dgm:prSet phldrT="[Text]" custT="1"/>
      <dgm:spPr/>
      <dgm:t>
        <a:bodyPr/>
        <a:lstStyle/>
        <a:p>
          <a:r>
            <a:rPr lang="en-US" sz="1800" dirty="0">
              <a:latin typeface="Arial" charset="0"/>
              <a:ea typeface="Arial" charset="0"/>
              <a:cs typeface="Arial" charset="0"/>
            </a:rPr>
            <a:t>Decision</a:t>
          </a:r>
        </a:p>
      </dgm:t>
    </dgm:pt>
    <dgm:pt modelId="{4F267E87-7FCC-F149-A61D-38E1BA1F7A0E}" type="parTrans" cxnId="{9B17D2EF-354C-9B4A-8371-14AAA320E3DD}">
      <dgm:prSet/>
      <dgm:spPr/>
      <dgm:t>
        <a:bodyPr/>
        <a:lstStyle/>
        <a:p>
          <a:endParaRPr lang="en-US" sz="2000"/>
        </a:p>
      </dgm:t>
    </dgm:pt>
    <dgm:pt modelId="{DB191E7B-DBED-2D43-ABBF-3AD8D3B9B301}" type="sibTrans" cxnId="{9B17D2EF-354C-9B4A-8371-14AAA320E3DD}">
      <dgm:prSet/>
      <dgm:spPr/>
      <dgm:t>
        <a:bodyPr/>
        <a:lstStyle/>
        <a:p>
          <a:endParaRPr lang="en-US" sz="2000"/>
        </a:p>
      </dgm:t>
    </dgm:pt>
    <dgm:pt modelId="{B22017B1-F270-AC42-B47F-AA8820ABE70A}" type="pres">
      <dgm:prSet presAssocID="{E3496DB6-9A09-6442-B79B-159980B61C1C}" presName="Name0" presStyleCnt="0">
        <dgm:presLayoutVars>
          <dgm:dir/>
          <dgm:animLvl val="lvl"/>
          <dgm:resizeHandles val="exact"/>
        </dgm:presLayoutVars>
      </dgm:prSet>
      <dgm:spPr/>
    </dgm:pt>
    <dgm:pt modelId="{9EFED375-ACEF-0B47-9506-AA9C9753A32D}" type="pres">
      <dgm:prSet presAssocID="{C61B60BB-5713-994A-AD68-217CF5A481C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8D6376-9E49-ED4D-B795-C6377BA12A72}" type="pres">
      <dgm:prSet presAssocID="{5A2E83F8-80F6-4148-9C15-DE6503E8746B}" presName="parTxOnlySpace" presStyleCnt="0"/>
      <dgm:spPr/>
    </dgm:pt>
    <dgm:pt modelId="{6CD44C8A-9D55-9846-BE89-7C8353E2E47B}" type="pres">
      <dgm:prSet presAssocID="{E1E2F5F4-C77A-8F4E-BC91-7407983A966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7DB83-7A7F-484C-8AB0-6CC57F6F79FD}" type="pres">
      <dgm:prSet presAssocID="{1EE84CDF-E7E4-A64E-A839-269684B8C0BB}" presName="parTxOnlySpace" presStyleCnt="0"/>
      <dgm:spPr/>
    </dgm:pt>
    <dgm:pt modelId="{2967365D-62C4-E248-976F-046A3CD1E7CF}" type="pres">
      <dgm:prSet presAssocID="{54179C5C-FFC1-9144-B8C4-ED3889702B6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73DC01-11BD-0645-A00E-456134303E66}" type="presOf" srcId="{E3496DB6-9A09-6442-B79B-159980B61C1C}" destId="{B22017B1-F270-AC42-B47F-AA8820ABE70A}" srcOrd="0" destOrd="0" presId="urn:microsoft.com/office/officeart/2005/8/layout/chevron1"/>
    <dgm:cxn modelId="{1F33DB35-4EC1-DB47-9EFE-E94C38C6C03C}" type="presOf" srcId="{54179C5C-FFC1-9144-B8C4-ED3889702B6C}" destId="{2967365D-62C4-E248-976F-046A3CD1E7CF}" srcOrd="0" destOrd="0" presId="urn:microsoft.com/office/officeart/2005/8/layout/chevron1"/>
    <dgm:cxn modelId="{BAF93A11-41D4-A94D-8A14-616452DE19B1}" srcId="{E3496DB6-9A09-6442-B79B-159980B61C1C}" destId="{E1E2F5F4-C77A-8F4E-BC91-7407983A9662}" srcOrd="1" destOrd="0" parTransId="{71370C91-C327-6D4F-A6BE-EE52297232A1}" sibTransId="{1EE84CDF-E7E4-A64E-A839-269684B8C0BB}"/>
    <dgm:cxn modelId="{E9F81AFA-5B80-9B43-9E8A-55E9960EE9C7}" type="presOf" srcId="{E1E2F5F4-C77A-8F4E-BC91-7407983A9662}" destId="{6CD44C8A-9D55-9846-BE89-7C8353E2E47B}" srcOrd="0" destOrd="0" presId="urn:microsoft.com/office/officeart/2005/8/layout/chevron1"/>
    <dgm:cxn modelId="{720B1B43-439F-0344-AF2B-C5B1D450DB0B}" type="presOf" srcId="{C61B60BB-5713-994A-AD68-217CF5A481C5}" destId="{9EFED375-ACEF-0B47-9506-AA9C9753A32D}" srcOrd="0" destOrd="0" presId="urn:microsoft.com/office/officeart/2005/8/layout/chevron1"/>
    <dgm:cxn modelId="{9B17D2EF-354C-9B4A-8371-14AAA320E3DD}" srcId="{E3496DB6-9A09-6442-B79B-159980B61C1C}" destId="{54179C5C-FFC1-9144-B8C4-ED3889702B6C}" srcOrd="2" destOrd="0" parTransId="{4F267E87-7FCC-F149-A61D-38E1BA1F7A0E}" sibTransId="{DB191E7B-DBED-2D43-ABBF-3AD8D3B9B301}"/>
    <dgm:cxn modelId="{3769D7BB-8B7A-E546-99F7-FCA87B83AC62}" srcId="{E3496DB6-9A09-6442-B79B-159980B61C1C}" destId="{C61B60BB-5713-994A-AD68-217CF5A481C5}" srcOrd="0" destOrd="0" parTransId="{0FC9B6E2-BB23-0B4D-855A-FED1B53FED93}" sibTransId="{5A2E83F8-80F6-4148-9C15-DE6503E8746B}"/>
    <dgm:cxn modelId="{15777C62-83FC-4440-B0F1-5D003ED6528D}" type="presParOf" srcId="{B22017B1-F270-AC42-B47F-AA8820ABE70A}" destId="{9EFED375-ACEF-0B47-9506-AA9C9753A32D}" srcOrd="0" destOrd="0" presId="urn:microsoft.com/office/officeart/2005/8/layout/chevron1"/>
    <dgm:cxn modelId="{19DBED0C-9C03-5E47-AA3B-FC4E850E0C67}" type="presParOf" srcId="{B22017B1-F270-AC42-B47F-AA8820ABE70A}" destId="{D58D6376-9E49-ED4D-B795-C6377BA12A72}" srcOrd="1" destOrd="0" presId="urn:microsoft.com/office/officeart/2005/8/layout/chevron1"/>
    <dgm:cxn modelId="{9D86897B-6192-764C-B295-34EBC6B26DE7}" type="presParOf" srcId="{B22017B1-F270-AC42-B47F-AA8820ABE70A}" destId="{6CD44C8A-9D55-9846-BE89-7C8353E2E47B}" srcOrd="2" destOrd="0" presId="urn:microsoft.com/office/officeart/2005/8/layout/chevron1"/>
    <dgm:cxn modelId="{716EC6AB-30D3-124F-86C3-FC5FBA688ED8}" type="presParOf" srcId="{B22017B1-F270-AC42-B47F-AA8820ABE70A}" destId="{7337DB83-7A7F-484C-8AB0-6CC57F6F79FD}" srcOrd="3" destOrd="0" presId="urn:microsoft.com/office/officeart/2005/8/layout/chevron1"/>
    <dgm:cxn modelId="{8ACB87EA-8A4D-0240-88A3-BE7899DB6A20}" type="presParOf" srcId="{B22017B1-F270-AC42-B47F-AA8820ABE70A}" destId="{2967365D-62C4-E248-976F-046A3CD1E7C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ED375-ACEF-0B47-9506-AA9C9753A32D}">
      <dsp:nvSpPr>
        <dsp:cNvPr id="0" name=""/>
        <dsp:cNvSpPr/>
      </dsp:nvSpPr>
      <dsp:spPr>
        <a:xfrm>
          <a:off x="3571" y="0"/>
          <a:ext cx="4351734" cy="67816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charset="0"/>
              <a:ea typeface="Arial" charset="0"/>
              <a:cs typeface="Arial" charset="0"/>
            </a:rPr>
            <a:t>Awareness</a:t>
          </a:r>
          <a:endParaRPr lang="en-US" sz="2000" kern="1200" dirty="0">
            <a:latin typeface="Arial" charset="0"/>
            <a:ea typeface="Arial" charset="0"/>
            <a:cs typeface="Arial" charset="0"/>
          </a:endParaRPr>
        </a:p>
      </dsp:txBody>
      <dsp:txXfrm>
        <a:off x="342654" y="0"/>
        <a:ext cx="3673569" cy="678165"/>
      </dsp:txXfrm>
    </dsp:sp>
    <dsp:sp modelId="{6CD44C8A-9D55-9846-BE89-7C8353E2E47B}">
      <dsp:nvSpPr>
        <dsp:cNvPr id="0" name=""/>
        <dsp:cNvSpPr/>
      </dsp:nvSpPr>
      <dsp:spPr>
        <a:xfrm>
          <a:off x="3920132" y="0"/>
          <a:ext cx="4351734" cy="67816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303504"/>
                <a:satOff val="-19108"/>
                <a:lumOff val="177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03504"/>
                <a:satOff val="-19108"/>
                <a:lumOff val="177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03504"/>
                <a:satOff val="-19108"/>
                <a:lumOff val="177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charset="0"/>
              <a:ea typeface="Arial" charset="0"/>
              <a:cs typeface="Arial" charset="0"/>
            </a:rPr>
            <a:t>Consideration</a:t>
          </a:r>
        </a:p>
      </dsp:txBody>
      <dsp:txXfrm>
        <a:off x="4259215" y="0"/>
        <a:ext cx="3673569" cy="678165"/>
      </dsp:txXfrm>
    </dsp:sp>
    <dsp:sp modelId="{2967365D-62C4-E248-976F-046A3CD1E7CF}">
      <dsp:nvSpPr>
        <dsp:cNvPr id="0" name=""/>
        <dsp:cNvSpPr/>
      </dsp:nvSpPr>
      <dsp:spPr>
        <a:xfrm>
          <a:off x="7836693" y="0"/>
          <a:ext cx="4351734" cy="67816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607008"/>
                <a:satOff val="-38216"/>
                <a:lumOff val="355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607008"/>
                <a:satOff val="-38216"/>
                <a:lumOff val="355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607008"/>
                <a:satOff val="-38216"/>
                <a:lumOff val="355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charset="0"/>
              <a:ea typeface="Arial" charset="0"/>
              <a:cs typeface="Arial" charset="0"/>
            </a:rPr>
            <a:t>Decision</a:t>
          </a:r>
        </a:p>
      </dsp:txBody>
      <dsp:txXfrm>
        <a:off x="8175776" y="0"/>
        <a:ext cx="3673569" cy="678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8E1EC-1B54-2A48-BBA3-974DEFB3D0C7}" type="datetimeFigureOut">
              <a:rPr lang="en-US" smtClean="0"/>
              <a:t>7/13/17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7DED3-172D-5343-97FE-E8DDE3CCE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1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FF070BA1-7212-5445-A962-217C66CFF51C}" type="datetimeFigureOut">
              <a:rPr lang="en-US" smtClean="0"/>
              <a:pPr/>
              <a:t>7/13/17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237C10A6-D020-9D41-932F-266CC45D16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6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Headquartered</a:t>
            </a:r>
            <a:r>
              <a:rPr lang="en-US" baseline="0" dirty="0" smtClean="0"/>
              <a:t> in Foster City, CA, with offices in London, New York, Chicago, Cleveland, Seattle, Japan, and Australia.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21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So there are hard conversions </a:t>
            </a:r>
            <a:r>
              <a:rPr lang="mr-IN" dirty="0" smtClean="0"/>
              <a:t>–</a:t>
            </a:r>
            <a:r>
              <a:rPr lang="en-US" dirty="0" smtClean="0"/>
              <a:t> buying my product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And</a:t>
            </a:r>
            <a:r>
              <a:rPr lang="en-US" baseline="0" dirty="0" smtClean="0"/>
              <a:t> then there are soft conversions </a:t>
            </a:r>
            <a:r>
              <a:rPr lang="mr-IN" baseline="0" dirty="0" smtClean="0"/>
              <a:t>–</a:t>
            </a:r>
            <a:r>
              <a:rPr lang="en-US" baseline="0" dirty="0" smtClean="0"/>
              <a:t> to progressively move the visitor to becoming a customer.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Hyman, what should writers keep in mind when it comes to deploying CTAs?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59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Hyman, how can teams use automation to speed</a:t>
            </a:r>
            <a:r>
              <a:rPr lang="en-US" baseline="0" dirty="0" smtClean="0"/>
              <a:t> up and simplify content development, review, and approval?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90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Hyman, what do writers need to be aware of when it comes to keeping content search-</a:t>
            </a:r>
            <a:r>
              <a:rPr lang="en-US" baseline="0" dirty="0" smtClean="0"/>
              <a:t> and mobile-friendly?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93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Pre-optimized</a:t>
            </a:r>
            <a:r>
              <a:rPr lang="en-US" baseline="0" dirty="0" smtClean="0"/>
              <a:t> content has huge organic play, but it can also be used by other channels and programs, so it’s </a:t>
            </a:r>
            <a:r>
              <a:rPr lang="en-US" baseline="0" smtClean="0"/>
              <a:t>a win for all teams.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94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8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Great content, written by doctors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Isn’t driving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much traffic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 optimized for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/mobile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Buried deep in the site, no page authority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Created a category-based repository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that addresses very popular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Second phase: Quick Answer strategy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“What is” content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Third phase: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Local content – sports medicine for local football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team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Account has been able to rapidly publish more than 100 pages of value medical advice to its website,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which now generate 65% of all appointment requests across the company’s entire online presence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63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SEED QUESTIONS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are some of the differences in developing pre-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optimzed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content between B2B and B2C?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do I identify topics that will help me become more visible in Quick Answers?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do I need to do to ensure my content performs well for mobile?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can I do to make my new content more easily found on my site?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7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SEED QUESTIONS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are some of the differences in developing pre-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optimzed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content between B2B and B2C?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do I identify topics that will help me become more visible in Quick Answers?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do I need to do to ensure my content performs well for mobile?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can I do to make my new content more easily found on my site?</a:t>
            </a:r>
          </a:p>
          <a:p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3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8A9EF-3CEF-9A41-95FE-9794F1ED89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4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Google has been promoting the idea of micro-moment for a while. 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Hyman, do you want to describe what those</a:t>
            </a:r>
            <a:r>
              <a:rPr lang="en-US" baseline="0" dirty="0" smtClean="0"/>
              <a:t> are, and how they related to organic keywords and content formats?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DEFCA-885E-DF4C-A8C8-1BEBF8AD02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41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www.surveymonkey.com</a:t>
            </a:r>
            <a:r>
              <a:rPr lang="en-US" dirty="0"/>
              <a:t>/results/SM-JB3JZXCB/</a:t>
            </a:r>
          </a:p>
          <a:p>
            <a:endParaRPr lang="en-US" dirty="0"/>
          </a:p>
          <a:p>
            <a:r>
              <a:rPr lang="en-US" dirty="0"/>
              <a:t>42.46% of </a:t>
            </a:r>
            <a:r>
              <a:rPr lang="en-US" dirty="0" err="1"/>
              <a:t>BrightEdge</a:t>
            </a:r>
            <a:r>
              <a:rPr lang="en-US" dirty="0"/>
              <a:t> customers surveyed said Content Marketing is their #1 initiative for 2017.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07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Traditionally, content marketing follows a waterfall model where one phase</a:t>
            </a:r>
            <a:r>
              <a:rPr lang="en-US" baseline="0" dirty="0" smtClean="0"/>
              <a:t> starts only after a previous phase ends.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Hyman, what challenges do customers experience as they go through each waterfall phase?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3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When</a:t>
            </a:r>
            <a:r>
              <a:rPr lang="en-US" baseline="0" dirty="0" smtClean="0"/>
              <a:t> it comes to generating TOFU content, it’s a good idea to have an organic strategy in mind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since organic search is such an important acquisition channel of new visitors.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Hyman, what some of the strategies you’re seeing customers adopt to ensure content investments drive key business objectives?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8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Often,</a:t>
            </a:r>
            <a:r>
              <a:rPr lang="en-US" baseline="0" dirty="0" smtClean="0"/>
              <a:t> writers make sure published content is well aligned with a topic they want to promote.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they don’t necessarily take actions to ensure the content is aligned with the needs and wants of their readers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So they end up with content that’s shopping for readers.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Hyman, what signals should writers pay attention to when trying to decide on the topics they want to cover?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57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Hyman,</a:t>
            </a:r>
            <a:r>
              <a:rPr lang="en-US" baseline="0" dirty="0" smtClean="0"/>
              <a:t> let’s say I have my next topic in mind. I’m starting to draft the content.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What should I pay attention to, to make sure the content will be optimized from the get-go?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35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Of course we want our readers</a:t>
            </a:r>
            <a:r>
              <a:rPr lang="en-US" baseline="0" dirty="0" smtClean="0"/>
              <a:t> to ultimately convert.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But many will not convert immediately after reading our new article.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So we have to keep them engaged.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Hyman, what should writers be mindful of to keep their readers from bouncing after reading a page?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C10A6-D020-9D41-932F-266CC45D168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14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075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8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29671"/>
            <a:ext cx="12192000" cy="1143000"/>
          </a:xfrm>
          <a:prstGeom prst="rect">
            <a:avLst/>
          </a:prstGeom>
          <a:solidFill>
            <a:srgbClr val="EEEE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98782" y="1870168"/>
            <a:ext cx="821635" cy="7702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Logo Here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23536" y="507402"/>
            <a:ext cx="10449264" cy="5341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kumimoji="0" lang="en-US" sz="3600" b="0" i="0" u="none" strike="noStrike" kern="1200" cap="none" spc="0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TITLE GOES HERE (ONE LINE)</a:t>
            </a:r>
          </a:p>
          <a:p>
            <a:pPr lvl="0"/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0" hasCustomPrompt="1"/>
          </p:nvPr>
        </p:nvSpPr>
        <p:spPr>
          <a:xfrm>
            <a:off x="523536" y="1113923"/>
            <a:ext cx="10449264" cy="2952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00"/>
              </a:lnSpc>
              <a:buNone/>
              <a:defRPr sz="22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185361" y="2999531"/>
            <a:ext cx="821635" cy="7702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Logo Here</a:t>
            </a:r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0" y="5111755"/>
            <a:ext cx="12192000" cy="1143000"/>
          </a:xfrm>
          <a:prstGeom prst="rect">
            <a:avLst/>
          </a:prstGeom>
          <a:solidFill>
            <a:srgbClr val="EEEEE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198782" y="4138805"/>
            <a:ext cx="821635" cy="7702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Logo Here</a:t>
            </a:r>
            <a:endParaRPr lang="en-US" dirty="0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185361" y="5281615"/>
            <a:ext cx="821635" cy="7702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81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B8DB86-0E74-4043-91FE-6F11B519541D}" type="datetimeFigureOut">
              <a:rPr lang="en-US" smtClean="0"/>
              <a:t>7/13/17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C2131-7426-1E41-91EB-0028C546E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00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528309"/>
            <a:ext cx="1464733" cy="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7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tex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5" hasCustomPrompt="1"/>
          </p:nvPr>
        </p:nvSpPr>
        <p:spPr>
          <a:xfrm>
            <a:off x="522118" y="2274849"/>
            <a:ext cx="11060282" cy="39735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 baseline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3536" y="1404071"/>
            <a:ext cx="8010864" cy="376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522118" y="528918"/>
            <a:ext cx="8012282" cy="875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buNone/>
              <a:defRPr sz="3200" b="1" i="0" baseline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 (NO LONGER THAN TWO LINES)</a:t>
            </a:r>
          </a:p>
        </p:txBody>
      </p:sp>
    </p:spTree>
    <p:extLst>
      <p:ext uri="{BB962C8B-B14F-4D97-AF65-F5344CB8AC3E}">
        <p14:creationId xmlns:p14="http://schemas.microsoft.com/office/powerpoint/2010/main" val="3067486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 userDrawn="1"/>
        </p:nvCxnSpPr>
        <p:spPr>
          <a:xfrm flipH="1">
            <a:off x="6080769" y="2269067"/>
            <a:ext cx="15231" cy="3979332"/>
          </a:xfrm>
          <a:prstGeom prst="line">
            <a:avLst/>
          </a:prstGeom>
          <a:ln w="12700" cap="rnd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21374" y="2615431"/>
            <a:ext cx="5084089" cy="36329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21374" y="2269067"/>
            <a:ext cx="5084089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570432" y="2615431"/>
            <a:ext cx="5084089" cy="36329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570432" y="2269067"/>
            <a:ext cx="5084089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22118" y="528918"/>
            <a:ext cx="8012282" cy="875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buNone/>
              <a:defRPr sz="3200" b="1" i="0" baseline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 (NO LONGER THAN TWO LINES)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3536" y="1404071"/>
            <a:ext cx="8010864" cy="376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620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4087653" y="2269068"/>
            <a:ext cx="15231" cy="3979332"/>
          </a:xfrm>
          <a:prstGeom prst="line">
            <a:avLst/>
          </a:prstGeom>
          <a:ln w="12700" cap="rnd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8054721" y="2269068"/>
            <a:ext cx="15231" cy="3979332"/>
          </a:xfrm>
          <a:prstGeom prst="line">
            <a:avLst/>
          </a:prstGeom>
          <a:ln w="12700" cap="rnd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521375" y="2615430"/>
            <a:ext cx="3207377" cy="36329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21375" y="2269066"/>
            <a:ext cx="3207377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4454812" y="2615430"/>
            <a:ext cx="3207377" cy="36329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454812" y="2269066"/>
            <a:ext cx="3207377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8428853" y="2615430"/>
            <a:ext cx="3207377" cy="363296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428853" y="2269066"/>
            <a:ext cx="3207377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522118" y="528918"/>
            <a:ext cx="8012282" cy="875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buNone/>
              <a:defRPr sz="3200" b="1" i="0" baseline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 (NO LONGER THAN TWO LINES)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3536" y="1404071"/>
            <a:ext cx="8010864" cy="376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96254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57600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93878" y="2908150"/>
            <a:ext cx="3200400" cy="10685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247535" y="942106"/>
            <a:ext cx="7334527" cy="53062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247535" y="595742"/>
            <a:ext cx="7334527" cy="3463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714100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titl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876800" cy="6858000"/>
          </a:xfrm>
          <a:prstGeom prst="rect">
            <a:avLst/>
          </a:prstGeom>
        </p:spPr>
      </p:pic>
      <p:sp>
        <p:nvSpPr>
          <p:cNvPr id="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8576" y="609601"/>
            <a:ext cx="3869803" cy="2819399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8576" y="3429002"/>
            <a:ext cx="3869803" cy="281939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486400" y="942106"/>
            <a:ext cx="6095663" cy="53062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486400" y="595742"/>
            <a:ext cx="6095663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9543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titl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8575" y="609601"/>
            <a:ext cx="5024284" cy="28194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28575" y="3429001"/>
            <a:ext cx="5024284" cy="281939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19537" y="942106"/>
            <a:ext cx="4962526" cy="53062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619537" y="595742"/>
            <a:ext cx="4962526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54020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43000">
                <a:schemeClr val="accent1"/>
              </a:gs>
              <a:gs pos="81000">
                <a:schemeClr val="accent4">
                  <a:alpha val="91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607691" y="413163"/>
            <a:ext cx="3890741" cy="348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58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effectLst>
            <a:outerShdw blurRad="254000" dist="38100" dir="8100000" algn="tr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8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 goes here</a:t>
            </a:r>
          </a:p>
          <a:p>
            <a:r>
              <a:rPr lang="en-US" altLang="zh-TW" dirty="0"/>
              <a:t>Change picture transparency to 70%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15471" y="528507"/>
            <a:ext cx="5056993" cy="5280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15471" y="1069971"/>
            <a:ext cx="5056993" cy="3762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528309"/>
            <a:ext cx="1464733" cy="93826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619537" y="942106"/>
            <a:ext cx="4962526" cy="53062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6619537" y="595742"/>
            <a:ext cx="4962526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416626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54000" dist="38100" dir="8100000" algn="tr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8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Picture/ Screenshot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23536" y="3192951"/>
            <a:ext cx="5115264" cy="30554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15471" y="528507"/>
            <a:ext cx="5056993" cy="5280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15471" y="1069971"/>
            <a:ext cx="5056993" cy="3762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2785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ing 2 items w/ high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76800" y="0"/>
            <a:ext cx="3657600" cy="6858000"/>
          </a:xfrm>
          <a:prstGeom prst="rect">
            <a:avLst/>
          </a:prstGeom>
          <a:solidFill>
            <a:srgbClr val="4CB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534400" y="0"/>
            <a:ext cx="3657600" cy="6858000"/>
          </a:xfrm>
          <a:prstGeom prst="rect">
            <a:avLst/>
          </a:prstGeom>
          <a:solidFill>
            <a:srgbClr val="26A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2008562"/>
            <a:ext cx="3200400" cy="142602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kumimoji="0" lang="en-US" sz="60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762998" y="2013513"/>
            <a:ext cx="3200400" cy="142602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kumimoji="0" lang="en-US" sz="60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105400" y="3429000"/>
            <a:ext cx="3200400" cy="2819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Highlighted Text Goes Here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8762998" y="3429000"/>
            <a:ext cx="3200400" cy="2819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Highlighted Text Goes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23536" y="3192951"/>
            <a:ext cx="3940888" cy="30554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15471" y="528507"/>
            <a:ext cx="3948953" cy="5280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15471" y="1069971"/>
            <a:ext cx="3948953" cy="3762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24609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ing 3 items w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4876800" y="4987636"/>
            <a:ext cx="3657600" cy="1870364"/>
          </a:xfrm>
          <a:prstGeom prst="rect">
            <a:avLst/>
          </a:prstGeom>
          <a:solidFill>
            <a:srgbClr val="4CB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8534400" y="4987636"/>
            <a:ext cx="3657600" cy="1870364"/>
          </a:xfrm>
          <a:prstGeom prst="rect">
            <a:avLst/>
          </a:prstGeom>
          <a:solidFill>
            <a:srgbClr val="26A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534400" y="-1"/>
            <a:ext cx="3657600" cy="4987637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3657600" cy="4987637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23536" y="3192951"/>
            <a:ext cx="3940888" cy="30554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5044439" y="5489938"/>
            <a:ext cx="3304903" cy="11543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20"/>
              </a:lnSpc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044439" y="5143574"/>
            <a:ext cx="3304903" cy="346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8710748" y="5489938"/>
            <a:ext cx="3304903" cy="11543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20"/>
              </a:lnSpc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8710748" y="5143574"/>
            <a:ext cx="3304903" cy="346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15471" y="528507"/>
            <a:ext cx="3948953" cy="5280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15471" y="1069971"/>
            <a:ext cx="3948953" cy="3762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92899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ing 3 items w/ hightligh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876800" y="0"/>
            <a:ext cx="2438400" cy="6858000"/>
          </a:xfrm>
          <a:prstGeom prst="rect">
            <a:avLst/>
          </a:prstGeom>
          <a:solidFill>
            <a:srgbClr val="73C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315200" y="0"/>
            <a:ext cx="2438400" cy="6858000"/>
          </a:xfrm>
          <a:prstGeom prst="rect">
            <a:avLst/>
          </a:prstGeom>
          <a:solidFill>
            <a:srgbClr val="4CB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9753600" y="0"/>
            <a:ext cx="2438400" cy="6858000"/>
          </a:xfrm>
          <a:prstGeom prst="rect">
            <a:avLst/>
          </a:prstGeom>
          <a:solidFill>
            <a:srgbClr val="26A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002306" y="3429000"/>
            <a:ext cx="2177957" cy="2819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Highlighted Text Goes Here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45422" y="3442447"/>
            <a:ext cx="2177957" cy="2819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Highlighted Text Goes Here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883821" y="3442447"/>
            <a:ext cx="2177957" cy="28194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None/>
              <a:defRPr sz="2000" b="0" i="0" baseline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Highlighted Text Goes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5002306" y="2081352"/>
            <a:ext cx="2177957" cy="13476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kumimoji="0" lang="en-US" sz="60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7445421" y="2081352"/>
            <a:ext cx="2177957" cy="13476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kumimoji="0" lang="en-US" sz="60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9883820" y="2081352"/>
            <a:ext cx="2177957" cy="13476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000"/>
              </a:lnSpc>
              <a:buNone/>
              <a:defRPr kumimoji="0" lang="en-US" sz="60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23536" y="3192951"/>
            <a:ext cx="3940888" cy="30554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15471" y="528507"/>
            <a:ext cx="3948953" cy="5280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15471" y="1069971"/>
            <a:ext cx="3948953" cy="3762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2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ing 3 items w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876800" y="4987636"/>
            <a:ext cx="2438400" cy="1870363"/>
          </a:xfrm>
          <a:prstGeom prst="rect">
            <a:avLst/>
          </a:prstGeom>
          <a:solidFill>
            <a:srgbClr val="73C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315200" y="4987636"/>
            <a:ext cx="2438400" cy="1870363"/>
          </a:xfrm>
          <a:prstGeom prst="rect">
            <a:avLst/>
          </a:prstGeom>
          <a:solidFill>
            <a:srgbClr val="4CBA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9753600" y="4987636"/>
            <a:ext cx="2438400" cy="1870363"/>
          </a:xfrm>
          <a:prstGeom prst="rect">
            <a:avLst/>
          </a:prstGeom>
          <a:solidFill>
            <a:srgbClr val="26A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315200" y="0"/>
            <a:ext cx="2438400" cy="4987637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9753600" y="0"/>
            <a:ext cx="2438400" cy="4987637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0"/>
            <a:ext cx="2438400" cy="4987637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Picture Here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523536" y="3192951"/>
            <a:ext cx="3940888" cy="30554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20"/>
              </a:lnSpc>
              <a:buNone/>
              <a:defRPr sz="16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5044439" y="5489938"/>
            <a:ext cx="2103121" cy="11543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20"/>
              </a:lnSpc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044439" y="5143574"/>
            <a:ext cx="2103121" cy="346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7482839" y="5489938"/>
            <a:ext cx="2103121" cy="11543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20"/>
              </a:lnSpc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7482839" y="5143574"/>
            <a:ext cx="2103121" cy="346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9921239" y="5489938"/>
            <a:ext cx="2103121" cy="115430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120"/>
              </a:lnSpc>
              <a:buNone/>
              <a:defRPr sz="16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Body text goes here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9921239" y="5143574"/>
            <a:ext cx="2103121" cy="346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515471" y="528507"/>
            <a:ext cx="3948953" cy="52801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515471" y="1069971"/>
            <a:ext cx="3948953" cy="37623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400"/>
              </a:lnSpc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12019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736" y="609600"/>
            <a:ext cx="1076528" cy="152338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21175" y="2824152"/>
            <a:ext cx="10972800" cy="762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None/>
              <a:defRPr lang="en-US" sz="4400" b="1" i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SPECIAL TITLE (CAP)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544733"/>
            <a:ext cx="10972800" cy="343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2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4657725"/>
            <a:ext cx="2438400" cy="1590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>
                <a:solidFill>
                  <a:srgbClr val="F5F5F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Logo goes here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708419"/>
            <a:ext cx="10972800" cy="3525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61012"/>
            <a:ext cx="10972800" cy="3525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294" y="6528309"/>
            <a:ext cx="1464733" cy="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0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196373"/>
            <a:ext cx="11125200" cy="795209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92929"/>
              </a:buClr>
              <a:buFont typeface="Arial"/>
              <a:buNone/>
              <a:defRPr sz="3500" b="1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400"/>
            </a:lvl2pPr>
            <a:lvl3pPr lvl="2" indent="0">
              <a:spcBef>
                <a:spcPts val="0"/>
              </a:spcBef>
              <a:buNone/>
              <a:defRPr sz="2400"/>
            </a:lvl3pPr>
            <a:lvl4pPr lvl="3" indent="0">
              <a:spcBef>
                <a:spcPts val="0"/>
              </a:spcBef>
              <a:buNone/>
              <a:defRPr sz="2400"/>
            </a:lvl4pPr>
            <a:lvl5pPr lvl="4" indent="0">
              <a:spcBef>
                <a:spcPts val="0"/>
              </a:spcBef>
              <a:buNone/>
              <a:defRPr sz="2400"/>
            </a:lvl5pPr>
            <a:lvl6pPr lvl="5" indent="0">
              <a:spcBef>
                <a:spcPts val="0"/>
              </a:spcBef>
              <a:buNone/>
              <a:defRPr sz="2400"/>
            </a:lvl6pPr>
            <a:lvl7pPr lvl="6" indent="0">
              <a:spcBef>
                <a:spcPts val="0"/>
              </a:spcBef>
              <a:buNone/>
              <a:defRPr sz="2400"/>
            </a:lvl7pPr>
            <a:lvl8pPr lvl="7" indent="0">
              <a:spcBef>
                <a:spcPts val="0"/>
              </a:spcBef>
              <a:buNone/>
              <a:defRPr sz="2400"/>
            </a:lvl8pPr>
            <a:lvl9pPr lvl="8" indent="0">
              <a:spcBef>
                <a:spcPts val="0"/>
              </a:spcBef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06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39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8000"/>
                </a:schemeClr>
              </a:gs>
              <a:gs pos="43000">
                <a:schemeClr val="accent5">
                  <a:alpha val="84000"/>
                  <a:lumMod val="85000"/>
                </a:schemeClr>
              </a:gs>
              <a:gs pos="81000">
                <a:schemeClr val="accent5">
                  <a:alpha val="73000"/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607691" y="413163"/>
            <a:ext cx="3890741" cy="3482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1" b="-15861"/>
          <a:stretch/>
        </p:blipFill>
        <p:spPr>
          <a:xfrm>
            <a:off x="-1" y="-1"/>
            <a:ext cx="12226159" cy="81507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04648" y="450947"/>
            <a:ext cx="11382704" cy="5956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1049125" y="1217204"/>
            <a:ext cx="9545303" cy="6588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text/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5" hasCustomPrompt="1"/>
          </p:nvPr>
        </p:nvSpPr>
        <p:spPr>
          <a:xfrm>
            <a:off x="522118" y="2274849"/>
            <a:ext cx="11060282" cy="397355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120"/>
              </a:lnSpc>
              <a:buFont typeface="Arial" charset="0"/>
              <a:buChar char="•"/>
              <a:defRPr sz="1600" b="0" i="0" baseline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Font typeface="Courier New" charset="0"/>
              <a:buChar char="o"/>
              <a:defRPr sz="1400">
                <a:solidFill>
                  <a:schemeClr val="tx2"/>
                </a:solidFill>
              </a:defRPr>
            </a:lvl2pPr>
            <a:lvl3pPr marL="1143000" indent="-228600">
              <a:buFont typeface="Wingdings" charset="2"/>
              <a:buChar char="§"/>
              <a:defRPr sz="13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</a:lstStyle>
          <a:p>
            <a:pPr lvl="0"/>
            <a:r>
              <a:rPr lang="en-US" dirty="0"/>
              <a:t>Body text goes here</a:t>
            </a:r>
          </a:p>
          <a:p>
            <a:pPr lvl="1"/>
            <a:r>
              <a:rPr lang="en-US" dirty="0"/>
              <a:t>DFCISKN</a:t>
            </a:r>
          </a:p>
          <a:p>
            <a:pPr lvl="2"/>
            <a:r>
              <a:rPr lang="en-US" dirty="0"/>
              <a:t>DFKNSLNCMKLX</a:t>
            </a:r>
          </a:p>
          <a:p>
            <a:pPr lvl="3"/>
            <a:r>
              <a:rPr lang="en-US" dirty="0"/>
              <a:t>DFCN:SDKMNCX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3536" y="1404071"/>
            <a:ext cx="8010864" cy="376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522118" y="528918"/>
            <a:ext cx="8012282" cy="875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buNone/>
              <a:defRPr sz="3200" b="1" i="0" baseline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 (NO LONGER THAN TWO LINES)</a:t>
            </a:r>
          </a:p>
        </p:txBody>
      </p:sp>
    </p:spTree>
    <p:extLst>
      <p:ext uri="{BB962C8B-B14F-4D97-AF65-F5344CB8AC3E}">
        <p14:creationId xmlns:p14="http://schemas.microsoft.com/office/powerpoint/2010/main" val="426526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H="1">
            <a:off x="4087653" y="2269068"/>
            <a:ext cx="15231" cy="3979332"/>
          </a:xfrm>
          <a:prstGeom prst="line">
            <a:avLst/>
          </a:prstGeom>
          <a:ln w="12700" cap="rnd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8054721" y="2269068"/>
            <a:ext cx="15231" cy="3979332"/>
          </a:xfrm>
          <a:prstGeom prst="line">
            <a:avLst/>
          </a:prstGeom>
          <a:ln w="12700" cap="rnd">
            <a:solidFill>
              <a:srgbClr val="CC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521375" y="2269066"/>
            <a:ext cx="3207377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454812" y="2269066"/>
            <a:ext cx="3207377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8428853" y="2269066"/>
            <a:ext cx="3207377" cy="346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522118" y="528918"/>
            <a:ext cx="8012282" cy="8751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400"/>
              </a:lnSpc>
              <a:buNone/>
              <a:defRPr sz="3200" b="1" i="0" baseline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 (NO LONGER THAN TWO LINES)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23536" y="1404071"/>
            <a:ext cx="8010864" cy="3762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27" hasCustomPrompt="1"/>
          </p:nvPr>
        </p:nvSpPr>
        <p:spPr>
          <a:xfrm>
            <a:off x="522117" y="2811439"/>
            <a:ext cx="3206635" cy="343696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120"/>
              </a:lnSpc>
              <a:buFont typeface="Arial" charset="0"/>
              <a:buChar char="•"/>
              <a:defRPr sz="1600" b="0" i="0" baseline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</a:lstStyle>
          <a:p>
            <a:pPr lvl="0"/>
            <a:r>
              <a:rPr lang="en-US" dirty="0"/>
              <a:t>Body text goes here</a:t>
            </a:r>
          </a:p>
          <a:p>
            <a:pPr lvl="1"/>
            <a:r>
              <a:rPr lang="en-US" dirty="0"/>
              <a:t>DFCISKN</a:t>
            </a:r>
          </a:p>
          <a:p>
            <a:pPr lvl="2"/>
            <a:r>
              <a:rPr lang="en-US" dirty="0"/>
              <a:t>DFKNSLNCMKLX</a:t>
            </a:r>
          </a:p>
          <a:p>
            <a:pPr lvl="3"/>
            <a:r>
              <a:rPr lang="en-US" dirty="0"/>
              <a:t>DFCN:SDKMNCX</a:t>
            </a:r>
          </a:p>
        </p:txBody>
      </p:sp>
      <p:sp>
        <p:nvSpPr>
          <p:cNvPr id="20" name="Content Placeholder 7"/>
          <p:cNvSpPr>
            <a:spLocks noGrp="1"/>
          </p:cNvSpPr>
          <p:nvPr>
            <p:ph sz="quarter" idx="33" hasCustomPrompt="1"/>
          </p:nvPr>
        </p:nvSpPr>
        <p:spPr>
          <a:xfrm>
            <a:off x="4461785" y="2811439"/>
            <a:ext cx="3206635" cy="343696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120"/>
              </a:lnSpc>
              <a:buFont typeface="Arial" charset="0"/>
              <a:buChar char="•"/>
              <a:defRPr sz="1600" b="0" i="0" baseline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</a:lstStyle>
          <a:p>
            <a:pPr lvl="0"/>
            <a:r>
              <a:rPr lang="en-US" dirty="0"/>
              <a:t>Body text goes here</a:t>
            </a:r>
          </a:p>
          <a:p>
            <a:pPr lvl="1"/>
            <a:r>
              <a:rPr lang="en-US" dirty="0"/>
              <a:t>DFCISKN</a:t>
            </a:r>
          </a:p>
          <a:p>
            <a:pPr lvl="2"/>
            <a:r>
              <a:rPr lang="en-US" dirty="0"/>
              <a:t>DFKNSLNCMKLX</a:t>
            </a:r>
          </a:p>
          <a:p>
            <a:pPr lvl="3"/>
            <a:r>
              <a:rPr lang="en-US" dirty="0"/>
              <a:t>DFCN:SDKMNCX</a:t>
            </a:r>
          </a:p>
        </p:txBody>
      </p:sp>
      <p:sp>
        <p:nvSpPr>
          <p:cNvPr id="21" name="Content Placeholder 7"/>
          <p:cNvSpPr>
            <a:spLocks noGrp="1"/>
          </p:cNvSpPr>
          <p:nvPr>
            <p:ph sz="quarter" idx="34" hasCustomPrompt="1"/>
          </p:nvPr>
        </p:nvSpPr>
        <p:spPr>
          <a:xfrm>
            <a:off x="8428853" y="2811439"/>
            <a:ext cx="3206635" cy="343696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ts val="2120"/>
              </a:lnSpc>
              <a:buFont typeface="Arial" charset="0"/>
              <a:buChar char="•"/>
              <a:defRPr sz="1600" b="0" i="0" baseline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</a:lstStyle>
          <a:p>
            <a:pPr lvl="0"/>
            <a:r>
              <a:rPr lang="en-US" dirty="0"/>
              <a:t>Body text goes here</a:t>
            </a:r>
          </a:p>
          <a:p>
            <a:pPr lvl="1"/>
            <a:r>
              <a:rPr lang="en-US" dirty="0"/>
              <a:t>DFCISKN</a:t>
            </a:r>
          </a:p>
          <a:p>
            <a:pPr lvl="2"/>
            <a:r>
              <a:rPr lang="en-US" dirty="0"/>
              <a:t>DFKNSLNCMKLX</a:t>
            </a:r>
          </a:p>
          <a:p>
            <a:pPr lvl="3"/>
            <a:r>
              <a:rPr lang="en-US" dirty="0"/>
              <a:t>DFCN:SDKMNCX</a:t>
            </a:r>
          </a:p>
        </p:txBody>
      </p:sp>
    </p:spTree>
    <p:extLst>
      <p:ext uri="{BB962C8B-B14F-4D97-AF65-F5344CB8AC3E}">
        <p14:creationId xmlns:p14="http://schemas.microsoft.com/office/powerpoint/2010/main" val="95938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36" y="841096"/>
            <a:ext cx="1076528" cy="152338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21175" y="2824152"/>
            <a:ext cx="10972800" cy="7620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None/>
              <a:defRPr lang="en-US" sz="4400" b="1" i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SPECIAL TITLE (CAP)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544733"/>
            <a:ext cx="10972800" cy="343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2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 hasCustomPrompt="1"/>
          </p:nvPr>
        </p:nvSpPr>
        <p:spPr>
          <a:xfrm>
            <a:off x="4876800" y="4657725"/>
            <a:ext cx="2438400" cy="1590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>
                <a:solidFill>
                  <a:srgbClr val="F5F5F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Logo goes here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708419"/>
            <a:ext cx="10972800" cy="3525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Month Date, Year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61012"/>
            <a:ext cx="10972800" cy="3525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641283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0"/>
          <a:stretch/>
        </p:blipFill>
        <p:spPr>
          <a:xfrm>
            <a:off x="0" y="0"/>
            <a:ext cx="3657600" cy="6858000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4876800" y="1471864"/>
            <a:ext cx="6705600" cy="393117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Agenda Item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Agenda Item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Agenda Item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Agenda Item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Agenda Item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4242217" y="1471864"/>
            <a:ext cx="634583" cy="3931170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baseline="0">
                <a:solidFill>
                  <a:srgbClr val="009DDA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01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02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03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04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7" y="2894703"/>
            <a:ext cx="3200400" cy="10685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3400"/>
              </a:lnSpc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528309"/>
            <a:ext cx="1464733" cy="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4385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9793" y="1740638"/>
            <a:ext cx="3032413" cy="18047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0" b="1" i="0">
                <a:solidFill>
                  <a:srgbClr val="FFFFFF">
                    <a:alpha val="15000"/>
                  </a:srgb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altLang="zh-TW" dirty="0"/>
              <a:t>01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36" y="609600"/>
            <a:ext cx="1076528" cy="152338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815535"/>
            <a:ext cx="10972800" cy="12757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None/>
              <a:defRPr lang="en-US" sz="3200" b="1" i="0" kern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SPECIAL TITLE (CAP)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655485"/>
            <a:ext cx="10972800" cy="343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200" b="0" i="0" kern="1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Title Text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94" y="6528309"/>
            <a:ext cx="1464733" cy="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theme" Target="../theme/theme2.xml"/><Relationship Id="rId17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9" b="-12715"/>
          <a:stretch/>
        </p:blipFill>
        <p:spPr>
          <a:xfrm>
            <a:off x="609601" y="6528309"/>
            <a:ext cx="673358" cy="10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5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86" r:id="rId2"/>
    <p:sldLayoutId id="2147483787" r:id="rId3"/>
    <p:sldLayoutId id="2147483788" r:id="rId4"/>
    <p:sldLayoutId id="2147483737" r:id="rId5"/>
    <p:sldLayoutId id="2147483739" r:id="rId6"/>
    <p:sldLayoutId id="2147483762" r:id="rId7"/>
    <p:sldLayoutId id="2147483763" r:id="rId8"/>
    <p:sldLayoutId id="2147483764" r:id="rId9"/>
    <p:sldLayoutId id="2147483766" r:id="rId10"/>
    <p:sldLayoutId id="2147483784" r:id="rId11"/>
    <p:sldLayoutId id="2147483785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528309"/>
            <a:ext cx="1464733" cy="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8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3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4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384">
          <p15:clr>
            <a:srgbClr val="F26B43"/>
          </p15:clr>
        </p15:guide>
        <p15:guide id="6" pos="7296">
          <p15:clr>
            <a:srgbClr val="F26B43"/>
          </p15:clr>
        </p15:guide>
        <p15:guide id="7" pos="768">
          <p15:clr>
            <a:srgbClr val="F26B43"/>
          </p15:clr>
        </p15:guide>
        <p15:guide id="8" pos="1536">
          <p15:clr>
            <a:srgbClr val="F26B43"/>
          </p15:clr>
        </p15:guide>
        <p15:guide id="9" pos="2304">
          <p15:clr>
            <a:srgbClr val="F26B43"/>
          </p15:clr>
        </p15:guide>
        <p15:guide id="10" pos="3072">
          <p15:clr>
            <a:srgbClr val="F26B43"/>
          </p15:clr>
        </p15:guide>
        <p15:guide id="11" pos="4608">
          <p15:clr>
            <a:srgbClr val="F26B43"/>
          </p15:clr>
        </p15:guide>
        <p15:guide id="12" pos="5376">
          <p15:clr>
            <a:srgbClr val="F26B43"/>
          </p15:clr>
        </p15:guide>
        <p15:guide id="13" pos="6144">
          <p15:clr>
            <a:srgbClr val="F26B43"/>
          </p15:clr>
        </p15:guide>
        <p15:guide id="14" pos="6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54.jpeg"/><Relationship Id="rId13" Type="http://schemas.microsoft.com/office/2007/relationships/hdphoto" Target="../media/hdphoto5.wdp"/><Relationship Id="rId14" Type="http://schemas.openxmlformats.org/officeDocument/2006/relationships/image" Target="../media/image55.jpeg"/><Relationship Id="rId15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jpeg"/><Relationship Id="rId4" Type="http://schemas.microsoft.com/office/2007/relationships/hdphoto" Target="../media/hdphoto1.wdp"/><Relationship Id="rId5" Type="http://schemas.openxmlformats.org/officeDocument/2006/relationships/image" Target="../media/image50.jpeg"/><Relationship Id="rId6" Type="http://schemas.microsoft.com/office/2007/relationships/hdphoto" Target="../media/hdphoto2.wdp"/><Relationship Id="rId7" Type="http://schemas.openxmlformats.org/officeDocument/2006/relationships/image" Target="../media/image51.jpeg"/><Relationship Id="rId8" Type="http://schemas.microsoft.com/office/2007/relationships/hdphoto" Target="../media/hdphoto3.wdp"/><Relationship Id="rId9" Type="http://schemas.openxmlformats.org/officeDocument/2006/relationships/image" Target="../media/image52.png"/><Relationship Id="rId10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tiff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000" dirty="0" smtClean="0"/>
              <a:t>DEVELOPING PRE-OPTIMIZED CONTENT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BrightEdge Summer </a:t>
            </a:r>
            <a:r>
              <a:rPr lang="en-US" dirty="0" smtClean="0"/>
              <a:t>Series SEO 103: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3708419"/>
            <a:ext cx="10972800" cy="2198605"/>
          </a:xfrm>
        </p:spPr>
        <p:txBody>
          <a:bodyPr/>
          <a:lstStyle/>
          <a:p>
            <a:r>
              <a:rPr lang="en-US" dirty="0" smtClean="0"/>
              <a:t>July 14</a:t>
            </a:r>
            <a:r>
              <a:rPr lang="en-US" baseline="30000" dirty="0" smtClean="0"/>
              <a:t>th</a:t>
            </a:r>
            <a:r>
              <a:rPr lang="en-US" dirty="0" smtClean="0"/>
              <a:t>, 2017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Submit your questions using the Q&amp;A box</a:t>
            </a:r>
          </a:p>
          <a:p>
            <a:pPr lvl="1"/>
            <a:r>
              <a:rPr lang="en-US" sz="1800" dirty="0" smtClean="0">
                <a:solidFill>
                  <a:schemeClr val="bg1"/>
                </a:solidFill>
              </a:rPr>
              <a:t>Recording of this webinar will be shared by email and on the login page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3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rgbClr val="A8D5BF"/>
              </a:gs>
              <a:gs pos="22000">
                <a:schemeClr val="accent5"/>
              </a:gs>
              <a:gs pos="85000">
                <a:srgbClr val="24484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14" idx="4"/>
          </p:cNvCxnSpPr>
          <p:nvPr/>
        </p:nvCxnSpPr>
        <p:spPr>
          <a:xfrm flipV="1">
            <a:off x="797114" y="2359077"/>
            <a:ext cx="0" cy="3257952"/>
          </a:xfrm>
          <a:prstGeom prst="line">
            <a:avLst/>
          </a:prstGeom>
          <a:ln w="19050">
            <a:solidFill>
              <a:srgbClr val="A6ADA2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6" t="9552" r="8745" b="14159"/>
          <a:stretch/>
        </p:blipFill>
        <p:spPr>
          <a:xfrm>
            <a:off x="7667897" y="651467"/>
            <a:ext cx="3705124" cy="5555066"/>
          </a:xfrm>
          <a:custGeom>
            <a:avLst/>
            <a:gdLst>
              <a:gd name="connsiteX0" fmla="*/ 1404258 w 4071258"/>
              <a:gd name="connsiteY0" fmla="*/ 0 h 5605181"/>
              <a:gd name="connsiteX1" fmla="*/ 4071258 w 4071258"/>
              <a:gd name="connsiteY1" fmla="*/ 0 h 5605181"/>
              <a:gd name="connsiteX2" fmla="*/ 4071258 w 4071258"/>
              <a:gd name="connsiteY2" fmla="*/ 364672 h 5605181"/>
              <a:gd name="connsiteX3" fmla="*/ 4071258 w 4071258"/>
              <a:gd name="connsiteY3" fmla="*/ 1397853 h 5605181"/>
              <a:gd name="connsiteX4" fmla="*/ 4071258 w 4071258"/>
              <a:gd name="connsiteY4" fmla="*/ 2667000 h 5605181"/>
              <a:gd name="connsiteX5" fmla="*/ 4071258 w 4071258"/>
              <a:gd name="connsiteY5" fmla="*/ 2938181 h 5605181"/>
              <a:gd name="connsiteX6" fmla="*/ 4071258 w 4071258"/>
              <a:gd name="connsiteY6" fmla="*/ 3031672 h 5605181"/>
              <a:gd name="connsiteX7" fmla="*/ 4071258 w 4071258"/>
              <a:gd name="connsiteY7" fmla="*/ 4064853 h 5605181"/>
              <a:gd name="connsiteX8" fmla="*/ 4071258 w 4071258"/>
              <a:gd name="connsiteY8" fmla="*/ 5605181 h 5605181"/>
              <a:gd name="connsiteX9" fmla="*/ 0 w 4071258"/>
              <a:gd name="connsiteY9" fmla="*/ 5605181 h 5605181"/>
              <a:gd name="connsiteX10" fmla="*/ 0 w 4071258"/>
              <a:gd name="connsiteY10" fmla="*/ 2938181 h 5605181"/>
              <a:gd name="connsiteX11" fmla="*/ 468086 w 4071258"/>
              <a:gd name="connsiteY11" fmla="*/ 2938181 h 5605181"/>
              <a:gd name="connsiteX12" fmla="*/ 468086 w 4071258"/>
              <a:gd name="connsiteY12" fmla="*/ 1397853 h 5605181"/>
              <a:gd name="connsiteX13" fmla="*/ 936172 w 4071258"/>
              <a:gd name="connsiteY13" fmla="*/ 1397853 h 5605181"/>
              <a:gd name="connsiteX14" fmla="*/ 936172 w 4071258"/>
              <a:gd name="connsiteY14" fmla="*/ 364672 h 5605181"/>
              <a:gd name="connsiteX15" fmla="*/ 1404258 w 4071258"/>
              <a:gd name="connsiteY15" fmla="*/ 364672 h 5605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71258" h="5605181">
                <a:moveTo>
                  <a:pt x="1404258" y="0"/>
                </a:moveTo>
                <a:lnTo>
                  <a:pt x="4071258" y="0"/>
                </a:lnTo>
                <a:lnTo>
                  <a:pt x="4071258" y="364672"/>
                </a:lnTo>
                <a:lnTo>
                  <a:pt x="4071258" y="1397853"/>
                </a:lnTo>
                <a:lnTo>
                  <a:pt x="4071258" y="2667000"/>
                </a:lnTo>
                <a:lnTo>
                  <a:pt x="4071258" y="2938181"/>
                </a:lnTo>
                <a:lnTo>
                  <a:pt x="4071258" y="3031672"/>
                </a:lnTo>
                <a:lnTo>
                  <a:pt x="4071258" y="4064853"/>
                </a:lnTo>
                <a:lnTo>
                  <a:pt x="4071258" y="5605181"/>
                </a:lnTo>
                <a:lnTo>
                  <a:pt x="0" y="5605181"/>
                </a:lnTo>
                <a:lnTo>
                  <a:pt x="0" y="2938181"/>
                </a:lnTo>
                <a:lnTo>
                  <a:pt x="468086" y="2938181"/>
                </a:lnTo>
                <a:lnTo>
                  <a:pt x="468086" y="1397853"/>
                </a:lnTo>
                <a:lnTo>
                  <a:pt x="936172" y="1397853"/>
                </a:lnTo>
                <a:lnTo>
                  <a:pt x="936172" y="364672"/>
                </a:lnTo>
                <a:lnTo>
                  <a:pt x="1404258" y="364672"/>
                </a:lnTo>
                <a:close/>
              </a:path>
            </a:pathLst>
          </a:custGeom>
          <a:solidFill>
            <a:schemeClr val="tx1"/>
          </a:solidFill>
          <a:ln w="50800">
            <a:gradFill>
              <a:gsLst>
                <a:gs pos="10000">
                  <a:srgbClr val="BADAF1"/>
                </a:gs>
                <a:gs pos="23000">
                  <a:srgbClr val="4B6B2B"/>
                </a:gs>
                <a:gs pos="71000">
                  <a:srgbClr val="7B8481"/>
                </a:gs>
              </a:gsLst>
              <a:lin ang="5400000" scaled="1"/>
            </a:gradFill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522118" y="528918"/>
            <a:ext cx="4463539" cy="87515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TIME TO TUNE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WATERFALL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quarter" idx="25"/>
          </p:nvPr>
        </p:nvSpPr>
        <p:spPr>
          <a:xfrm>
            <a:off x="1027584" y="2054231"/>
            <a:ext cx="1672442" cy="363848"/>
          </a:xfrm>
        </p:spPr>
        <p:txBody>
          <a:bodyPr/>
          <a:lstStyle/>
          <a:p>
            <a:pPr marL="0" indent="0">
              <a:buSzPct val="125000"/>
              <a:buNone/>
            </a:pPr>
            <a:r>
              <a:rPr lang="en-US" sz="1800" b="1" dirty="0" smtClean="0">
                <a:solidFill>
                  <a:schemeClr val="bg2"/>
                </a:solidFill>
              </a:rPr>
              <a:t>STRATEGY</a:t>
            </a: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70091" y="2105032"/>
            <a:ext cx="254045" cy="2540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70091" y="2979881"/>
            <a:ext cx="254045" cy="25404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70091" y="3854730"/>
            <a:ext cx="254045" cy="254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70091" y="4729579"/>
            <a:ext cx="254045" cy="25404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70091" y="5604428"/>
            <a:ext cx="254045" cy="254045"/>
          </a:xfrm>
          <a:prstGeom prst="ellipse">
            <a:avLst/>
          </a:prstGeom>
          <a:solidFill>
            <a:srgbClr val="008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27584" y="2923863"/>
            <a:ext cx="127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IDEATION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7584" y="3783307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DEVELOPMENT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7584" y="4672069"/>
            <a:ext cx="1744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PUBLICATION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7584" y="5531513"/>
            <a:ext cx="1809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5000"/>
            </a:pPr>
            <a:r>
              <a:rPr lang="en-US" b="1" dirty="0">
                <a:solidFill>
                  <a:schemeClr val="bg2"/>
                </a:solidFill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5646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r="2" b="156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19191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9005" y="3012310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59005" y="3808732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59005" y="4566734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3909" y="2733401"/>
            <a:ext cx="9091598" cy="3459571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800" dirty="0" smtClean="0"/>
              <a:t>HIGH-VALUE TOPIC OPPORTUNITIES</a:t>
            </a:r>
          </a:p>
          <a:p>
            <a:pPr algn="l">
              <a:lnSpc>
                <a:spcPct val="150000"/>
              </a:lnSpc>
            </a:pPr>
            <a:r>
              <a:rPr lang="en-US" sz="2800" dirty="0" smtClean="0"/>
              <a:t>SEARCH- AND MOBILE-FRIENDLY CONTENT</a:t>
            </a:r>
          </a:p>
          <a:p>
            <a:pPr algn="l">
              <a:lnSpc>
                <a:spcPct val="150000"/>
              </a:lnSpc>
            </a:pPr>
            <a:r>
              <a:rPr lang="en-US" sz="2800" dirty="0" smtClean="0"/>
              <a:t>FASTER PRODUCTION</a:t>
            </a:r>
          </a:p>
          <a:p>
            <a:pPr algn="l"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063908" y="672175"/>
            <a:ext cx="4310980" cy="87515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GOALS </a:t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OF PRE-OPTIMIZED </a:t>
            </a:r>
            <a:r>
              <a:rPr lang="en-US" sz="4000" b="1" dirty="0" smtClean="0">
                <a:solidFill>
                  <a:schemeClr val="bg1"/>
                </a:solidFill>
              </a:rPr>
              <a:t>CONTENT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Strategy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Ideation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Development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Publication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Optimization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All of the above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Not applicable</a:t>
            </a:r>
          </a:p>
          <a:p>
            <a:pPr>
              <a:buSzPct val="125000"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2117" y="498367"/>
            <a:ext cx="8010864" cy="376237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POLL #2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522117" y="874604"/>
            <a:ext cx="7755621" cy="87515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Where could your content marketing program use the most tuning?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 TIPS FOR SUCCESS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 smtClean="0"/>
              <a:t>Developing Pre-optimized Content</a:t>
            </a:r>
          </a:p>
        </p:txBody>
      </p:sp>
    </p:spTree>
    <p:extLst>
      <p:ext uri="{BB962C8B-B14F-4D97-AF65-F5344CB8AC3E}">
        <p14:creationId xmlns:p14="http://schemas.microsoft.com/office/powerpoint/2010/main" val="197435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quarter" idx="25"/>
          </p:nvPr>
        </p:nvSpPr>
        <p:spPr>
          <a:effectLst/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dirty="0" smtClean="0">
                <a:solidFill>
                  <a:schemeClr val="bg1"/>
                </a:solidFill>
              </a:rPr>
              <a:t>1. SHARPEN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YOUR CONTENT </a:t>
            </a:r>
            <a:r>
              <a:rPr lang="en-US" sz="40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STRATEGY</a:t>
            </a:r>
            <a:endParaRPr lang="en-US" sz="400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53055" y="6282520"/>
            <a:ext cx="3485890" cy="274320"/>
            <a:chOff x="4232625" y="6282520"/>
            <a:chExt cx="3485890" cy="274320"/>
          </a:xfrm>
        </p:grpSpPr>
        <p:sp>
          <p:nvSpPr>
            <p:cNvPr id="16" name="Oval 15"/>
            <p:cNvSpPr/>
            <p:nvPr/>
          </p:nvSpPr>
          <p:spPr>
            <a:xfrm rot="5400000">
              <a:off x="4232625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469541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5152613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5609811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606700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52979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6986997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44419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42" y="639408"/>
            <a:ext cx="2790311" cy="4846320"/>
          </a:xfrm>
          <a:prstGeom prst="rect">
            <a:avLst/>
          </a:prstGeom>
          <a:ln w="12700">
            <a:solidFill>
              <a:srgbClr val="BDCBC0"/>
            </a:solidFill>
          </a:ln>
        </p:spPr>
      </p:pic>
    </p:spTree>
    <p:extLst>
      <p:ext uri="{BB962C8B-B14F-4D97-AF65-F5344CB8AC3E}">
        <p14:creationId xmlns:p14="http://schemas.microsoft.com/office/powerpoint/2010/main" val="17195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1"/>
          <p:cNvSpPr/>
          <p:nvPr/>
        </p:nvSpPr>
        <p:spPr>
          <a:xfrm>
            <a:off x="1589866" y="354409"/>
            <a:ext cx="8951305" cy="5539290"/>
          </a:xfrm>
          <a:prstGeom prst="triangle">
            <a:avLst>
              <a:gd name="adj" fmla="val 50097"/>
            </a:avLst>
          </a:prstGeom>
          <a:solidFill>
            <a:srgbClr val="BDC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sz="quarter" idx="25"/>
          </p:nvPr>
        </p:nvSpPr>
        <p:spPr>
          <a:effectLst/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dirty="0" smtClean="0">
                <a:solidFill>
                  <a:schemeClr val="bg1"/>
                </a:solidFill>
              </a:rPr>
              <a:t>2. PRIORITIZE PROFITABLE</a:t>
            </a:r>
          </a:p>
          <a:p>
            <a:pPr>
              <a:lnSpc>
                <a:spcPts val="4200"/>
              </a:lnSpc>
            </a:pPr>
            <a:r>
              <a:rPr lang="en-US" sz="40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TOPICS</a:t>
            </a:r>
            <a:endParaRPr lang="en-US" sz="400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6" name="Oval 15"/>
          <p:cNvSpPr/>
          <p:nvPr/>
        </p:nvSpPr>
        <p:spPr>
          <a:xfrm rot="5400000">
            <a:off x="4353055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 rot="5400000">
            <a:off x="4815845" y="6282520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 rot="5400000">
            <a:off x="5273043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>
          <a:xfrm rot="5400000">
            <a:off x="5730241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 rot="5400000">
            <a:off x="6187439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 rot="5400000">
            <a:off x="6650229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 rot="5400000">
            <a:off x="7107427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 rot="5400000">
            <a:off x="7564625" y="6282520"/>
            <a:ext cx="274320" cy="274320"/>
          </a:xfrm>
          <a:prstGeom prst="ellipse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5" t="18406" r="33503" b="41594"/>
          <a:stretch>
            <a:fillRect/>
          </a:stretch>
        </p:blipFill>
        <p:spPr>
          <a:xfrm>
            <a:off x="1589866" y="3152300"/>
            <a:ext cx="4407408" cy="2743200"/>
          </a:xfrm>
          <a:custGeom>
            <a:avLst/>
            <a:gdLst>
              <a:gd name="connsiteX0" fmla="*/ 2203704 w 4407408"/>
              <a:gd name="connsiteY0" fmla="*/ 0 h 2743200"/>
              <a:gd name="connsiteX1" fmla="*/ 4407408 w 4407408"/>
              <a:gd name="connsiteY1" fmla="*/ 2743200 h 2743200"/>
              <a:gd name="connsiteX2" fmla="*/ 0 w 4407408"/>
              <a:gd name="connsiteY2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7408" h="2743200">
                <a:moveTo>
                  <a:pt x="2203704" y="0"/>
                </a:moveTo>
                <a:lnTo>
                  <a:pt x="4407408" y="2743200"/>
                </a:lnTo>
                <a:lnTo>
                  <a:pt x="0" y="2743200"/>
                </a:lnTo>
                <a:close/>
              </a:path>
            </a:pathLst>
          </a:custGeom>
          <a:ln w="19050">
            <a:noFill/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t="23853" r="21284" b="36147"/>
          <a:stretch>
            <a:fillRect/>
          </a:stretch>
        </p:blipFill>
        <p:spPr>
          <a:xfrm>
            <a:off x="3861787" y="3150499"/>
            <a:ext cx="4407408" cy="2743200"/>
          </a:xfrm>
          <a:custGeom>
            <a:avLst/>
            <a:gdLst>
              <a:gd name="connsiteX0" fmla="*/ 0 w 4407408"/>
              <a:gd name="connsiteY0" fmla="*/ 0 h 2743200"/>
              <a:gd name="connsiteX1" fmla="*/ 4407408 w 4407408"/>
              <a:gd name="connsiteY1" fmla="*/ 0 h 2743200"/>
              <a:gd name="connsiteX2" fmla="*/ 2203704 w 4407408"/>
              <a:gd name="connsiteY2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7408" h="2743200">
                <a:moveTo>
                  <a:pt x="0" y="0"/>
                </a:moveTo>
                <a:lnTo>
                  <a:pt x="4407408" y="0"/>
                </a:lnTo>
                <a:lnTo>
                  <a:pt x="2203704" y="2743200"/>
                </a:lnTo>
                <a:close/>
              </a:path>
            </a:pathLst>
          </a:custGeom>
          <a:ln w="19050">
            <a:noFill/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24486" r="30076" b="35514"/>
          <a:stretch>
            <a:fillRect/>
          </a:stretch>
        </p:blipFill>
        <p:spPr>
          <a:xfrm>
            <a:off x="6133763" y="3152300"/>
            <a:ext cx="4407408" cy="2743200"/>
          </a:xfrm>
          <a:custGeom>
            <a:avLst/>
            <a:gdLst>
              <a:gd name="connsiteX0" fmla="*/ 2203704 w 4407408"/>
              <a:gd name="connsiteY0" fmla="*/ 0 h 2743200"/>
              <a:gd name="connsiteX1" fmla="*/ 4407408 w 4407408"/>
              <a:gd name="connsiteY1" fmla="*/ 2743200 h 2743200"/>
              <a:gd name="connsiteX2" fmla="*/ 0 w 4407408"/>
              <a:gd name="connsiteY2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7408" h="2743200">
                <a:moveTo>
                  <a:pt x="2203704" y="0"/>
                </a:moveTo>
                <a:lnTo>
                  <a:pt x="4407408" y="2743200"/>
                </a:lnTo>
                <a:lnTo>
                  <a:pt x="0" y="2743200"/>
                </a:lnTo>
                <a:close/>
              </a:path>
            </a:pathLst>
          </a:custGeom>
          <a:ln w="19050">
            <a:noFill/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t="27366" r="21284" b="32634"/>
          <a:stretch>
            <a:fillRect/>
          </a:stretch>
        </p:blipFill>
        <p:spPr>
          <a:xfrm>
            <a:off x="3861787" y="354409"/>
            <a:ext cx="4407408" cy="2743200"/>
          </a:xfrm>
          <a:custGeom>
            <a:avLst/>
            <a:gdLst>
              <a:gd name="connsiteX0" fmla="*/ 2203704 w 4407408"/>
              <a:gd name="connsiteY0" fmla="*/ 0 h 2743200"/>
              <a:gd name="connsiteX1" fmla="*/ 4407408 w 4407408"/>
              <a:gd name="connsiteY1" fmla="*/ 2743200 h 2743200"/>
              <a:gd name="connsiteX2" fmla="*/ 0 w 4407408"/>
              <a:gd name="connsiteY2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07408" h="2743200">
                <a:moveTo>
                  <a:pt x="2203704" y="0"/>
                </a:moveTo>
                <a:lnTo>
                  <a:pt x="4407408" y="2743200"/>
                </a:lnTo>
                <a:lnTo>
                  <a:pt x="0" y="2743200"/>
                </a:lnTo>
                <a:close/>
              </a:path>
            </a:pathLst>
          </a:cu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1473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04561" y="2970941"/>
            <a:ext cx="2790311" cy="267028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9055249" y="604760"/>
            <a:ext cx="2825322" cy="2670287"/>
          </a:xfrm>
          <a:prstGeom prst="roundRect">
            <a:avLst>
              <a:gd name="adj" fmla="val 1508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9090260" y="3556118"/>
            <a:ext cx="2790311" cy="2085110"/>
          </a:xfrm>
          <a:prstGeom prst="roundRect">
            <a:avLst>
              <a:gd name="adj" fmla="val 1766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sz="quarter" idx="25"/>
          </p:nvPr>
        </p:nvSpPr>
        <p:spPr>
          <a:xfrm>
            <a:off x="607691" y="413163"/>
            <a:ext cx="3890741" cy="2198419"/>
          </a:xfrm>
          <a:effectLst/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dirty="0" smtClean="0">
                <a:solidFill>
                  <a:schemeClr val="bg1"/>
                </a:solidFill>
              </a:rPr>
              <a:t>3. TUNE CONTENT TO YOUR </a:t>
            </a:r>
            <a:r>
              <a:rPr lang="en-US" sz="400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AUDIENCE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53055" y="6282520"/>
            <a:ext cx="3485890" cy="274320"/>
            <a:chOff x="4353055" y="6282520"/>
            <a:chExt cx="3485890" cy="274320"/>
          </a:xfrm>
        </p:grpSpPr>
        <p:sp>
          <p:nvSpPr>
            <p:cNvPr id="16" name="Oval 15"/>
            <p:cNvSpPr/>
            <p:nvPr/>
          </p:nvSpPr>
          <p:spPr>
            <a:xfrm rot="5400000">
              <a:off x="435305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481584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5273043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5730241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618743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65022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107427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56462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b="61252"/>
          <a:stretch/>
        </p:blipFill>
        <p:spPr>
          <a:xfrm>
            <a:off x="6004561" y="604760"/>
            <a:ext cx="2790311" cy="2085110"/>
          </a:xfrm>
          <a:prstGeom prst="roundRect">
            <a:avLst/>
          </a:prstGeom>
          <a:ln w="19050">
            <a:solidFill>
              <a:srgbClr val="BDCBC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51" b="28253"/>
          <a:stretch/>
        </p:blipFill>
        <p:spPr>
          <a:xfrm>
            <a:off x="6004561" y="2970941"/>
            <a:ext cx="2790311" cy="2670287"/>
          </a:xfrm>
          <a:prstGeom prst="roundRect">
            <a:avLst/>
          </a:prstGeom>
          <a:ln w="19050">
            <a:solidFill>
              <a:srgbClr val="BDCBC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7" b="7176"/>
          <a:stretch/>
        </p:blipFill>
        <p:spPr>
          <a:xfrm>
            <a:off x="9090260" y="3556118"/>
            <a:ext cx="2790311" cy="2085110"/>
          </a:xfrm>
          <a:prstGeom prst="roundRect">
            <a:avLst/>
          </a:prstGeom>
          <a:ln w="19050">
            <a:solidFill>
              <a:srgbClr val="BDCB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44089"/>
          <a:stretch/>
        </p:blipFill>
        <p:spPr>
          <a:xfrm>
            <a:off x="9055294" y="604760"/>
            <a:ext cx="2825277" cy="2670287"/>
          </a:xfrm>
          <a:prstGeom prst="roundRect">
            <a:avLst>
              <a:gd name="adj" fmla="val 15002"/>
            </a:avLst>
          </a:prstGeom>
          <a:ln w="19050">
            <a:solidFill>
              <a:srgbClr val="BDCBC0"/>
            </a:solidFill>
          </a:ln>
        </p:spPr>
      </p:pic>
    </p:spTree>
    <p:extLst>
      <p:ext uri="{BB962C8B-B14F-4D97-AF65-F5344CB8AC3E}">
        <p14:creationId xmlns:p14="http://schemas.microsoft.com/office/powerpoint/2010/main" val="14181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3055" y="6282520"/>
            <a:ext cx="3485890" cy="274320"/>
            <a:chOff x="4353055" y="6282520"/>
            <a:chExt cx="3485890" cy="274320"/>
          </a:xfrm>
        </p:grpSpPr>
        <p:sp>
          <p:nvSpPr>
            <p:cNvPr id="9" name="Oval 8"/>
            <p:cNvSpPr/>
            <p:nvPr/>
          </p:nvSpPr>
          <p:spPr>
            <a:xfrm rot="5400000">
              <a:off x="435305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1584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5273043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5730241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18743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665022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107427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756462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69" y="2846811"/>
            <a:ext cx="4681381" cy="2770012"/>
          </a:xfrm>
          <a:prstGeom prst="rect">
            <a:avLst/>
          </a:prstGeom>
          <a:ln w="19050">
            <a:solidFill>
              <a:srgbClr val="BDCBC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3" b="27745"/>
          <a:stretch/>
        </p:blipFill>
        <p:spPr>
          <a:xfrm>
            <a:off x="2275650" y="2846811"/>
            <a:ext cx="2790311" cy="2770012"/>
          </a:xfrm>
          <a:prstGeom prst="rect">
            <a:avLst/>
          </a:prstGeom>
          <a:noFill/>
          <a:ln w="19050">
            <a:solidFill>
              <a:srgbClr val="BDCBC0"/>
            </a:solidFill>
          </a:ln>
        </p:spPr>
      </p:pic>
      <p:sp>
        <p:nvSpPr>
          <p:cNvPr id="7" name="Text Placeholder 6"/>
          <p:cNvSpPr>
            <a:spLocks noGrp="1"/>
          </p:cNvSpPr>
          <p:nvPr>
            <p:ph sz="quarter" idx="25"/>
          </p:nvPr>
        </p:nvSpPr>
        <p:spPr>
          <a:xfrm>
            <a:off x="607691" y="413163"/>
            <a:ext cx="3653413" cy="3482975"/>
          </a:xfrm>
        </p:spPr>
        <p:txBody>
          <a:bodyPr/>
          <a:lstStyle/>
          <a:p>
            <a:r>
              <a:rPr lang="en-US" dirty="0" smtClean="0"/>
              <a:t>4. KEEP READERS </a:t>
            </a:r>
            <a:r>
              <a:rPr lang="en-US" sz="4000" dirty="0" smtClean="0"/>
              <a:t>CLICKING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6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00" y="5722883"/>
            <a:ext cx="3226676" cy="5984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30" y="5722883"/>
            <a:ext cx="3226676" cy="5984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8" y="5722883"/>
            <a:ext cx="3226676" cy="59844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58" y="1780308"/>
            <a:ext cx="11841486" cy="267012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522117" y="528918"/>
            <a:ext cx="8073183" cy="87515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BUYER’S JOURNEY INCLUDES MULTIPLE BRAND INTERACTIONS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3542064"/>
              </p:ext>
            </p:extLst>
          </p:nvPr>
        </p:nvGraphicFramePr>
        <p:xfrm>
          <a:off x="1" y="4572693"/>
          <a:ext cx="12192000" cy="67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117" y="5844935"/>
            <a:ext cx="2648466" cy="323165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r>
              <a:rPr lang="en-US" sz="1500" dirty="0">
                <a:latin typeface="Arial" charset="0"/>
                <a:ea typeface="Arial" charset="0"/>
                <a:cs typeface="Arial" charset="0"/>
              </a:rPr>
              <a:t>What is a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DSLR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camera?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7103" y="5844935"/>
            <a:ext cx="3085967" cy="323165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r>
              <a:rPr lang="en-US" sz="1500" dirty="0">
                <a:latin typeface="Arial" charset="0"/>
                <a:ea typeface="Arial" charset="0"/>
                <a:cs typeface="Arial" charset="0"/>
              </a:rPr>
              <a:t>Which is the best </a:t>
            </a:r>
            <a:r>
              <a:rPr lang="en-US" sz="1500" dirty="0" err="1">
                <a:latin typeface="Arial" charset="0"/>
                <a:ea typeface="Arial" charset="0"/>
                <a:cs typeface="Arial" charset="0"/>
              </a:rPr>
              <a:t>DSLR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 camera?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67633" y="5844935"/>
            <a:ext cx="2837791" cy="323165"/>
          </a:xfrm>
          <a:prstGeom prst="rect">
            <a:avLst/>
          </a:prstGeom>
        </p:spPr>
        <p:txBody>
          <a:bodyPr wrap="square" rtlCol="0" anchor="b">
            <a:spAutoFit/>
          </a:bodyPr>
          <a:lstStyle/>
          <a:p>
            <a:r>
              <a:rPr lang="en-US" sz="1500" dirty="0">
                <a:latin typeface="Arial" charset="0"/>
                <a:ea typeface="Arial" charset="0"/>
                <a:cs typeface="Arial" charset="0"/>
              </a:rPr>
              <a:t>Best price for Nikon 3200</a:t>
            </a:r>
          </a:p>
        </p:txBody>
      </p:sp>
    </p:spTree>
    <p:extLst>
      <p:ext uri="{BB962C8B-B14F-4D97-AF65-F5344CB8AC3E}">
        <p14:creationId xmlns:p14="http://schemas.microsoft.com/office/powerpoint/2010/main" val="18667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quarter" idx="25"/>
          </p:nvPr>
        </p:nvSpPr>
        <p:spPr>
          <a:xfrm>
            <a:off x="607691" y="413163"/>
            <a:ext cx="3890741" cy="2198419"/>
          </a:xfrm>
          <a:effectLst/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dirty="0" smtClean="0">
                <a:solidFill>
                  <a:schemeClr val="bg1"/>
                </a:solidFill>
              </a:rPr>
              <a:t>5. GUIDE VISITORS TO </a:t>
            </a:r>
            <a:r>
              <a:rPr lang="en-US" sz="4000" dirty="0" smtClean="0">
                <a:solidFill>
                  <a:schemeClr val="bg1"/>
                </a:solidFill>
              </a:rPr>
              <a:t>CONVERSION POINTS</a:t>
            </a:r>
            <a:endParaRPr lang="en-US" sz="4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4353055" y="6282520"/>
            <a:ext cx="3485890" cy="274320"/>
            <a:chOff x="4353055" y="6282520"/>
            <a:chExt cx="3485890" cy="274320"/>
          </a:xfrm>
        </p:grpSpPr>
        <p:sp>
          <p:nvSpPr>
            <p:cNvPr id="16" name="Oval 15"/>
            <p:cNvSpPr/>
            <p:nvPr/>
          </p:nvSpPr>
          <p:spPr>
            <a:xfrm rot="5400000">
              <a:off x="435305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481584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5273043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5730241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6187439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65022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107427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56462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730241" y="517453"/>
            <a:ext cx="6465168" cy="5182779"/>
            <a:chOff x="5730234" y="386825"/>
            <a:chExt cx="6465168" cy="5182779"/>
          </a:xfrm>
        </p:grpSpPr>
        <p:sp>
          <p:nvSpPr>
            <p:cNvPr id="29" name="Rectangle 28"/>
            <p:cNvSpPr/>
            <p:nvPr/>
          </p:nvSpPr>
          <p:spPr>
            <a:xfrm>
              <a:off x="7346911" y="618309"/>
              <a:ext cx="4848491" cy="42846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40" r="-428" b="733"/>
            <a:stretch/>
          </p:blipFill>
          <p:spPr>
            <a:xfrm flipH="1">
              <a:off x="5730234" y="386825"/>
              <a:ext cx="6461759" cy="518277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22"/>
            <a:stretch/>
          </p:blipFill>
          <p:spPr>
            <a:xfrm>
              <a:off x="7475593" y="797307"/>
              <a:ext cx="4716407" cy="393192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1" y="3397295"/>
            <a:ext cx="4685456" cy="230293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4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/>
          <p:cNvSpPr txBox="1">
            <a:spLocks/>
          </p:cNvSpPr>
          <p:nvPr/>
        </p:nvSpPr>
        <p:spPr>
          <a:xfrm>
            <a:off x="6268392" y="4272376"/>
            <a:ext cx="2478677" cy="96192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VP Product Marketing</a:t>
            </a:r>
            <a:endParaRPr lang="en-US" sz="12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BRIGHTEDGE</a:t>
            </a:r>
          </a:p>
        </p:txBody>
      </p:sp>
      <p:sp>
        <p:nvSpPr>
          <p:cNvPr id="11" name="Text Placeholder 9"/>
          <p:cNvSpPr txBox="1">
            <a:spLocks/>
          </p:cNvSpPr>
          <p:nvPr/>
        </p:nvSpPr>
        <p:spPr>
          <a:xfrm>
            <a:off x="6268392" y="3983740"/>
            <a:ext cx="2478677" cy="2886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 smtClean="0">
                <a:solidFill>
                  <a:srgbClr val="26ACE1"/>
                </a:solidFill>
                <a:latin typeface="Arial" charset="0"/>
                <a:ea typeface="Arial" charset="0"/>
                <a:cs typeface="Arial" charset="0"/>
              </a:rPr>
              <a:t>BOAZ RONKIN</a:t>
            </a:r>
            <a:endParaRPr lang="en-US" sz="1500" b="1" dirty="0">
              <a:solidFill>
                <a:srgbClr val="26A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10"/>
          <p:cNvSpPr txBox="1">
            <a:spLocks/>
          </p:cNvSpPr>
          <p:nvPr/>
        </p:nvSpPr>
        <p:spPr>
          <a:xfrm>
            <a:off x="8942003" y="4272376"/>
            <a:ext cx="2478677" cy="96192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Director, </a:t>
            </a:r>
            <a:r>
              <a:rPr lang="en-US" sz="12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Product Management</a:t>
            </a:r>
            <a:endParaRPr lang="en-US" sz="12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12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BRIGHTEDGE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8942003" y="3983740"/>
            <a:ext cx="2478677" cy="2886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1500" b="1" dirty="0" smtClean="0">
                <a:solidFill>
                  <a:srgbClr val="26ACE1"/>
                </a:solidFill>
                <a:latin typeface="Arial" charset="0"/>
                <a:ea typeface="Arial" charset="0"/>
                <a:cs typeface="Arial" charset="0"/>
              </a:rPr>
              <a:t>HYMAN CHUNG</a:t>
            </a:r>
            <a:endParaRPr lang="en-US" sz="1500" b="1" dirty="0">
              <a:solidFill>
                <a:srgbClr val="26ACE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1"/>
          <a:stretch/>
        </p:blipFill>
        <p:spPr>
          <a:xfrm flipH="1">
            <a:off x="6807741" y="2255006"/>
            <a:ext cx="1399978" cy="1399032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9543" r="1223" b="20732"/>
          <a:stretch/>
        </p:blipFill>
        <p:spPr>
          <a:xfrm>
            <a:off x="9481825" y="2255006"/>
            <a:ext cx="1399032" cy="1399629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sz="quarter" idx="25"/>
          </p:nvPr>
        </p:nvSpPr>
        <p:spPr>
          <a:xfrm>
            <a:off x="607691" y="413163"/>
            <a:ext cx="3653413" cy="3482975"/>
          </a:xfrm>
        </p:spPr>
        <p:txBody>
          <a:bodyPr/>
          <a:lstStyle/>
          <a:p>
            <a:r>
              <a:rPr lang="en-US" dirty="0" smtClean="0"/>
              <a:t>6. SIMPLIFY </a:t>
            </a:r>
            <a:r>
              <a:rPr lang="en-US" sz="4000" dirty="0" smtClean="0"/>
              <a:t>REVIEW AND APPROVAL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353055" y="6282520"/>
            <a:ext cx="3485890" cy="274320"/>
            <a:chOff x="4353055" y="6282520"/>
            <a:chExt cx="3485890" cy="274320"/>
          </a:xfrm>
        </p:grpSpPr>
        <p:sp>
          <p:nvSpPr>
            <p:cNvPr id="9" name="Oval 8"/>
            <p:cNvSpPr/>
            <p:nvPr/>
          </p:nvSpPr>
          <p:spPr>
            <a:xfrm rot="5400000">
              <a:off x="435305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1584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5273043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5730241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18743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6650229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107427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756462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25" y="413163"/>
            <a:ext cx="420233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sz="quarter" idx="25"/>
          </p:nvPr>
        </p:nvSpPr>
        <p:spPr>
          <a:xfrm>
            <a:off x="607691" y="413163"/>
            <a:ext cx="4019684" cy="2198419"/>
          </a:xfrm>
          <a:effectLst/>
        </p:spPr>
        <p:txBody>
          <a:bodyPr/>
          <a:lstStyle/>
          <a:p>
            <a:pPr>
              <a:lnSpc>
                <a:spcPts val="4200"/>
              </a:lnSpc>
            </a:pPr>
            <a:r>
              <a:rPr lang="en-US" dirty="0"/>
              <a:t>7</a:t>
            </a:r>
            <a:r>
              <a:rPr lang="en-US" dirty="0" smtClean="0">
                <a:solidFill>
                  <a:schemeClr val="bg1"/>
                </a:solidFill>
              </a:rPr>
              <a:t>. KEEP PUBLISHED CONTENT </a:t>
            </a:r>
            <a:r>
              <a:rPr lang="en-US" sz="4000" dirty="0" smtClean="0">
                <a:solidFill>
                  <a:schemeClr val="bg1"/>
                </a:solidFill>
              </a:rPr>
              <a:t>OPTIMIZED</a:t>
            </a:r>
            <a:endParaRPr lang="en-US" sz="4000" dirty="0"/>
          </a:p>
        </p:txBody>
      </p:sp>
      <p:grpSp>
        <p:nvGrpSpPr>
          <p:cNvPr id="4" name="Group 3"/>
          <p:cNvGrpSpPr/>
          <p:nvPr/>
        </p:nvGrpSpPr>
        <p:grpSpPr>
          <a:xfrm>
            <a:off x="4353055" y="6282520"/>
            <a:ext cx="3485890" cy="274320"/>
            <a:chOff x="4353055" y="6282520"/>
            <a:chExt cx="3485890" cy="274320"/>
          </a:xfrm>
        </p:grpSpPr>
        <p:sp>
          <p:nvSpPr>
            <p:cNvPr id="16" name="Oval 15"/>
            <p:cNvSpPr/>
            <p:nvPr/>
          </p:nvSpPr>
          <p:spPr>
            <a:xfrm rot="5400000">
              <a:off x="435305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481584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5400000">
              <a:off x="5273043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5730241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618743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65022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107427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56462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379022" y="2473207"/>
            <a:ext cx="926855" cy="923544"/>
            <a:chOff x="9199694" y="2482852"/>
            <a:chExt cx="926855" cy="923544"/>
          </a:xfrm>
        </p:grpSpPr>
        <p:sp>
          <p:nvSpPr>
            <p:cNvPr id="21" name="Rectangle 20"/>
            <p:cNvSpPr/>
            <p:nvPr/>
          </p:nvSpPr>
          <p:spPr>
            <a:xfrm>
              <a:off x="9199694" y="2482852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149" y="2638217"/>
              <a:ext cx="914400" cy="6157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15634" y="2415759"/>
            <a:ext cx="928605" cy="923544"/>
            <a:chOff x="10381671" y="2482852"/>
            <a:chExt cx="928605" cy="923544"/>
          </a:xfrm>
        </p:grpSpPr>
        <p:sp>
          <p:nvSpPr>
            <p:cNvPr id="25" name="Rectangle 24"/>
            <p:cNvSpPr/>
            <p:nvPr/>
          </p:nvSpPr>
          <p:spPr>
            <a:xfrm>
              <a:off x="10381671" y="2482852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9875"/>
                      </a14:imgEffect>
                      <a14:imgEffect>
                        <a14:saturation sat="400000"/>
                      </a14:imgEffect>
                      <a14:imgEffect>
                        <a14:brightnessContrast bright="56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" r="1"/>
            <a:stretch/>
          </p:blipFill>
          <p:spPr>
            <a:xfrm>
              <a:off x="10392376" y="2795154"/>
              <a:ext cx="917900" cy="29893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141157" y="3565388"/>
            <a:ext cx="923544" cy="923544"/>
            <a:chOff x="7603679" y="388267"/>
            <a:chExt cx="923544" cy="923544"/>
          </a:xfrm>
        </p:grpSpPr>
        <p:sp>
          <p:nvSpPr>
            <p:cNvPr id="28" name="Rectangle 27"/>
            <p:cNvSpPr/>
            <p:nvPr/>
          </p:nvSpPr>
          <p:spPr>
            <a:xfrm>
              <a:off x="7603679" y="388267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51" y="656879"/>
              <a:ext cx="914400" cy="428847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9376105" y="1235281"/>
            <a:ext cx="923544" cy="923544"/>
            <a:chOff x="8035749" y="3510091"/>
            <a:chExt cx="923544" cy="923544"/>
          </a:xfrm>
        </p:grpSpPr>
        <p:sp>
          <p:nvSpPr>
            <p:cNvPr id="34" name="Rectangle 33"/>
            <p:cNvSpPr/>
            <p:nvPr/>
          </p:nvSpPr>
          <p:spPr>
            <a:xfrm>
              <a:off x="8035749" y="3510091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321" y="3740872"/>
              <a:ext cx="914400" cy="45905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9380677" y="3565388"/>
            <a:ext cx="923544" cy="923544"/>
            <a:chOff x="9199694" y="3510091"/>
            <a:chExt cx="923544" cy="923544"/>
          </a:xfrm>
        </p:grpSpPr>
        <p:sp>
          <p:nvSpPr>
            <p:cNvPr id="37" name="Rectangle 36"/>
            <p:cNvSpPr/>
            <p:nvPr/>
          </p:nvSpPr>
          <p:spPr>
            <a:xfrm>
              <a:off x="9199694" y="3510091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1" r="7989"/>
            <a:stretch/>
          </p:blipFill>
          <p:spPr>
            <a:xfrm>
              <a:off x="9204266" y="3655836"/>
              <a:ext cx="914400" cy="632128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8126339" y="1229703"/>
            <a:ext cx="923544" cy="923544"/>
            <a:chOff x="10381671" y="3510091"/>
            <a:chExt cx="923544" cy="923544"/>
          </a:xfrm>
        </p:grpSpPr>
        <p:sp>
          <p:nvSpPr>
            <p:cNvPr id="40" name="Rectangle 39"/>
            <p:cNvSpPr/>
            <p:nvPr/>
          </p:nvSpPr>
          <p:spPr>
            <a:xfrm>
              <a:off x="10381671" y="3510091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  <a14:imgEffect>
                        <a14:brightnessContrast bright="-1000"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17" b="7255"/>
            <a:stretch/>
          </p:blipFill>
          <p:spPr>
            <a:xfrm>
              <a:off x="10386243" y="3613694"/>
              <a:ext cx="914400" cy="39336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616" r="51320"/>
            <a:stretch/>
          </p:blipFill>
          <p:spPr>
            <a:xfrm>
              <a:off x="10620880" y="4058909"/>
              <a:ext cx="445126" cy="21168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9368222" y="2415759"/>
            <a:ext cx="926855" cy="923544"/>
            <a:chOff x="9199694" y="2482852"/>
            <a:chExt cx="926855" cy="923544"/>
          </a:xfrm>
        </p:grpSpPr>
        <p:sp>
          <p:nvSpPr>
            <p:cNvPr id="44" name="Rectangle 43"/>
            <p:cNvSpPr/>
            <p:nvPr/>
          </p:nvSpPr>
          <p:spPr>
            <a:xfrm>
              <a:off x="9199694" y="2482852"/>
              <a:ext cx="923544" cy="923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149" y="2638217"/>
              <a:ext cx="914400" cy="61574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514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sz="quarter" idx="25"/>
          </p:nvPr>
        </p:nvSpPr>
        <p:spPr>
          <a:xfrm>
            <a:off x="607691" y="413163"/>
            <a:ext cx="3653413" cy="3482975"/>
          </a:xfrm>
        </p:spPr>
        <p:txBody>
          <a:bodyPr/>
          <a:lstStyle/>
          <a:p>
            <a:r>
              <a:rPr lang="en-US" dirty="0"/>
              <a:t>8</a:t>
            </a:r>
            <a:r>
              <a:rPr lang="en-US" dirty="0" smtClean="0"/>
              <a:t>. IDENTIFY WINNING </a:t>
            </a:r>
            <a:r>
              <a:rPr lang="en-US" sz="4000" dirty="0" smtClean="0"/>
              <a:t>TACTICS</a:t>
            </a:r>
            <a:endParaRPr lang="en-US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4353055" y="6282520"/>
            <a:ext cx="3485890" cy="274320"/>
            <a:chOff x="4353055" y="6282520"/>
            <a:chExt cx="3485890" cy="274320"/>
          </a:xfrm>
        </p:grpSpPr>
        <p:sp>
          <p:nvSpPr>
            <p:cNvPr id="9" name="Oval 8"/>
            <p:cNvSpPr/>
            <p:nvPr/>
          </p:nvSpPr>
          <p:spPr>
            <a:xfrm rot="5400000">
              <a:off x="435305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15845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5273043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5730241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>
            <a:xfrm rot="5400000">
              <a:off x="618743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6650229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7107427" y="6282520"/>
              <a:ext cx="274320" cy="274320"/>
            </a:xfrm>
            <a:prstGeom prst="ellipse">
              <a:avLst/>
            </a:prstGeom>
            <a:solidFill>
              <a:schemeClr val="bg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5400000">
              <a:off x="7564625" y="6282520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519"/>
            <a:ext cx="12192000" cy="288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366345" y="2339727"/>
            <a:ext cx="9459310" cy="2246770"/>
            <a:chOff x="1277007" y="2339727"/>
            <a:chExt cx="9459310" cy="2246770"/>
          </a:xfrm>
        </p:grpSpPr>
        <p:sp>
          <p:nvSpPr>
            <p:cNvPr id="7" name="Rectangle 6"/>
            <p:cNvSpPr/>
            <p:nvPr/>
          </p:nvSpPr>
          <p:spPr>
            <a:xfrm>
              <a:off x="1277007" y="3074274"/>
              <a:ext cx="9228083" cy="382603"/>
            </a:xfrm>
            <a:prstGeom prst="rect">
              <a:avLst/>
            </a:prstGeom>
            <a:solidFill>
              <a:srgbClr val="E3E7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7007" y="4155663"/>
              <a:ext cx="9228083" cy="382603"/>
            </a:xfrm>
            <a:prstGeom prst="rect">
              <a:avLst/>
            </a:prstGeom>
            <a:solidFill>
              <a:srgbClr val="E3E7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550276" y="2339728"/>
              <a:ext cx="38100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</a:rPr>
                <a:t>1. SHARPEN YOUR </a:t>
              </a:r>
              <a:r>
                <a:rPr lang="en-US" sz="1400" dirty="0">
                  <a:solidFill>
                    <a:schemeClr val="tx2"/>
                  </a:solidFill>
                </a:rPr>
                <a:t>CONTENT </a:t>
              </a: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STRATEGY</a:t>
              </a:r>
            </a:p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2. PRIORITIZE PROFITABLE TOPICS</a:t>
              </a:r>
            </a:p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3. TUNE </a:t>
              </a:r>
              <a:r>
                <a:rPr lang="en-US" sz="1400" dirty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CONTENT TO YOUR </a:t>
              </a: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AUDIENCE</a:t>
              </a:r>
            </a:p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</a:rPr>
                <a:t>4. KEEP </a:t>
              </a:r>
              <a:r>
                <a:rPr lang="en-US" sz="1400" dirty="0">
                  <a:solidFill>
                    <a:schemeClr val="tx2"/>
                  </a:solidFill>
                </a:rPr>
                <a:t>READERS </a:t>
              </a:r>
              <a:r>
                <a:rPr lang="en-US" sz="1400" dirty="0" smtClean="0">
                  <a:solidFill>
                    <a:schemeClr val="tx2"/>
                  </a:solidFill>
                </a:rPr>
                <a:t>CLICKING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180083" y="2339727"/>
              <a:ext cx="455623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</a:rPr>
                <a:t>5. GUIDE VISITORS </a:t>
              </a:r>
              <a:r>
                <a:rPr lang="en-US" sz="1400" dirty="0">
                  <a:solidFill>
                    <a:schemeClr val="tx2"/>
                  </a:solidFill>
                </a:rPr>
                <a:t>TO CONVERSION POINTS</a:t>
              </a:r>
            </a:p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6. SIMPLIFY </a:t>
              </a:r>
              <a:r>
                <a:rPr lang="en-US" sz="1400" dirty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REVIEW AND </a:t>
              </a: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APPROVAL</a:t>
              </a:r>
            </a:p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7. KEEP </a:t>
              </a:r>
              <a:r>
                <a:rPr lang="en-US" sz="1400" dirty="0">
                  <a:solidFill>
                    <a:schemeClr val="tx2"/>
                  </a:solidFill>
                  <a:ea typeface="Arial Black" charset="0"/>
                  <a:cs typeface="Arial Black" charset="0"/>
                </a:rPr>
                <a:t>PUBLISHED CONTENT OPTIMIZED</a:t>
              </a:r>
              <a:endParaRPr lang="en-US" sz="1400" dirty="0" smtClean="0">
                <a:solidFill>
                  <a:schemeClr val="tx2"/>
                </a:solidFill>
                <a:ea typeface="Arial Black" charset="0"/>
                <a:cs typeface="Arial Black" charset="0"/>
              </a:endParaRPr>
            </a:p>
            <a:p>
              <a:pPr>
                <a:lnSpc>
                  <a:spcPts val="4200"/>
                </a:lnSpc>
              </a:pPr>
              <a:r>
                <a:rPr lang="en-US" sz="1400" dirty="0" smtClean="0">
                  <a:solidFill>
                    <a:schemeClr val="tx2"/>
                  </a:solidFill>
                </a:rPr>
                <a:t>8. IDENTIFY </a:t>
              </a:r>
              <a:r>
                <a:rPr lang="en-US" sz="1400" dirty="0">
                  <a:solidFill>
                    <a:schemeClr val="tx2"/>
                  </a:solidFill>
                </a:rPr>
                <a:t>WINNING TACTICS</a:t>
              </a: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sz="quarter" idx="25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A8D5BF"/>
                </a:solidFill>
              </a:rPr>
              <a:t>DEVELOPING PRE-OPTIMIZED CONTENT</a:t>
            </a:r>
            <a:endParaRPr lang="en-US" dirty="0">
              <a:solidFill>
                <a:srgbClr val="A8D5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4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03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SUCCESS EXAMPLES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 smtClean="0"/>
              <a:t>Developing Pre-optimized Content</a:t>
            </a:r>
          </a:p>
        </p:txBody>
      </p:sp>
    </p:spTree>
    <p:extLst>
      <p:ext uri="{BB962C8B-B14F-4D97-AF65-F5344CB8AC3E}">
        <p14:creationId xmlns:p14="http://schemas.microsoft.com/office/powerpoint/2010/main" val="7947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15310"/>
            <a:ext cx="12192000" cy="862731"/>
          </a:xfrm>
          <a:prstGeom prst="rect">
            <a:avLst/>
          </a:prstGeom>
          <a:solidFill>
            <a:srgbClr val="19191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9" y="560679"/>
            <a:ext cx="2262952" cy="37199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513800" y="388787"/>
            <a:ext cx="4972490" cy="62656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Organic </a:t>
            </a:r>
            <a:r>
              <a:rPr lang="en-US" sz="19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traffic </a:t>
            </a: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grew from </a:t>
            </a:r>
            <a:r>
              <a:rPr lang="en-US" sz="19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25% to 40% </a:t>
            </a:r>
          </a:p>
          <a:p>
            <a:pPr>
              <a:lnSpc>
                <a:spcPts val="2500"/>
              </a:lnSpc>
            </a:pP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Outperformed </a:t>
            </a:r>
            <a:r>
              <a:rPr lang="en-US" sz="19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some </a:t>
            </a: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blog </a:t>
            </a:r>
            <a:r>
              <a:rPr lang="en-US" sz="19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content by up to </a:t>
            </a: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6X</a:t>
            </a:r>
            <a:endParaRPr lang="en-US" sz="1900" dirty="0">
              <a:solidFill>
                <a:schemeClr val="bg1"/>
              </a:solidFill>
              <a:latin typeface="Univers LT Std 57 Condensed" charset="0"/>
              <a:ea typeface="Univers LT Std 57 Condensed" charset="0"/>
              <a:cs typeface="Univers LT Std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9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7680923"/>
            <a:chOff x="0" y="0"/>
            <a:chExt cx="12192000" cy="7680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" r="5332" b="12648"/>
            <a:stretch/>
          </p:blipFill>
          <p:spPr>
            <a:xfrm>
              <a:off x="0" y="0"/>
              <a:ext cx="12192000" cy="7680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3" r="14559" b="13429"/>
            <a:stretch/>
          </p:blipFill>
          <p:spPr>
            <a:xfrm rot="609626">
              <a:off x="7590424" y="1625159"/>
              <a:ext cx="4146551" cy="320954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0" y="170047"/>
            <a:ext cx="12192000" cy="862731"/>
          </a:xfrm>
          <a:prstGeom prst="rect">
            <a:avLst/>
          </a:prstGeom>
          <a:solidFill>
            <a:srgbClr val="19191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1014" y="388787"/>
            <a:ext cx="7895063" cy="42525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+100 pre-optimized pages generating </a:t>
            </a:r>
            <a:r>
              <a:rPr lang="en-US" sz="19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65% of all </a:t>
            </a:r>
            <a:r>
              <a:rPr lang="en-US" sz="1900" dirty="0" smtClean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site appointment requests</a:t>
            </a:r>
            <a:endParaRPr lang="en-US" sz="1900" dirty="0">
              <a:solidFill>
                <a:schemeClr val="bg1"/>
              </a:solidFill>
              <a:latin typeface="Univers LT Std 57 Condensed" charset="0"/>
              <a:ea typeface="Univers LT Std 57 Condensed" charset="0"/>
              <a:cs typeface="Univers LT Std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38864" y="2522306"/>
            <a:ext cx="57588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Learn </a:t>
            </a:r>
            <a:r>
              <a:rPr lang="en-US" sz="2000" dirty="0">
                <a:solidFill>
                  <a:schemeClr val="tx2"/>
                </a:solidFill>
              </a:rPr>
              <a:t>how to capture and report data that communicates the value of </a:t>
            </a:r>
            <a:r>
              <a:rPr lang="en-US" sz="2000" dirty="0" smtClean="0">
                <a:solidFill>
                  <a:schemeClr val="tx2"/>
                </a:solidFill>
              </a:rPr>
              <a:t>SEO.</a:t>
            </a:r>
          </a:p>
          <a:p>
            <a:endParaRPr lang="en-US" sz="2200" b="0" i="0" dirty="0">
              <a:solidFill>
                <a:schemeClr val="tx2"/>
              </a:solidFill>
              <a:effectLst/>
            </a:endParaRPr>
          </a:p>
          <a:p>
            <a:r>
              <a:rPr lang="en-US" sz="2200" b="1" dirty="0">
                <a:solidFill>
                  <a:schemeClr val="tx2"/>
                </a:solidFill>
              </a:rPr>
              <a:t>July 28, 2017 10:00 AM </a:t>
            </a:r>
            <a:r>
              <a:rPr lang="en-US" sz="2200" b="1" dirty="0" smtClean="0">
                <a:solidFill>
                  <a:schemeClr val="tx2"/>
                </a:solidFill>
              </a:rPr>
              <a:t>PST</a:t>
            </a:r>
          </a:p>
          <a:p>
            <a:endParaRPr lang="en-US" sz="2200" dirty="0">
              <a:solidFill>
                <a:schemeClr val="tx2"/>
              </a:solidFill>
            </a:endParaRPr>
          </a:p>
          <a:p>
            <a:r>
              <a:rPr lang="en-US" sz="2200" dirty="0" smtClean="0">
                <a:solidFill>
                  <a:schemeClr val="bg2"/>
                </a:solidFill>
              </a:rPr>
              <a:t>brightedge.com/events</a:t>
            </a:r>
            <a:endParaRPr lang="en-US" sz="2200" dirty="0">
              <a:solidFill>
                <a:schemeClr val="bg2"/>
              </a:solidFill>
            </a:endParaRPr>
          </a:p>
          <a:p>
            <a:endParaRPr lang="en-US" sz="2200" dirty="0">
              <a:solidFill>
                <a:schemeClr val="tx2"/>
              </a:solidFill>
            </a:endParaRPr>
          </a:p>
          <a:p>
            <a:endParaRPr lang="en-US" sz="2200" b="0" i="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8864" y="1087854"/>
            <a:ext cx="60531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JOIN US FOR OUR NEXT WEBINAR</a:t>
            </a:r>
          </a:p>
          <a:p>
            <a:r>
              <a:rPr lang="en-US" sz="2800" b="1" dirty="0"/>
              <a:t>SEO 104 - Making the Case </a:t>
            </a:r>
            <a:endParaRPr lang="en-US" sz="2800" b="1" dirty="0" smtClean="0"/>
          </a:p>
          <a:p>
            <a:r>
              <a:rPr lang="en-US" sz="2800" b="1" dirty="0" smtClean="0"/>
              <a:t>for </a:t>
            </a:r>
            <a:r>
              <a:rPr lang="en-US" sz="2800" b="1" dirty="0"/>
              <a:t>SEO</a:t>
            </a:r>
          </a:p>
        </p:txBody>
      </p:sp>
    </p:spTree>
    <p:extLst>
      <p:ext uri="{BB962C8B-B14F-4D97-AF65-F5344CB8AC3E}">
        <p14:creationId xmlns:p14="http://schemas.microsoft.com/office/powerpoint/2010/main" val="3087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 smtClean="0"/>
              <a:t>Developing Pre-optimized Content</a:t>
            </a:r>
          </a:p>
        </p:txBody>
      </p:sp>
    </p:spTree>
    <p:extLst>
      <p:ext uri="{BB962C8B-B14F-4D97-AF65-F5344CB8AC3E}">
        <p14:creationId xmlns:p14="http://schemas.microsoft.com/office/powerpoint/2010/main" val="91197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3300167"/>
            <a:ext cx="10972800" cy="2451409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rge 4"/>
          <p:cNvSpPr/>
          <p:nvPr/>
        </p:nvSpPr>
        <p:spPr>
          <a:xfrm rot="10800000">
            <a:off x="6313713" y="2319212"/>
            <a:ext cx="3842657" cy="2227627"/>
          </a:xfrm>
          <a:prstGeom prst="flowChartMerge">
            <a:avLst/>
          </a:prstGeom>
          <a:solidFill>
            <a:srgbClr val="33333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erge 10"/>
          <p:cNvSpPr/>
          <p:nvPr/>
        </p:nvSpPr>
        <p:spPr>
          <a:xfrm>
            <a:off x="8348851" y="2287961"/>
            <a:ext cx="3842657" cy="2227627"/>
          </a:xfrm>
          <a:prstGeom prst="flowChartMerge">
            <a:avLst/>
          </a:prstGeom>
          <a:blipFill>
            <a:blip r:embed="rId3"/>
            <a:srcRect/>
            <a:stretch>
              <a:fillRect l="-4032" t="-12458" r="-3216" b="-27834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erge 11"/>
          <p:cNvSpPr/>
          <p:nvPr/>
        </p:nvSpPr>
        <p:spPr>
          <a:xfrm rot="10800000">
            <a:off x="8328077" y="0"/>
            <a:ext cx="3842657" cy="2227627"/>
          </a:xfrm>
          <a:prstGeom prst="flowChartMerge">
            <a:avLst/>
          </a:prstGeom>
          <a:noFill/>
          <a:ln w="19050">
            <a:solidFill>
              <a:srgbClr val="BD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erge 21"/>
          <p:cNvSpPr/>
          <p:nvPr/>
        </p:nvSpPr>
        <p:spPr>
          <a:xfrm rot="16200000">
            <a:off x="7260048" y="2010996"/>
            <a:ext cx="1219201" cy="528451"/>
          </a:xfrm>
          <a:prstGeom prst="flowChartMerge">
            <a:avLst/>
          </a:prstGeom>
          <a:solidFill>
            <a:srgbClr val="009DD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07702" y="1766451"/>
            <a:ext cx="4214112" cy="1017541"/>
            <a:chOff x="3201378" y="1785812"/>
            <a:chExt cx="4214112" cy="1017541"/>
          </a:xfrm>
        </p:grpSpPr>
        <p:sp>
          <p:nvSpPr>
            <p:cNvPr id="24" name="Text Placeholder 1"/>
            <p:cNvSpPr txBox="1">
              <a:spLocks/>
            </p:cNvSpPr>
            <p:nvPr/>
          </p:nvSpPr>
          <p:spPr>
            <a:xfrm>
              <a:off x="3201378" y="1785812"/>
              <a:ext cx="4214112" cy="53340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/>
                <a:buNone/>
              </a:pPr>
              <a:r>
                <a:rPr lang="en-US" sz="3200" b="1" dirty="0" smtClean="0">
                  <a:solidFill>
                    <a:srgbClr val="009DDB"/>
                  </a:solidFill>
                </a:rPr>
                <a:t>BRIGHTEDGE</a:t>
              </a:r>
              <a:endParaRPr lang="en-US" sz="3200" b="1" dirty="0">
                <a:solidFill>
                  <a:srgbClr val="009DDB"/>
                </a:solidFill>
              </a:endParaRPr>
            </a:p>
          </p:txBody>
        </p:sp>
        <p:sp>
          <p:nvSpPr>
            <p:cNvPr id="25" name="Title 1"/>
            <p:cNvSpPr txBox="1">
              <a:spLocks/>
            </p:cNvSpPr>
            <p:nvPr/>
          </p:nvSpPr>
          <p:spPr>
            <a:xfrm>
              <a:off x="3947089" y="2319213"/>
              <a:ext cx="3468401" cy="48414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Partnering with global brands for SEO 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and Content </a:t>
              </a:r>
              <a:r>
                <a: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Performance Marketing </a:t>
              </a:r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876" y="4166280"/>
            <a:ext cx="1148317" cy="2468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149" y="3778190"/>
            <a:ext cx="818581" cy="2455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62" y="2883735"/>
            <a:ext cx="246888" cy="2468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35" y="3354114"/>
            <a:ext cx="1156385" cy="2468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835" y="4166280"/>
            <a:ext cx="639992" cy="2468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838" y="3354114"/>
            <a:ext cx="246888" cy="2468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24" y="3778190"/>
            <a:ext cx="929675" cy="2455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36" y="4166937"/>
            <a:ext cx="682151" cy="245575"/>
          </a:xfrm>
          <a:prstGeom prst="rect">
            <a:avLst/>
          </a:prstGeom>
        </p:spPr>
      </p:pic>
      <p:sp>
        <p:nvSpPr>
          <p:cNvPr id="2" name="Extract 1"/>
          <p:cNvSpPr/>
          <p:nvPr/>
        </p:nvSpPr>
        <p:spPr>
          <a:xfrm>
            <a:off x="8348850" y="4613401"/>
            <a:ext cx="3842657" cy="2244599"/>
          </a:xfrm>
          <a:prstGeom prst="flowChartExtract">
            <a:avLst/>
          </a:prstGeom>
          <a:blipFill>
            <a:blip r:embed="rId12"/>
            <a:stretch>
              <a:fillRect l="-33554" t="-5934" r="-2540" b="-19994"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erge 38"/>
          <p:cNvSpPr/>
          <p:nvPr/>
        </p:nvSpPr>
        <p:spPr>
          <a:xfrm>
            <a:off x="6321942" y="4609107"/>
            <a:ext cx="3842657" cy="2227627"/>
          </a:xfrm>
          <a:prstGeom prst="flowChartMerge">
            <a:avLst/>
          </a:prstGeom>
          <a:noFill/>
          <a:ln w="19050">
            <a:solidFill>
              <a:srgbClr val="BD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9" t="5597" r="141" b="42716"/>
          <a:stretch>
            <a:fillRect/>
          </a:stretch>
        </p:blipFill>
        <p:spPr>
          <a:xfrm>
            <a:off x="6304077" y="1073"/>
            <a:ext cx="3842657" cy="2227627"/>
          </a:xfrm>
          <a:custGeom>
            <a:avLst/>
            <a:gdLst>
              <a:gd name="connsiteX0" fmla="*/ 0 w 3842657"/>
              <a:gd name="connsiteY0" fmla="*/ 0 h 2227627"/>
              <a:gd name="connsiteX1" fmla="*/ 3842657 w 3842657"/>
              <a:gd name="connsiteY1" fmla="*/ 0 h 2227627"/>
              <a:gd name="connsiteX2" fmla="*/ 1921329 w 3842657"/>
              <a:gd name="connsiteY2" fmla="*/ 2227627 h 2227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2657" h="2227627">
                <a:moveTo>
                  <a:pt x="0" y="0"/>
                </a:moveTo>
                <a:lnTo>
                  <a:pt x="3842657" y="0"/>
                </a:lnTo>
                <a:lnTo>
                  <a:pt x="1921329" y="2227627"/>
                </a:lnTo>
                <a:close/>
              </a:path>
            </a:pathLst>
          </a:cu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9716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"/>
          <a:stretch/>
        </p:blipFill>
        <p:spPr>
          <a:xfrm>
            <a:off x="1" y="0"/>
            <a:ext cx="1219943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9191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59005" y="1516566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59005" y="2397512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59005" y="3278458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59005" y="4114800"/>
            <a:ext cx="691375" cy="646771"/>
          </a:xfrm>
          <a:prstGeom prst="ellipse">
            <a:avLst/>
          </a:prstGeom>
          <a:solidFill>
            <a:srgbClr val="B49A59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3909" y="959005"/>
            <a:ext cx="6953656" cy="4282069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dirty="0" smtClean="0"/>
              <a:t>WHY PRE-OPTIMIZE CONTENT</a:t>
            </a:r>
          </a:p>
          <a:p>
            <a:pPr algn="l">
              <a:lnSpc>
                <a:spcPct val="150000"/>
              </a:lnSpc>
            </a:pPr>
            <a:r>
              <a:rPr lang="en-US" dirty="0" smtClean="0"/>
              <a:t>8 TIPS FOR CONTENT SUCCESS</a:t>
            </a:r>
          </a:p>
          <a:p>
            <a:pPr algn="l">
              <a:lnSpc>
                <a:spcPct val="150000"/>
              </a:lnSpc>
            </a:pPr>
            <a:r>
              <a:rPr lang="en-US" dirty="0" smtClean="0"/>
              <a:t>SUCCESS STORIES</a:t>
            </a:r>
          </a:p>
          <a:p>
            <a:pPr algn="l">
              <a:lnSpc>
                <a:spcPct val="150000"/>
              </a:lnSpc>
            </a:pPr>
            <a:r>
              <a:rPr lang="en-US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  Very effective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  Somewhat effective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  Neutral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  Somewhat ineffective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  Very ineffective</a:t>
            </a:r>
          </a:p>
          <a:p>
            <a:pPr>
              <a:buSzPct val="125000"/>
            </a:pPr>
            <a:r>
              <a:rPr lang="en-US" sz="2000" dirty="0" smtClean="0">
                <a:solidFill>
                  <a:schemeClr val="tx2"/>
                </a:solidFill>
              </a:rPr>
              <a:t>  Not applicable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2117" y="498367"/>
            <a:ext cx="8010864" cy="376237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POLL #1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522117" y="874604"/>
            <a:ext cx="7071863" cy="87515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How effective is your current content marketing program?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WHY PRE-OPTIMIZE?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 smtClean="0"/>
              <a:t>Developing Pre-optimized Content</a:t>
            </a:r>
          </a:p>
        </p:txBody>
      </p:sp>
    </p:spTree>
    <p:extLst>
      <p:ext uri="{BB962C8B-B14F-4D97-AF65-F5344CB8AC3E}">
        <p14:creationId xmlns:p14="http://schemas.microsoft.com/office/powerpoint/2010/main" val="1841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5" b="27398"/>
          <a:stretch/>
        </p:blipFill>
        <p:spPr>
          <a:xfrm flipH="1">
            <a:off x="0" y="5797533"/>
            <a:ext cx="12192000" cy="1060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797533"/>
            <a:ext cx="12192000" cy="1060467"/>
          </a:xfrm>
          <a:prstGeom prst="rect">
            <a:avLst/>
          </a:pr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387761" y="370711"/>
            <a:ext cx="7416478" cy="1446708"/>
            <a:chOff x="2380390" y="370711"/>
            <a:chExt cx="7416478" cy="1446708"/>
          </a:xfrm>
        </p:grpSpPr>
        <p:grpSp>
          <p:nvGrpSpPr>
            <p:cNvPr id="30" name="Group 29"/>
            <p:cNvGrpSpPr/>
            <p:nvPr/>
          </p:nvGrpSpPr>
          <p:grpSpPr>
            <a:xfrm>
              <a:off x="5294556" y="370711"/>
              <a:ext cx="1448652" cy="1446708"/>
              <a:chOff x="4062393" y="2420205"/>
              <a:chExt cx="1118794" cy="1117292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062393" y="2420205"/>
                <a:ext cx="1118794" cy="11172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4CEA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115491" y="2472552"/>
                <a:ext cx="1012598" cy="1012598"/>
              </a:xfrm>
              <a:prstGeom prst="ellipse">
                <a:avLst/>
              </a:prstGeom>
              <a:solidFill>
                <a:srgbClr val="E4CEA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765796" y="89824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2016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694595" y="755457"/>
              <a:ext cx="4102273" cy="472965"/>
              <a:chOff x="3919538" y="0"/>
              <a:chExt cx="4102273" cy="472965"/>
            </a:xfrm>
          </p:grpSpPr>
          <p:sp>
            <p:nvSpPr>
              <p:cNvPr id="38" name="Rectangle 37"/>
              <p:cNvSpPr/>
              <p:nvPr/>
            </p:nvSpPr>
            <p:spPr>
              <a:xfrm flipV="1">
                <a:off x="3919538" y="209507"/>
                <a:ext cx="3950208" cy="263458"/>
              </a:xfrm>
              <a:prstGeom prst="rect">
                <a:avLst/>
              </a:prstGeom>
              <a:solidFill>
                <a:srgbClr val="E4CEA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Parallelogram 38"/>
              <p:cNvSpPr/>
              <p:nvPr/>
            </p:nvSpPr>
            <p:spPr>
              <a:xfrm flipV="1">
                <a:off x="7559824" y="0"/>
                <a:ext cx="461987" cy="472965"/>
              </a:xfrm>
              <a:prstGeom prst="parallelogram">
                <a:avLst>
                  <a:gd name="adj" fmla="val 47917"/>
                </a:avLst>
              </a:prstGeom>
              <a:solidFill>
                <a:srgbClr val="E4CEA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5670068" y="89824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2017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 flipH="1">
              <a:off x="2380390" y="755457"/>
              <a:ext cx="3187873" cy="472965"/>
              <a:chOff x="4833938" y="0"/>
              <a:chExt cx="3187873" cy="472965"/>
            </a:xfrm>
            <a:solidFill>
              <a:schemeClr val="accent6"/>
            </a:solidFill>
          </p:grpSpPr>
          <p:sp>
            <p:nvSpPr>
              <p:cNvPr id="41" name="Rectangle 40"/>
              <p:cNvSpPr/>
              <p:nvPr/>
            </p:nvSpPr>
            <p:spPr>
              <a:xfrm flipV="1">
                <a:off x="4833938" y="209507"/>
                <a:ext cx="3035808" cy="263458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2" name="Parallelogram 41"/>
              <p:cNvSpPr/>
              <p:nvPr/>
            </p:nvSpPr>
            <p:spPr>
              <a:xfrm flipV="1">
                <a:off x="7559824" y="0"/>
                <a:ext cx="461987" cy="472965"/>
              </a:xfrm>
              <a:prstGeom prst="parallelogram">
                <a:avLst>
                  <a:gd name="adj" fmla="val 47917"/>
                </a:avLst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700051" y="2024725"/>
            <a:ext cx="8791898" cy="402005"/>
            <a:chOff x="1700051" y="2024725"/>
            <a:chExt cx="8791898" cy="402005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1700051" y="2030833"/>
              <a:ext cx="3446940" cy="395897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en-US" sz="1800" dirty="0" smtClean="0">
                  <a:solidFill>
                    <a:srgbClr val="A6A6A6"/>
                  </a:solidFill>
                  <a:latin typeface="Arial" charset="0"/>
                  <a:ea typeface="Arial" charset="0"/>
                  <a:cs typeface="Arial" charset="0"/>
                </a:rPr>
                <a:t>BRAND LOYALTY</a:t>
              </a:r>
              <a:endParaRPr lang="en-US" sz="1800" dirty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Title 1"/>
            <p:cNvSpPr txBox="1">
              <a:spLocks/>
            </p:cNvSpPr>
            <p:nvPr/>
          </p:nvSpPr>
          <p:spPr>
            <a:xfrm>
              <a:off x="7045009" y="2024725"/>
              <a:ext cx="3446940" cy="395897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ts val="2500"/>
                </a:lnSpc>
              </a:pPr>
              <a:r>
                <a:rPr lang="en-US" sz="1800" dirty="0" smtClean="0">
                  <a:solidFill>
                    <a:srgbClr val="A6A6A6"/>
                  </a:solidFill>
                  <a:latin typeface="Arial" charset="0"/>
                  <a:ea typeface="Arial" charset="0"/>
                  <a:cs typeface="Arial" charset="0"/>
                </a:rPr>
                <a:t>CONTENT READERSHIP(?)</a:t>
              </a:r>
              <a:endParaRPr lang="en-US" sz="1800" dirty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00051" y="2695725"/>
            <a:ext cx="8791898" cy="402005"/>
            <a:chOff x="1700051" y="2695725"/>
            <a:chExt cx="8791898" cy="402005"/>
          </a:xfrm>
        </p:grpSpPr>
        <p:sp>
          <p:nvSpPr>
            <p:cNvPr id="47" name="Title 1"/>
            <p:cNvSpPr txBox="1">
              <a:spLocks/>
            </p:cNvSpPr>
            <p:nvPr/>
          </p:nvSpPr>
          <p:spPr>
            <a:xfrm>
              <a:off x="1700051" y="2701833"/>
              <a:ext cx="3446940" cy="395897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en-US" sz="1800" dirty="0" smtClean="0">
                  <a:solidFill>
                    <a:srgbClr val="A6A6A6"/>
                  </a:solidFill>
                  <a:latin typeface="Arial" charset="0"/>
                  <a:ea typeface="Arial" charset="0"/>
                  <a:cs typeface="Arial" charset="0"/>
                </a:rPr>
                <a:t>BRAND IDENTITY</a:t>
              </a:r>
              <a:endParaRPr lang="en-US" sz="1800" dirty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Title 1"/>
            <p:cNvSpPr txBox="1">
              <a:spLocks/>
            </p:cNvSpPr>
            <p:nvPr/>
          </p:nvSpPr>
          <p:spPr>
            <a:xfrm>
              <a:off x="7066408" y="2695725"/>
              <a:ext cx="3425541" cy="395897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lnSpc>
                  <a:spcPts val="2500"/>
                </a:lnSpc>
              </a:pPr>
              <a:r>
                <a:rPr lang="en-US" sz="1800" dirty="0" smtClean="0">
                  <a:solidFill>
                    <a:srgbClr val="A6A6A6"/>
                  </a:solidFill>
                  <a:latin typeface="Arial" charset="0"/>
                  <a:ea typeface="Arial" charset="0"/>
                  <a:cs typeface="Arial" charset="0"/>
                </a:rPr>
                <a:t>DONE FOR ME LATELY?</a:t>
              </a:r>
              <a:endParaRPr lang="en-US" sz="1800" dirty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9" name="Title 1"/>
          <p:cNvSpPr txBox="1">
            <a:spLocks/>
          </p:cNvSpPr>
          <p:nvPr/>
        </p:nvSpPr>
        <p:spPr>
          <a:xfrm>
            <a:off x="1700051" y="3380734"/>
            <a:ext cx="3446940" cy="3958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en-US" sz="1800" dirty="0" smtClean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rPr>
              <a:t>NEWSPAPERS AND TV</a:t>
            </a:r>
            <a:endParaRPr lang="en-US" sz="1800" dirty="0">
              <a:solidFill>
                <a:srgbClr val="A6A6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7066408" y="3374626"/>
            <a:ext cx="3425541" cy="3958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500"/>
              </a:lnSpc>
            </a:pPr>
            <a:r>
              <a:rPr lang="en-US" sz="1800" dirty="0" smtClean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rPr>
              <a:t>2.7M DAILY BLOG POSTS</a:t>
            </a:r>
            <a:endParaRPr lang="en-US" sz="1800" dirty="0">
              <a:solidFill>
                <a:srgbClr val="A6A6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1700051" y="4045626"/>
            <a:ext cx="3446940" cy="3958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en-US" sz="1800" dirty="0" smtClean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rPr>
              <a:t>MARKETING FUNNEL</a:t>
            </a:r>
            <a:endParaRPr lang="en-US" sz="1800" dirty="0">
              <a:solidFill>
                <a:srgbClr val="A6A6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7066408" y="4039518"/>
            <a:ext cx="3425541" cy="395897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500"/>
              </a:lnSpc>
            </a:pPr>
            <a:r>
              <a:rPr lang="en-US" sz="1800" dirty="0" smtClean="0">
                <a:solidFill>
                  <a:srgbClr val="A6A6A6"/>
                </a:solidFill>
                <a:latin typeface="Arial" charset="0"/>
                <a:ea typeface="Arial" charset="0"/>
                <a:cs typeface="Arial" charset="0"/>
              </a:rPr>
              <a:t>MICRO-MOMENTS</a:t>
            </a:r>
            <a:endParaRPr lang="en-US" sz="1800" dirty="0">
              <a:solidFill>
                <a:srgbClr val="A6A6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1705605" y="5797533"/>
            <a:ext cx="8780790" cy="10604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CUSTOMERS LOOK </a:t>
            </a:r>
            <a:r>
              <a:rPr lang="en-US" altLang="zh-CN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</a:t>
            </a:r>
            <a:r>
              <a:rPr lang="en-US" altLang="zh-CN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GREAT CONTENT </a:t>
            </a:r>
            <a:r>
              <a:rPr lang="en-US" altLang="zh-CN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BEFORE THEY LOOK FOR BRANDS</a:t>
            </a:r>
          </a:p>
        </p:txBody>
      </p:sp>
    </p:spTree>
    <p:extLst>
      <p:ext uri="{BB962C8B-B14F-4D97-AF65-F5344CB8AC3E}">
        <p14:creationId xmlns:p14="http://schemas.microsoft.com/office/powerpoint/2010/main" val="93422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045259" y="2446989"/>
            <a:ext cx="3049827" cy="34310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0" y="2446989"/>
            <a:ext cx="3048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446989"/>
            <a:ext cx="3048000" cy="3429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2446989"/>
            <a:ext cx="3046172" cy="34204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334000"/>
            <a:ext cx="3048000" cy="1524000"/>
          </a:xfrm>
          <a:prstGeom prst="rect">
            <a:avLst/>
          </a:prstGeom>
          <a:solidFill>
            <a:srgbClr val="428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5334000"/>
            <a:ext cx="3048000" cy="1524000"/>
          </a:xfrm>
          <a:prstGeom prst="rect">
            <a:avLst/>
          </a:prstGeom>
          <a:solidFill>
            <a:srgbClr val="109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0" y="5334000"/>
            <a:ext cx="3048000" cy="1524000"/>
          </a:xfrm>
          <a:prstGeom prst="rect">
            <a:avLst/>
          </a:prstGeom>
          <a:solidFill>
            <a:srgbClr val="DC4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6000" y="5334000"/>
            <a:ext cx="3048000" cy="1524000"/>
          </a:xfrm>
          <a:prstGeom prst="rect">
            <a:avLst/>
          </a:prstGeom>
          <a:solidFill>
            <a:srgbClr val="EE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30809" y="5477906"/>
            <a:ext cx="2270868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I-Want-To-Know Moments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014" y="5510349"/>
            <a:ext cx="577392" cy="577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14" y="5486400"/>
            <a:ext cx="577392" cy="577392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074809" y="5477906"/>
            <a:ext cx="1950937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I-Want-To-Buy</a:t>
            </a:r>
          </a:p>
          <a:p>
            <a:r>
              <a:rPr lang="en-US" sz="16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Moments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52490" y="685800"/>
            <a:ext cx="10929910" cy="12954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MICRO-MOMENTS</a:t>
            </a:r>
            <a:r>
              <a:rPr lang="en-US" sz="3200" b="1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: PAY ATTENTION TO THE TOPICS AND FORMATS CUSTOMERS ARE SEARCHING FOR</a:t>
            </a:r>
            <a:endParaRPr lang="en-US" sz="3200" b="1" dirty="0">
              <a:solidFill>
                <a:srgbClr val="009DD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14400" y="6096000"/>
            <a:ext cx="2195595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of online consumers look up more information online now versus a few years ago.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0058855" y="6096000"/>
            <a:ext cx="2165508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of </a:t>
            </a:r>
            <a:r>
              <a:rPr lang="en-US" sz="12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smartphone users consult their phones while in a store deciding what to buy.</a:t>
            </a:r>
          </a:p>
        </p:txBody>
      </p:sp>
      <p:sp>
        <p:nvSpPr>
          <p:cNvPr id="6" name="Rectangle 5"/>
          <p:cNvSpPr/>
          <p:nvPr/>
        </p:nvSpPr>
        <p:spPr>
          <a:xfrm>
            <a:off x="72879" y="6151602"/>
            <a:ext cx="8274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65%</a:t>
            </a:r>
            <a:endParaRPr lang="en-US" sz="3000" dirty="0">
              <a:latin typeface="Univers LT Std 57 Condensed" charset="0"/>
              <a:ea typeface="Univers LT Std 57 Condensed" charset="0"/>
              <a:cs typeface="Univers LT Std 57 Condensed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014" y="5510349"/>
            <a:ext cx="577392" cy="57739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3978809" y="5477906"/>
            <a:ext cx="1950937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I-Want-To-Go</a:t>
            </a:r>
          </a:p>
          <a:p>
            <a:r>
              <a:rPr lang="en-US" sz="16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Moments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992792" y="6096000"/>
            <a:ext cx="1723485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increase in “near me” search interest in the past year.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67537" y="6151602"/>
            <a:ext cx="5693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2X</a:t>
            </a:r>
            <a:endParaRPr lang="en-US" sz="3000" dirty="0">
              <a:latin typeface="Univers LT Std 57 Condensed" charset="0"/>
              <a:ea typeface="Univers LT Std 57 Condensed" charset="0"/>
              <a:cs typeface="Univers LT Std 57 Condensed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014" y="5510349"/>
            <a:ext cx="577392" cy="577392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026809" y="5477906"/>
            <a:ext cx="1950937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I-Want-To-Do</a:t>
            </a:r>
            <a:endParaRPr lang="en-US" sz="1600" dirty="0">
              <a:solidFill>
                <a:schemeClr val="bg1"/>
              </a:solidFill>
              <a:latin typeface="Univers LT Std 57 Condensed" charset="0"/>
              <a:ea typeface="Univers LT Std 57 Condensed" charset="0"/>
              <a:cs typeface="Univers LT Std 57 Condensed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Moments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7026809" y="6096000"/>
            <a:ext cx="2080785" cy="6858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of smartphone users turn to their phones for ideas while doing a task.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141447" y="6151602"/>
            <a:ext cx="8274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91%</a:t>
            </a:r>
            <a:endParaRPr lang="en-US" sz="3000" dirty="0">
              <a:latin typeface="Univers LT Std 57 Condensed" charset="0"/>
              <a:ea typeface="Univers LT Std 57 Condensed" charset="0"/>
              <a:cs typeface="Univers LT Std 57 Condensed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204108" y="6151602"/>
            <a:ext cx="8274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Univers LT Std 57 Condensed" charset="0"/>
                <a:ea typeface="Univers LT Std 57 Condensed" charset="0"/>
                <a:cs typeface="Univers LT Std 57 Condensed" charset="0"/>
              </a:rPr>
              <a:t>82%</a:t>
            </a:r>
            <a:endParaRPr lang="en-US" sz="3000" dirty="0">
              <a:latin typeface="Univers LT Std 57 Condensed" charset="0"/>
              <a:ea typeface="Univers LT Std 57 Condensed" charset="0"/>
              <a:cs typeface="Univers LT Std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231573" y="3225521"/>
            <a:ext cx="1938563" cy="926706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540"/>
              </a:lnSpc>
            </a:pPr>
            <a:r>
              <a:rPr lang="en-US" sz="1200" dirty="0" smtClean="0">
                <a:solidFill>
                  <a:schemeClr val="tx2"/>
                </a:solidFill>
              </a:rPr>
              <a:t>of marketers viewed Content Marketing as their top initiative for 2017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>
          <a:xfrm>
            <a:off x="522118" y="920803"/>
            <a:ext cx="8012282" cy="4652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CONTENT IS CRITICAL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09159" y="4362086"/>
            <a:ext cx="2804500" cy="1371600"/>
            <a:chOff x="909159" y="4362086"/>
            <a:chExt cx="2804500" cy="1371600"/>
          </a:xfrm>
        </p:grpSpPr>
        <p:grpSp>
          <p:nvGrpSpPr>
            <p:cNvPr id="870" name="Group 869"/>
            <p:cNvGrpSpPr/>
            <p:nvPr/>
          </p:nvGrpSpPr>
          <p:grpSpPr>
            <a:xfrm>
              <a:off x="909159" y="5047886"/>
              <a:ext cx="387099" cy="685800"/>
              <a:chOff x="2264229" y="2273589"/>
              <a:chExt cx="1328057" cy="2352841"/>
            </a:xfrm>
          </p:grpSpPr>
          <p:sp>
            <p:nvSpPr>
              <p:cNvPr id="898" name="Chord 897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99" name="Oval 898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871" name="Group 870"/>
            <p:cNvGrpSpPr/>
            <p:nvPr/>
          </p:nvGrpSpPr>
          <p:grpSpPr>
            <a:xfrm>
              <a:off x="1513509" y="5047886"/>
              <a:ext cx="387099" cy="685800"/>
              <a:chOff x="2264229" y="2273589"/>
              <a:chExt cx="1328057" cy="2352841"/>
            </a:xfrm>
          </p:grpSpPr>
          <p:sp>
            <p:nvSpPr>
              <p:cNvPr id="896" name="Chord 895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97" name="Oval 896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872" name="Group 871"/>
            <p:cNvGrpSpPr/>
            <p:nvPr/>
          </p:nvGrpSpPr>
          <p:grpSpPr>
            <a:xfrm>
              <a:off x="2117860" y="5047886"/>
              <a:ext cx="387099" cy="685800"/>
              <a:chOff x="2264229" y="2273589"/>
              <a:chExt cx="1328057" cy="2352841"/>
            </a:xfrm>
          </p:grpSpPr>
          <p:sp>
            <p:nvSpPr>
              <p:cNvPr id="894" name="Chord 893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95" name="Oval 894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873" name="Group 872"/>
            <p:cNvGrpSpPr/>
            <p:nvPr/>
          </p:nvGrpSpPr>
          <p:grpSpPr>
            <a:xfrm>
              <a:off x="2722210" y="5047886"/>
              <a:ext cx="387099" cy="685800"/>
              <a:chOff x="2264229" y="2273589"/>
              <a:chExt cx="1328057" cy="2352841"/>
            </a:xfrm>
          </p:grpSpPr>
          <p:sp>
            <p:nvSpPr>
              <p:cNvPr id="892" name="Chord 891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93" name="Oval 892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874" name="Group 873"/>
            <p:cNvGrpSpPr/>
            <p:nvPr/>
          </p:nvGrpSpPr>
          <p:grpSpPr>
            <a:xfrm>
              <a:off x="3326560" y="5047886"/>
              <a:ext cx="387099" cy="685800"/>
              <a:chOff x="2264229" y="2273589"/>
              <a:chExt cx="1328057" cy="2352841"/>
            </a:xfrm>
          </p:grpSpPr>
          <p:sp>
            <p:nvSpPr>
              <p:cNvPr id="890" name="Chord 889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91" name="Oval 890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875" name="Group 874"/>
            <p:cNvGrpSpPr/>
            <p:nvPr/>
          </p:nvGrpSpPr>
          <p:grpSpPr>
            <a:xfrm>
              <a:off x="909159" y="4362086"/>
              <a:ext cx="387099" cy="685800"/>
              <a:chOff x="2264229" y="2273589"/>
              <a:chExt cx="1328057" cy="2352841"/>
            </a:xfrm>
            <a:solidFill>
              <a:schemeClr val="accent1"/>
            </a:solidFill>
          </p:grpSpPr>
          <p:sp>
            <p:nvSpPr>
              <p:cNvPr id="888" name="Chord 887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9" name="Oval 888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876" name="Group 875"/>
            <p:cNvGrpSpPr/>
            <p:nvPr/>
          </p:nvGrpSpPr>
          <p:grpSpPr>
            <a:xfrm>
              <a:off x="1513509" y="4362086"/>
              <a:ext cx="387099" cy="685800"/>
              <a:chOff x="2264229" y="2273589"/>
              <a:chExt cx="1328057" cy="2352841"/>
            </a:xfrm>
            <a:solidFill>
              <a:schemeClr val="accent1"/>
            </a:solidFill>
          </p:grpSpPr>
          <p:sp>
            <p:nvSpPr>
              <p:cNvPr id="886" name="Chord 885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7" name="Oval 886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877" name="Group 876"/>
            <p:cNvGrpSpPr/>
            <p:nvPr/>
          </p:nvGrpSpPr>
          <p:grpSpPr>
            <a:xfrm>
              <a:off x="2117860" y="4362086"/>
              <a:ext cx="387099" cy="685800"/>
              <a:chOff x="2264229" y="2273589"/>
              <a:chExt cx="1328057" cy="2352841"/>
            </a:xfrm>
            <a:solidFill>
              <a:schemeClr val="accent1"/>
            </a:solidFill>
          </p:grpSpPr>
          <p:sp>
            <p:nvSpPr>
              <p:cNvPr id="884" name="Chord 883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5" name="Oval 884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878" name="Group 877"/>
            <p:cNvGrpSpPr/>
            <p:nvPr/>
          </p:nvGrpSpPr>
          <p:grpSpPr>
            <a:xfrm>
              <a:off x="2722210" y="4362086"/>
              <a:ext cx="387099" cy="685800"/>
              <a:chOff x="2264229" y="2273589"/>
              <a:chExt cx="1328057" cy="2352841"/>
            </a:xfrm>
            <a:solidFill>
              <a:schemeClr val="accent1"/>
            </a:solidFill>
          </p:grpSpPr>
          <p:sp>
            <p:nvSpPr>
              <p:cNvPr id="882" name="Chord 881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83" name="Oval 882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879" name="Group 878"/>
            <p:cNvGrpSpPr/>
            <p:nvPr/>
          </p:nvGrpSpPr>
          <p:grpSpPr>
            <a:xfrm>
              <a:off x="3326560" y="4362086"/>
              <a:ext cx="387099" cy="685800"/>
              <a:chOff x="2264229" y="2273589"/>
              <a:chExt cx="1328057" cy="2352841"/>
            </a:xfrm>
          </p:grpSpPr>
          <p:sp>
            <p:nvSpPr>
              <p:cNvPr id="880" name="Chord 879"/>
              <p:cNvSpPr/>
              <p:nvPr/>
            </p:nvSpPr>
            <p:spPr>
              <a:xfrm rot="5400000">
                <a:off x="2111829" y="3145973"/>
                <a:ext cx="1632857" cy="1328057"/>
              </a:xfrm>
              <a:prstGeom prst="chord">
                <a:avLst>
                  <a:gd name="adj1" fmla="val 5398408"/>
                  <a:gd name="adj2" fmla="val 16200000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81" name="Oval 880"/>
              <p:cNvSpPr/>
              <p:nvPr/>
            </p:nvSpPr>
            <p:spPr>
              <a:xfrm>
                <a:off x="2607128" y="2273589"/>
                <a:ext cx="642259" cy="64225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cxnSp>
        <p:nvCxnSpPr>
          <p:cNvPr id="994" name="Straight Connector 993"/>
          <p:cNvCxnSpPr/>
          <p:nvPr/>
        </p:nvCxnSpPr>
        <p:spPr>
          <a:xfrm flipV="1">
            <a:off x="7978152" y="2805410"/>
            <a:ext cx="0" cy="2926930"/>
          </a:xfrm>
          <a:prstGeom prst="line">
            <a:avLst/>
          </a:prstGeom>
          <a:ln w="19050">
            <a:solidFill>
              <a:srgbClr val="A6ADA2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5" name="Straight Connector 994"/>
          <p:cNvCxnSpPr/>
          <p:nvPr/>
        </p:nvCxnSpPr>
        <p:spPr>
          <a:xfrm flipV="1">
            <a:off x="4245988" y="2805410"/>
            <a:ext cx="0" cy="2926930"/>
          </a:xfrm>
          <a:prstGeom prst="line">
            <a:avLst/>
          </a:prstGeom>
          <a:ln w="19050">
            <a:solidFill>
              <a:srgbClr val="A6ADA2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 Placeholder 5"/>
          <p:cNvSpPr txBox="1">
            <a:spLocks/>
          </p:cNvSpPr>
          <p:nvPr/>
        </p:nvSpPr>
        <p:spPr>
          <a:xfrm>
            <a:off x="522118" y="543664"/>
            <a:ext cx="8010864" cy="3762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 typeface="Arial"/>
              <a:buNone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</a:rPr>
              <a:t>BRIGHTEDGE RESEARCH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650" y="2930939"/>
            <a:ext cx="186140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42% </a:t>
            </a:r>
            <a:endParaRPr lang="en-US" sz="7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58641" y="2930939"/>
            <a:ext cx="3552486" cy="2802747"/>
            <a:chOff x="4358641" y="2930939"/>
            <a:chExt cx="3552486" cy="2802747"/>
          </a:xfrm>
        </p:grpSpPr>
        <p:grpSp>
          <p:nvGrpSpPr>
            <p:cNvPr id="12" name="Group 11"/>
            <p:cNvGrpSpPr/>
            <p:nvPr/>
          </p:nvGrpSpPr>
          <p:grpSpPr>
            <a:xfrm>
              <a:off x="4684995" y="4362086"/>
              <a:ext cx="2804500" cy="1371600"/>
              <a:chOff x="4684995" y="4362086"/>
              <a:chExt cx="2804500" cy="1371600"/>
            </a:xfrm>
          </p:grpSpPr>
          <p:grpSp>
            <p:nvGrpSpPr>
              <p:cNvPr id="103" name="Group 102"/>
              <p:cNvGrpSpPr/>
              <p:nvPr/>
            </p:nvGrpSpPr>
            <p:grpSpPr>
              <a:xfrm>
                <a:off x="4684995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31" name="Chord 130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5289345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29" name="Chord 128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5893696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27" name="Chord 126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6" name="Group 105"/>
              <p:cNvGrpSpPr/>
              <p:nvPr/>
            </p:nvGrpSpPr>
            <p:grpSpPr>
              <a:xfrm>
                <a:off x="6498046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25" name="Chord 124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>
                <a:off x="7102396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23" name="Chord 122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4684995" y="4362086"/>
                <a:ext cx="387099" cy="685800"/>
                <a:chOff x="2264229" y="2273589"/>
                <a:chExt cx="1328057" cy="2352841"/>
              </a:xfrm>
              <a:solidFill>
                <a:schemeClr val="accent5"/>
              </a:solidFill>
            </p:grpSpPr>
            <p:sp>
              <p:nvSpPr>
                <p:cNvPr id="121" name="Chord 120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09" name="Group 108"/>
              <p:cNvGrpSpPr/>
              <p:nvPr/>
            </p:nvGrpSpPr>
            <p:grpSpPr>
              <a:xfrm>
                <a:off x="5289345" y="4362086"/>
                <a:ext cx="387099" cy="685800"/>
                <a:chOff x="2264229" y="2273589"/>
                <a:chExt cx="1328057" cy="2352841"/>
              </a:xfrm>
              <a:solidFill>
                <a:schemeClr val="accent5"/>
              </a:solidFill>
            </p:grpSpPr>
            <p:sp>
              <p:nvSpPr>
                <p:cNvPr id="119" name="Chord 118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>
                <a:off x="5893696" y="4362086"/>
                <a:ext cx="387099" cy="685800"/>
                <a:chOff x="2264229" y="2273589"/>
                <a:chExt cx="1328057" cy="2352841"/>
              </a:xfrm>
              <a:solidFill>
                <a:schemeClr val="accent5"/>
              </a:solidFill>
            </p:grpSpPr>
            <p:sp>
              <p:nvSpPr>
                <p:cNvPr id="117" name="Chord 116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6498046" y="4362086"/>
                <a:ext cx="387099" cy="685800"/>
                <a:chOff x="2264229" y="2273589"/>
                <a:chExt cx="1328057" cy="2352841"/>
              </a:xfrm>
              <a:solidFill>
                <a:schemeClr val="accent5"/>
              </a:solidFill>
            </p:grpSpPr>
            <p:sp>
              <p:nvSpPr>
                <p:cNvPr id="115" name="Chord 114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12" name="Group 111"/>
              <p:cNvGrpSpPr/>
              <p:nvPr/>
            </p:nvGrpSpPr>
            <p:grpSpPr>
              <a:xfrm>
                <a:off x="7102396" y="4362086"/>
                <a:ext cx="387099" cy="685800"/>
                <a:chOff x="2264229" y="2273589"/>
                <a:chExt cx="1328057" cy="2352841"/>
              </a:xfrm>
              <a:solidFill>
                <a:schemeClr val="accent5"/>
              </a:solidFill>
            </p:grpSpPr>
            <p:sp>
              <p:nvSpPr>
                <p:cNvPr id="113" name="Chord 112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269" name="Text Placeholder 1"/>
            <p:cNvSpPr txBox="1">
              <a:spLocks/>
            </p:cNvSpPr>
            <p:nvPr/>
          </p:nvSpPr>
          <p:spPr>
            <a:xfrm>
              <a:off x="5972564" y="3225521"/>
              <a:ext cx="1938563" cy="1242392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 typeface="Arial"/>
                <a:buNone/>
                <a:defRPr sz="2000" b="0" i="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en-US" sz="1200" dirty="0" smtClean="0">
                  <a:solidFill>
                    <a:schemeClr val="tx2"/>
                  </a:solidFill>
                </a:rPr>
                <a:t>of </a:t>
              </a:r>
              <a:r>
                <a:rPr lang="en-US" sz="1800" b="1" dirty="0" smtClean="0">
                  <a:solidFill>
                    <a:schemeClr val="accent5"/>
                  </a:solidFill>
                </a:rPr>
                <a:t>B2B</a:t>
              </a:r>
              <a:r>
                <a:rPr lang="en-US" sz="1200" b="1" dirty="0" smtClean="0">
                  <a:solidFill>
                    <a:schemeClr val="accent5"/>
                  </a:solidFill>
                </a:rPr>
                <a:t> </a:t>
              </a:r>
              <a:r>
                <a:rPr lang="en-US" sz="1200" dirty="0" smtClean="0">
                  <a:solidFill>
                    <a:schemeClr val="tx2"/>
                  </a:solidFill>
                </a:rPr>
                <a:t>brands produce content that engages their target audiences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4358641" y="2930939"/>
              <a:ext cx="1861407" cy="116955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7000" b="1" dirty="0" smtClean="0">
                  <a:solidFill>
                    <a:schemeClr val="accent5"/>
                  </a:solidFill>
                  <a:latin typeface="Arial Narrow" charset="0"/>
                  <a:ea typeface="Arial Narrow" charset="0"/>
                  <a:cs typeface="Arial Narrow" charset="0"/>
                </a:rPr>
                <a:t>50%</a:t>
              </a:r>
              <a:r>
                <a:rPr lang="en-US" sz="7000" b="1" dirty="0" smtClean="0">
                  <a:solidFill>
                    <a:schemeClr val="accent1"/>
                  </a:solidFill>
                  <a:latin typeface="Arial Narrow" charset="0"/>
                  <a:ea typeface="Arial Narrow" charset="0"/>
                  <a:cs typeface="Arial Narrow" charset="0"/>
                </a:rPr>
                <a:t> </a:t>
              </a:r>
              <a:endParaRPr lang="en-US" sz="7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27456" y="2936197"/>
            <a:ext cx="3552486" cy="2797489"/>
            <a:chOff x="8127456" y="2936197"/>
            <a:chExt cx="3552486" cy="2797489"/>
          </a:xfrm>
        </p:grpSpPr>
        <p:grpSp>
          <p:nvGrpSpPr>
            <p:cNvPr id="14" name="Group 13"/>
            <p:cNvGrpSpPr/>
            <p:nvPr/>
          </p:nvGrpSpPr>
          <p:grpSpPr>
            <a:xfrm>
              <a:off x="8493011" y="4362086"/>
              <a:ext cx="2804500" cy="1371600"/>
              <a:chOff x="8493011" y="4362086"/>
              <a:chExt cx="2804500" cy="1371600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8493011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62" name="Chord 161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9097361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60" name="Chord 159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9701712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58" name="Chord 157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10306062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56" name="Chord 155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10910412" y="50478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54" name="Chord 153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8493011" y="4362086"/>
                <a:ext cx="387099" cy="685800"/>
                <a:chOff x="2264229" y="2273589"/>
                <a:chExt cx="1328057" cy="2352841"/>
              </a:xfrm>
              <a:solidFill>
                <a:schemeClr val="accent6"/>
              </a:solidFill>
            </p:grpSpPr>
            <p:sp>
              <p:nvSpPr>
                <p:cNvPr id="152" name="Chord 151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40" name="Group 139"/>
              <p:cNvGrpSpPr/>
              <p:nvPr/>
            </p:nvGrpSpPr>
            <p:grpSpPr>
              <a:xfrm>
                <a:off x="9097361" y="4362086"/>
                <a:ext cx="387099" cy="685800"/>
                <a:chOff x="2264229" y="2273589"/>
                <a:chExt cx="1328057" cy="2352841"/>
              </a:xfrm>
              <a:solidFill>
                <a:schemeClr val="accent6"/>
              </a:solidFill>
            </p:grpSpPr>
            <p:sp>
              <p:nvSpPr>
                <p:cNvPr id="150" name="Chord 149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9701712" y="43620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48" name="Chord 147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9" name="Oval 148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>
                <a:off x="10306062" y="43620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46" name="Chord 145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143" name="Group 142"/>
              <p:cNvGrpSpPr/>
              <p:nvPr/>
            </p:nvGrpSpPr>
            <p:grpSpPr>
              <a:xfrm>
                <a:off x="10910412" y="4362086"/>
                <a:ext cx="387099" cy="685800"/>
                <a:chOff x="2264229" y="2273589"/>
                <a:chExt cx="1328057" cy="2352841"/>
              </a:xfrm>
            </p:grpSpPr>
            <p:sp>
              <p:nvSpPr>
                <p:cNvPr id="144" name="Chord 143"/>
                <p:cNvSpPr/>
                <p:nvPr/>
              </p:nvSpPr>
              <p:spPr>
                <a:xfrm rot="5400000">
                  <a:off x="2111829" y="3145973"/>
                  <a:ext cx="1632857" cy="1328057"/>
                </a:xfrm>
                <a:prstGeom prst="chord">
                  <a:avLst>
                    <a:gd name="adj1" fmla="val 5398408"/>
                    <a:gd name="adj2" fmla="val 1620000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2607128" y="2273589"/>
                  <a:ext cx="642259" cy="64225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sp>
          <p:nvSpPr>
            <p:cNvPr id="271" name="Text Placeholder 1"/>
            <p:cNvSpPr txBox="1">
              <a:spLocks/>
            </p:cNvSpPr>
            <p:nvPr/>
          </p:nvSpPr>
          <p:spPr>
            <a:xfrm>
              <a:off x="9741379" y="3225521"/>
              <a:ext cx="1938563" cy="109008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ts val="2400"/>
                </a:lnSpc>
                <a:spcBef>
                  <a:spcPts val="1000"/>
                </a:spcBef>
                <a:buFont typeface="Arial"/>
                <a:buNone/>
                <a:defRPr sz="2000" b="0" i="0" kern="1200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en-US" sz="1200" dirty="0" smtClean="0">
                  <a:solidFill>
                    <a:schemeClr val="tx2"/>
                  </a:solidFill>
                </a:rPr>
                <a:t>of </a:t>
              </a:r>
              <a:r>
                <a:rPr lang="en-US" sz="1800" b="1" dirty="0" smtClean="0">
                  <a:solidFill>
                    <a:schemeClr val="accent6"/>
                  </a:solidFill>
                </a:rPr>
                <a:t>B2C</a:t>
              </a:r>
              <a:r>
                <a:rPr lang="en-US" sz="1200" dirty="0" smtClean="0">
                  <a:solidFill>
                    <a:schemeClr val="tx2"/>
                  </a:solidFill>
                </a:rPr>
                <a:t> brands produce content that engages their target audiences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8127456" y="2936197"/>
              <a:ext cx="1861407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7000" b="1" dirty="0">
                  <a:solidFill>
                    <a:schemeClr val="accent6"/>
                  </a:solidFill>
                  <a:latin typeface="Arial Narrow" charset="0"/>
                  <a:ea typeface="Arial Narrow" charset="0"/>
                  <a:cs typeface="Arial Narrow" charset="0"/>
                </a:rPr>
                <a:t>2</a:t>
              </a:r>
              <a:r>
                <a:rPr lang="en-US" sz="7000" b="1" dirty="0" smtClean="0">
                  <a:solidFill>
                    <a:schemeClr val="accent6"/>
                  </a:solidFill>
                  <a:latin typeface="Arial Narrow" charset="0"/>
                  <a:ea typeface="Arial Narrow" charset="0"/>
                  <a:cs typeface="Arial Narrow" charset="0"/>
                </a:rPr>
                <a:t>0% </a:t>
              </a:r>
              <a:endParaRPr lang="en-US" sz="7000" dirty="0">
                <a:solidFill>
                  <a:schemeClr val="accent6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278" name="Rectangle 277"/>
          <p:cNvSpPr/>
          <p:nvPr/>
        </p:nvSpPr>
        <p:spPr>
          <a:xfrm>
            <a:off x="522118" y="1377026"/>
            <a:ext cx="4927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YET MISSES THE MARK</a:t>
            </a:r>
          </a:p>
        </p:txBody>
      </p:sp>
    </p:spTree>
    <p:extLst>
      <p:ext uri="{BB962C8B-B14F-4D97-AF65-F5344CB8AC3E}">
        <p14:creationId xmlns:p14="http://schemas.microsoft.com/office/powerpoint/2010/main" val="238688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/>
    </p:bldLst>
  </p:timing>
</p:sld>
</file>

<file path=ppt/theme/theme1.xml><?xml version="1.0" encoding="utf-8"?>
<a:theme xmlns:a="http://schemas.openxmlformats.org/drawingml/2006/main" name="READ ME">
  <a:themeElements>
    <a:clrScheme name="Summer Series 1">
      <a:dk1>
        <a:srgbClr val="333333"/>
      </a:dk1>
      <a:lt1>
        <a:srgbClr val="FFFFFF"/>
      </a:lt1>
      <a:dk2>
        <a:srgbClr val="666666"/>
      </a:dk2>
      <a:lt2>
        <a:srgbClr val="CCCCCC"/>
      </a:lt2>
      <a:accent1>
        <a:srgbClr val="009DDA"/>
      </a:accent1>
      <a:accent2>
        <a:srgbClr val="25A8DA"/>
      </a:accent2>
      <a:accent3>
        <a:srgbClr val="4CB9E5"/>
      </a:accent3>
      <a:accent4>
        <a:srgbClr val="72C9EB"/>
      </a:accent4>
      <a:accent5>
        <a:srgbClr val="A7D4BE"/>
      </a:accent5>
      <a:accent6>
        <a:srgbClr val="E3CDA1"/>
      </a:accent6>
      <a:hlink>
        <a:srgbClr val="009DDA"/>
      </a:hlink>
      <a:folHlink>
        <a:srgbClr val="2279BE"/>
      </a:folHlink>
    </a:clrScheme>
    <a:fontScheme name="Test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6A4BB8D-9174-B549-9764-942EC0BCA27E}" vid="{A9FC51A5-D5D1-3B4E-B4D6-15AF5B1F51AF}"/>
    </a:ext>
  </a:extLst>
</a:theme>
</file>

<file path=ppt/theme/theme2.xml><?xml version="1.0" encoding="utf-8"?>
<a:theme xmlns:a="http://schemas.openxmlformats.org/drawingml/2006/main" name="Content Slides">
  <a:themeElements>
    <a:clrScheme name="Summer Series 1">
      <a:dk1>
        <a:srgbClr val="333333"/>
      </a:dk1>
      <a:lt1>
        <a:srgbClr val="FFFFFF"/>
      </a:lt1>
      <a:dk2>
        <a:srgbClr val="666666"/>
      </a:dk2>
      <a:lt2>
        <a:srgbClr val="CCCCCC"/>
      </a:lt2>
      <a:accent1>
        <a:srgbClr val="009DDA"/>
      </a:accent1>
      <a:accent2>
        <a:srgbClr val="25A8DA"/>
      </a:accent2>
      <a:accent3>
        <a:srgbClr val="4CB9E5"/>
      </a:accent3>
      <a:accent4>
        <a:srgbClr val="72C9EB"/>
      </a:accent4>
      <a:accent5>
        <a:srgbClr val="A7D4BE"/>
      </a:accent5>
      <a:accent6>
        <a:srgbClr val="E3CDA1"/>
      </a:accent6>
      <a:hlink>
        <a:srgbClr val="009DDA"/>
      </a:hlink>
      <a:folHlink>
        <a:srgbClr val="2279B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 example slides (system font) v1" id="{64BCCF7F-9B4E-2147-A7FB-E9B4D1591A95}" vid="{508B36CC-3874-024D-8822-EF999E84A80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BrightEdge Presentation Template</Template>
  <TotalTime>8077</TotalTime>
  <Words>1186</Words>
  <Application>Microsoft Macintosh PowerPoint</Application>
  <PresentationFormat>Widescreen</PresentationFormat>
  <Paragraphs>200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 Black</vt:lpstr>
      <vt:lpstr>Arial Narrow</vt:lpstr>
      <vt:lpstr>Calibri</vt:lpstr>
      <vt:lpstr>Courier New</vt:lpstr>
      <vt:lpstr>Mangal</vt:lpstr>
      <vt:lpstr>Univers LT Std 57 Condensed</vt:lpstr>
      <vt:lpstr>Wingdings</vt:lpstr>
      <vt:lpstr>Arial</vt:lpstr>
      <vt:lpstr>READ ME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Boaz Ronkin</dc:creator>
  <cp:lastModifiedBy>Boaz Ronkin</cp:lastModifiedBy>
  <cp:revision>706</cp:revision>
  <dcterms:created xsi:type="dcterms:W3CDTF">2017-04-25T16:33:21Z</dcterms:created>
  <dcterms:modified xsi:type="dcterms:W3CDTF">2017-07-13T21:18:38Z</dcterms:modified>
</cp:coreProperties>
</file>