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notesMasterIdLst>
    <p:notesMasterId r:id="rId46"/>
  </p:notesMasterIdLst>
  <p:handoutMasterIdLst>
    <p:handoutMasterId r:id="rId47"/>
  </p:handoutMasterIdLst>
  <p:sldIdLst>
    <p:sldId id="359" r:id="rId2"/>
    <p:sldId id="256" r:id="rId3"/>
    <p:sldId id="257" r:id="rId4"/>
    <p:sldId id="258" r:id="rId5"/>
    <p:sldId id="357" r:id="rId6"/>
    <p:sldId id="270" r:id="rId7"/>
    <p:sldId id="333" r:id="rId8"/>
    <p:sldId id="361" r:id="rId9"/>
    <p:sldId id="321" r:id="rId10"/>
    <p:sldId id="330" r:id="rId11"/>
    <p:sldId id="276" r:id="rId12"/>
    <p:sldId id="356" r:id="rId13"/>
    <p:sldId id="349" r:id="rId14"/>
    <p:sldId id="323" r:id="rId15"/>
    <p:sldId id="344" r:id="rId16"/>
    <p:sldId id="327" r:id="rId17"/>
    <p:sldId id="342" r:id="rId18"/>
    <p:sldId id="353" r:id="rId19"/>
    <p:sldId id="329" r:id="rId20"/>
    <p:sldId id="277" r:id="rId21"/>
    <p:sldId id="310" r:id="rId22"/>
    <p:sldId id="319" r:id="rId23"/>
    <p:sldId id="334" r:id="rId24"/>
    <p:sldId id="358" r:id="rId25"/>
    <p:sldId id="337" r:id="rId26"/>
    <p:sldId id="295" r:id="rId27"/>
    <p:sldId id="292" r:id="rId28"/>
    <p:sldId id="331" r:id="rId29"/>
    <p:sldId id="278" r:id="rId30"/>
    <p:sldId id="355" r:id="rId31"/>
    <p:sldId id="297" r:id="rId32"/>
    <p:sldId id="298" r:id="rId33"/>
    <p:sldId id="299" r:id="rId34"/>
    <p:sldId id="315" r:id="rId35"/>
    <p:sldId id="316" r:id="rId36"/>
    <p:sldId id="317" r:id="rId37"/>
    <p:sldId id="318" r:id="rId38"/>
    <p:sldId id="352" r:id="rId39"/>
    <p:sldId id="263" r:id="rId40"/>
    <p:sldId id="362" r:id="rId41"/>
    <p:sldId id="363" r:id="rId42"/>
    <p:sldId id="364" r:id="rId43"/>
    <p:sldId id="264" r:id="rId44"/>
    <p:sldId id="26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Guideline" id="{C7D67AFF-5B4B-A94A-9244-303D13EA98F2}">
          <p14:sldIdLst>
            <p14:sldId id="359"/>
            <p14:sldId id="256"/>
            <p14:sldId id="257"/>
            <p14:sldId id="258"/>
            <p14:sldId id="357"/>
            <p14:sldId id="270"/>
            <p14:sldId id="333"/>
            <p14:sldId id="361"/>
            <p14:sldId id="321"/>
            <p14:sldId id="330"/>
            <p14:sldId id="276"/>
            <p14:sldId id="356"/>
            <p14:sldId id="349"/>
            <p14:sldId id="323"/>
            <p14:sldId id="344"/>
            <p14:sldId id="327"/>
            <p14:sldId id="342"/>
            <p14:sldId id="353"/>
            <p14:sldId id="329"/>
            <p14:sldId id="277"/>
            <p14:sldId id="310"/>
            <p14:sldId id="319"/>
            <p14:sldId id="334"/>
            <p14:sldId id="358"/>
            <p14:sldId id="337"/>
            <p14:sldId id="295"/>
            <p14:sldId id="292"/>
            <p14:sldId id="331"/>
            <p14:sldId id="278"/>
            <p14:sldId id="355"/>
            <p14:sldId id="297"/>
            <p14:sldId id="298"/>
            <p14:sldId id="299"/>
            <p14:sldId id="315"/>
            <p14:sldId id="316"/>
            <p14:sldId id="317"/>
            <p14:sldId id="318"/>
            <p14:sldId id="352"/>
            <p14:sldId id="263"/>
            <p14:sldId id="362"/>
            <p14:sldId id="363"/>
            <p14:sldId id="364"/>
            <p14:sldId id="264"/>
            <p14:sldId id="265"/>
          </p14:sldIdLst>
        </p14:section>
        <p14:section name="Template Slides" id="{44137CDE-6A11-AC40-B6F9-4C98F645553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muel Park" initials="L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6666"/>
    <a:srgbClr val="333333"/>
    <a:srgbClr val="009DDA"/>
    <a:srgbClr val="CCCCCC"/>
    <a:srgbClr val="EEEEEE"/>
    <a:srgbClr val="FFFFFF"/>
    <a:srgbClr val="4CBAE5"/>
    <a:srgbClr val="99D8F0"/>
    <a:srgbClr val="F5F5F5"/>
    <a:srgbClr val="26AC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53"/>
    <p:restoredTop sz="66339"/>
  </p:normalViewPr>
  <p:slideViewPr>
    <p:cSldViewPr snapToGrid="0" snapToObjects="1">
      <p:cViewPr varScale="1">
        <p:scale>
          <a:sx n="56" d="100"/>
          <a:sy n="56" d="100"/>
        </p:scale>
        <p:origin x="2144" y="184"/>
      </p:cViewPr>
      <p:guideLst/>
    </p:cSldViewPr>
  </p:slideViewPr>
  <p:notesTextViewPr>
    <p:cViewPr>
      <p:scale>
        <a:sx n="1" d="1"/>
        <a:sy n="1" d="1"/>
      </p:scale>
      <p:origin x="0" y="0"/>
    </p:cViewPr>
  </p:notesTextViewPr>
  <p:notesViewPr>
    <p:cSldViewPr snapToGrid="0" snapToObjects="1" showGuides="1">
      <p:cViewPr varScale="1">
        <p:scale>
          <a:sx n="92" d="100"/>
          <a:sy n="92" d="100"/>
        </p:scale>
        <p:origin x="3784" y="192"/>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commentAuthors" Target="commentAuthors.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68E1EC-1B54-2A48-BBA3-974DEFB3D0C7}" type="datetimeFigureOut">
              <a:rPr lang="en-US" smtClean="0"/>
              <a:t>6/30/17</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37DED3-172D-5343-97FE-E8DDE3CCE43A}" type="slidenum">
              <a:rPr lang="en-US" smtClean="0"/>
              <a:t>‹#›</a:t>
            </a:fld>
            <a:endParaRPr lang="en-US" dirty="0"/>
          </a:p>
        </p:txBody>
      </p:sp>
    </p:spTree>
    <p:extLst>
      <p:ext uri="{BB962C8B-B14F-4D97-AF65-F5344CB8AC3E}">
        <p14:creationId xmlns:p14="http://schemas.microsoft.com/office/powerpoint/2010/main" val="1251201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charset="0"/>
              </a:defRPr>
            </a:lvl1pPr>
          </a:lstStyle>
          <a:p>
            <a:fld id="{FF070BA1-7212-5445-A962-217C66CFF51C}" type="datetimeFigureOut">
              <a:rPr lang="en-US" smtClean="0"/>
              <a:pPr/>
              <a:t>6/30/17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charset="0"/>
              </a:defRPr>
            </a:lvl1pPr>
          </a:lstStyle>
          <a:p>
            <a:fld id="{237C10A6-D020-9D41-932F-266CC45D1683}" type="slidenum">
              <a:rPr lang="en-US" smtClean="0"/>
              <a:pPr/>
              <a:t>‹#›</a:t>
            </a:fld>
            <a:endParaRPr lang="en-US" dirty="0"/>
          </a:p>
        </p:txBody>
      </p:sp>
    </p:spTree>
    <p:extLst>
      <p:ext uri="{BB962C8B-B14F-4D97-AF65-F5344CB8AC3E}">
        <p14:creationId xmlns:p14="http://schemas.microsoft.com/office/powerpoint/2010/main" val="972663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ordpress.org/plugins/list-urls/" TargetMode="External"/><Relationship Id="rId4" Type="http://schemas.openxmlformats.org/officeDocument/2006/relationships/hyperlink" Target="https://www.brightedge.com/technology/contentiq" TargetMode="External"/><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www.brightedge.com/resources/videos/schneider-electric-testimonia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1</a:t>
            </a:fld>
            <a:endParaRPr lang="en-US" dirty="0"/>
          </a:p>
        </p:txBody>
      </p:sp>
    </p:spTree>
    <p:extLst>
      <p:ext uri="{BB962C8B-B14F-4D97-AF65-F5344CB8AC3E}">
        <p14:creationId xmlns:p14="http://schemas.microsoft.com/office/powerpoint/2010/main" val="1868976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the BE platform there is a feature called</a:t>
            </a:r>
            <a:r>
              <a:rPr lang="en-US" baseline="0" dirty="0" smtClean="0"/>
              <a:t> Intent Signal, that helps you identify 4 distinct groups of opportunities. </a:t>
            </a:r>
          </a:p>
          <a:p>
            <a:pPr>
              <a:spcAft>
                <a:spcPts val="1223"/>
              </a:spcAft>
              <a:buClr>
                <a:schemeClr val="bg2"/>
              </a:buClr>
            </a:pPr>
            <a:endParaRPr lang="en-US" dirty="0" smtClean="0">
              <a:solidFill>
                <a:schemeClr val="tx1">
                  <a:lumMod val="50000"/>
                </a:schemeClr>
              </a:solidFill>
            </a:endParaRPr>
          </a:p>
          <a:p>
            <a:pPr>
              <a:spcAft>
                <a:spcPts val="1223"/>
              </a:spcAft>
              <a:buClr>
                <a:schemeClr val="bg2"/>
              </a:buClr>
            </a:pPr>
            <a:r>
              <a:rPr lang="en-US" dirty="0" smtClean="0">
                <a:solidFill>
                  <a:schemeClr val="tx1">
                    <a:lumMod val="50000"/>
                  </a:schemeClr>
                </a:solidFill>
              </a:rPr>
              <a:t>Intent Signal takes these different search uses</a:t>
            </a:r>
            <a:r>
              <a:rPr lang="en-US" baseline="0" dirty="0" smtClean="0">
                <a:solidFill>
                  <a:schemeClr val="tx1">
                    <a:lumMod val="50000"/>
                  </a:schemeClr>
                </a:solidFill>
              </a:rPr>
              <a:t> cases and categorizes your keywords in four different buckets as opportunities to either optimize for SEO or collaborate with Paid teams. Understanding whether a keyword is ranking organic listings above the fold or not is critical, and understanding whether or not your listing is currently above the fold. </a:t>
            </a:r>
            <a:r>
              <a:rPr lang="en-US" dirty="0" smtClean="0">
                <a:solidFill>
                  <a:schemeClr val="tx1">
                    <a:lumMod val="50000"/>
                  </a:schemeClr>
                </a:solidFill>
              </a:rPr>
              <a:t>2 metrics to allow you to segment and prioritize your tracked keywords by organic-friendliness, saving you hours of manual work</a:t>
            </a:r>
          </a:p>
          <a:p>
            <a:pPr>
              <a:spcAft>
                <a:spcPts val="1223"/>
              </a:spcAft>
              <a:buClr>
                <a:schemeClr val="bg2"/>
              </a:buClr>
            </a:pPr>
            <a:endParaRPr lang="en-US" dirty="0" smtClean="0">
              <a:solidFill>
                <a:schemeClr val="tx1">
                  <a:lumMod val="50000"/>
                </a:schemeClr>
              </a:solidFill>
            </a:endParaRPr>
          </a:p>
          <a:p>
            <a:pPr>
              <a:spcAft>
                <a:spcPts val="1223"/>
              </a:spcAft>
              <a:buClr>
                <a:schemeClr val="bg2"/>
              </a:buClr>
            </a:pPr>
            <a:r>
              <a:rPr lang="en-US" dirty="0" smtClean="0">
                <a:solidFill>
                  <a:schemeClr val="tx1">
                    <a:lumMod val="50000"/>
                  </a:schemeClr>
                </a:solidFill>
              </a:rPr>
              <a:t>The way this works is </a:t>
            </a:r>
          </a:p>
          <a:p>
            <a:pPr marL="291179" indent="-291179">
              <a:spcAft>
                <a:spcPts val="1223"/>
              </a:spcAft>
              <a:buClr>
                <a:schemeClr val="bg2"/>
              </a:buClr>
              <a:buFont typeface="Arial" charset="0"/>
              <a:buChar char="•"/>
            </a:pPr>
            <a:r>
              <a:rPr lang="en-US" dirty="0" smtClean="0">
                <a:solidFill>
                  <a:schemeClr val="tx1">
                    <a:lumMod val="50000"/>
                  </a:schemeClr>
                </a:solidFill>
              </a:rPr>
              <a:t>Our unique insights tell you which micro-moments display organic results above the fold—and where your listings aren’t yet above the fold but close. </a:t>
            </a:r>
          </a:p>
          <a:p>
            <a:pPr marL="291179" indent="-291179">
              <a:spcAft>
                <a:spcPts val="1223"/>
              </a:spcAft>
              <a:buClr>
                <a:schemeClr val="bg2"/>
              </a:buClr>
              <a:buFont typeface="Arial" charset="0"/>
              <a:buChar char="•"/>
            </a:pPr>
            <a:r>
              <a:rPr lang="en-US" dirty="0" smtClean="0">
                <a:solidFill>
                  <a:schemeClr val="tx1">
                    <a:lumMod val="50000"/>
                  </a:schemeClr>
                </a:solidFill>
              </a:rPr>
              <a:t>We’ll also tell you where the next best opportunities are – these are ones where organic results appear above the fold, but you don’t yet have content for these topics or your content is currently ranking on page 3 or later. These are ones where you will want to create new content</a:t>
            </a:r>
          </a:p>
          <a:p>
            <a:pPr marL="291179" indent="-291179">
              <a:spcAft>
                <a:spcPts val="1223"/>
              </a:spcAft>
              <a:buClr>
                <a:schemeClr val="bg2"/>
              </a:buClr>
              <a:buFont typeface="Arial" charset="0"/>
              <a:buChar char="•"/>
            </a:pPr>
            <a:r>
              <a:rPr lang="en-US" dirty="0" smtClean="0">
                <a:solidFill>
                  <a:schemeClr val="tx1">
                    <a:lumMod val="50000"/>
                  </a:schemeClr>
                </a:solidFill>
              </a:rPr>
              <a:t>Intent Signal also shows you where you’re performing well on above-the-fold opportunities, and need to monitor and defend your position</a:t>
            </a:r>
          </a:p>
          <a:p>
            <a:pPr marL="291179" indent="-291179">
              <a:spcAft>
                <a:spcPts val="1223"/>
              </a:spcAft>
              <a:buClr>
                <a:schemeClr val="bg2"/>
              </a:buClr>
              <a:buFont typeface="Arial" charset="0"/>
              <a:buChar char="•"/>
            </a:pPr>
            <a:r>
              <a:rPr lang="en-US" dirty="0" smtClean="0">
                <a:solidFill>
                  <a:schemeClr val="tx1">
                    <a:lumMod val="50000"/>
                  </a:schemeClr>
                </a:solidFill>
              </a:rPr>
              <a:t>And then we’ll tell you where it’s harder to fish and you should collaborate with the paid team to drive success</a:t>
            </a:r>
          </a:p>
          <a:p>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13</a:t>
            </a:fld>
            <a:endParaRPr lang="en-US" dirty="0"/>
          </a:p>
        </p:txBody>
      </p:sp>
    </p:spTree>
    <p:extLst>
      <p:ext uri="{BB962C8B-B14F-4D97-AF65-F5344CB8AC3E}">
        <p14:creationId xmlns:p14="http://schemas.microsoft.com/office/powerpoint/2010/main" val="1812133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a:p>
            <a:r>
              <a:rPr lang="en-US" sz="1600" dirty="0" smtClean="0">
                <a:solidFill>
                  <a:srgbClr val="666666"/>
                </a:solidFill>
              </a:rPr>
              <a:t>Optimize those pages </a:t>
            </a:r>
          </a:p>
          <a:p>
            <a:pPr lvl="1"/>
            <a:r>
              <a:rPr lang="en-US" sz="1600" dirty="0" smtClean="0">
                <a:solidFill>
                  <a:srgbClr val="666666"/>
                </a:solidFill>
              </a:rPr>
              <a:t>on-page content optimization</a:t>
            </a:r>
          </a:p>
          <a:p>
            <a:pPr lvl="1"/>
            <a:r>
              <a:rPr lang="en-US" sz="1600" dirty="0" smtClean="0">
                <a:solidFill>
                  <a:srgbClr val="666666"/>
                </a:solidFill>
              </a:rPr>
              <a:t>off-page improvements </a:t>
            </a:r>
          </a:p>
          <a:p>
            <a:pPr marL="0" indent="0">
              <a:buNone/>
            </a:pPr>
            <a:endParaRPr lang="en-US" dirty="0" smtClean="0"/>
          </a:p>
          <a:p>
            <a:pPr marL="0" indent="0">
              <a:buNone/>
            </a:pPr>
            <a:r>
              <a:rPr lang="en-US" dirty="0" smtClean="0"/>
              <a:t>Acquire</a:t>
            </a:r>
            <a:r>
              <a:rPr lang="en-US" baseline="0" dirty="0" smtClean="0"/>
              <a:t> new users with more visible content </a:t>
            </a:r>
          </a:p>
          <a:p>
            <a:pPr marL="0" indent="0">
              <a:buNone/>
            </a:pPr>
            <a:endParaRPr lang="en-US" dirty="0" smtClean="0"/>
          </a:p>
          <a:p>
            <a:pPr marL="228600" indent="-228600">
              <a:buAutoNum type="arabicPeriod"/>
            </a:pPr>
            <a:r>
              <a:rPr lang="en-US" dirty="0" smtClean="0"/>
              <a:t>Go to keyword reporting</a:t>
            </a:r>
          </a:p>
          <a:p>
            <a:pPr marL="228600" indent="-228600">
              <a:buAutoNum type="arabicPeriod"/>
            </a:pPr>
            <a:r>
              <a:rPr lang="en-US" dirty="0" smtClean="0"/>
              <a:t>Set keyword group to “All Keywords”</a:t>
            </a:r>
          </a:p>
          <a:p>
            <a:pPr marL="228600" indent="-228600">
              <a:buAutoNum type="arabicPeriod"/>
            </a:pPr>
            <a:r>
              <a:rPr lang="en-US" dirty="0" smtClean="0"/>
              <a:t>Click “Columns</a:t>
            </a:r>
            <a:r>
              <a:rPr lang="en-US" baseline="0" dirty="0" smtClean="0"/>
              <a:t>”</a:t>
            </a:r>
          </a:p>
          <a:p>
            <a:pPr marL="228600" indent="-228600">
              <a:buAutoNum type="arabicPeriod"/>
            </a:pPr>
            <a:r>
              <a:rPr lang="en-US" baseline="0" dirty="0" smtClean="0"/>
              <a:t>Add “Organic Listings Above Fold” and “Page Ranked Above Fold” </a:t>
            </a:r>
            <a:r>
              <a:rPr lang="mr-IN" baseline="0" dirty="0" smtClean="0"/>
              <a:t>–</a:t>
            </a:r>
            <a:r>
              <a:rPr lang="en-US" baseline="0" dirty="0" smtClean="0"/>
              <a:t> click ’Apply”</a:t>
            </a:r>
          </a:p>
          <a:p>
            <a:pPr marL="228600" indent="-228600">
              <a:buAutoNum type="arabicPeriod"/>
            </a:pPr>
            <a:r>
              <a:rPr lang="en-US" baseline="0" dirty="0" smtClean="0"/>
              <a:t>Check the keywords </a:t>
            </a:r>
          </a:p>
          <a:p>
            <a:pPr marL="228600" indent="-228600">
              <a:buAutoNum type="arabicPeriod"/>
            </a:pPr>
            <a:endParaRPr lang="en-US"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14</a:t>
            </a:fld>
            <a:endParaRPr lang="en-US" dirty="0"/>
          </a:p>
        </p:txBody>
      </p:sp>
    </p:spTree>
    <p:extLst>
      <p:ext uri="{BB962C8B-B14F-4D97-AF65-F5344CB8AC3E}">
        <p14:creationId xmlns:p14="http://schemas.microsoft.com/office/powerpoint/2010/main" val="607088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dirty="0" smtClean="0">
                <a:solidFill>
                  <a:schemeClr val="bg1">
                    <a:lumMod val="50000"/>
                  </a:schemeClr>
                </a:solidFill>
              </a:rPr>
              <a:t>Use reporting filters to gain insights into metrics like universal results, competitor performance, and rank by device</a:t>
            </a:r>
          </a:p>
          <a:p>
            <a:pPr>
              <a:lnSpc>
                <a:spcPct val="110000"/>
              </a:lnSpc>
            </a:pPr>
            <a:r>
              <a:rPr lang="en-US" dirty="0" smtClean="0">
                <a:solidFill>
                  <a:schemeClr val="bg1">
                    <a:lumMod val="50000"/>
                  </a:schemeClr>
                </a:solidFill>
              </a:rPr>
              <a:t>Customize columns to add in CTR, classic rank, or Intent Signal metrics</a:t>
            </a:r>
          </a:p>
          <a:p>
            <a:pPr>
              <a:lnSpc>
                <a:spcPct val="110000"/>
              </a:lnSpc>
            </a:pPr>
            <a:r>
              <a:rPr lang="en-US" dirty="0" smtClean="0">
                <a:solidFill>
                  <a:schemeClr val="bg1">
                    <a:lumMod val="50000"/>
                  </a:schemeClr>
                </a:solidFill>
              </a:rPr>
              <a:t>Apply filters to view more targeted and actionable data sets</a:t>
            </a:r>
          </a:p>
          <a:p>
            <a:pPr marL="306910" indent="0">
              <a:lnSpc>
                <a:spcPct val="110000"/>
              </a:lnSpc>
              <a:buNone/>
            </a:pPr>
            <a:r>
              <a:rPr lang="en-US" dirty="0" smtClean="0">
                <a:solidFill>
                  <a:schemeClr val="bg1">
                    <a:lumMod val="50000"/>
                  </a:schemeClr>
                </a:solidFill>
              </a:rPr>
              <a:t>Bonus tip: Optimize organically for keywords with the highest CTR. SEM can focus on keywords with lower CTRs.</a:t>
            </a:r>
          </a:p>
          <a:p>
            <a:pPr marL="306910" indent="0">
              <a:lnSpc>
                <a:spcPct val="110000"/>
              </a:lnSpc>
              <a:buNone/>
            </a:pPr>
            <a:endParaRPr lang="en-US" dirty="0" smtClean="0">
              <a:solidFill>
                <a:schemeClr val="bg1">
                  <a:lumMod val="50000"/>
                </a:schemeClr>
              </a:solidFill>
            </a:endParaRPr>
          </a:p>
          <a:p>
            <a:r>
              <a:rPr lang="en-US" dirty="0" smtClean="0"/>
              <a:t>Keyword Reporting</a:t>
            </a:r>
            <a:r>
              <a:rPr lang="en-US" baseline="0" dirty="0" smtClean="0"/>
              <a:t> lets you be informed and make actionable decisions based on the data</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Dive deeper into reporting for each keyword to better understand the page that is currently associated with that keyword </a:t>
            </a:r>
          </a:p>
          <a:p>
            <a:pPr marL="306910" indent="0">
              <a:lnSpc>
                <a:spcPct val="110000"/>
              </a:lnSpc>
              <a:buNone/>
            </a:pPr>
            <a:endParaRPr lang="en-US" dirty="0">
              <a:solidFill>
                <a:schemeClr val="bg1">
                  <a:lumMod val="50000"/>
                </a:schemeClr>
              </a:solidFill>
            </a:endParaRPr>
          </a:p>
        </p:txBody>
      </p:sp>
      <p:sp>
        <p:nvSpPr>
          <p:cNvPr id="4" name="Slide Number Placeholder 3"/>
          <p:cNvSpPr>
            <a:spLocks noGrp="1"/>
          </p:cNvSpPr>
          <p:nvPr>
            <p:ph type="sldNum" sz="quarter" idx="10"/>
          </p:nvPr>
        </p:nvSpPr>
        <p:spPr/>
        <p:txBody>
          <a:bodyPr/>
          <a:lstStyle/>
          <a:p>
            <a:fld id="{C0D56553-2633-4921-8AA2-330F5759EBAD}" type="slidenum">
              <a:rPr lang="en-US" smtClean="0"/>
              <a:pPr/>
              <a:t>15</a:t>
            </a:fld>
            <a:endParaRPr lang="en-US" dirty="0"/>
          </a:p>
        </p:txBody>
      </p:sp>
    </p:spTree>
    <p:extLst>
      <p:ext uri="{BB962C8B-B14F-4D97-AF65-F5344CB8AC3E}">
        <p14:creationId xmlns:p14="http://schemas.microsoft.com/office/powerpoint/2010/main" val="93705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soon as the KPIs you</a:t>
            </a:r>
            <a:r>
              <a:rPr lang="en-US" baseline="0" dirty="0" smtClean="0"/>
              <a:t> are tracking cross your threshold you will be alerted </a:t>
            </a:r>
            <a:endParaRPr lang="en-US" dirty="0" smtClean="0"/>
          </a:p>
          <a:p>
            <a:pPr>
              <a:lnSpc>
                <a:spcPct val="100000"/>
              </a:lnSpc>
            </a:pPr>
            <a:endParaRPr lang="en-US" dirty="0" smtClean="0">
              <a:solidFill>
                <a:schemeClr val="bg1">
                  <a:lumMod val="50000"/>
                </a:schemeClr>
              </a:solidFill>
            </a:endParaRPr>
          </a:p>
          <a:p>
            <a:endParaRPr lang="en-US" dirty="0" smtClean="0"/>
          </a:p>
          <a:p>
            <a:pPr marL="306910" indent="-306910">
              <a:lnSpc>
                <a:spcPct val="100000"/>
              </a:lnSpc>
              <a:buFont typeface="+mj-lt"/>
              <a:buAutoNum type="arabicPeriod"/>
            </a:pPr>
            <a:r>
              <a:rPr lang="en-US" dirty="0" smtClean="0">
                <a:solidFill>
                  <a:schemeClr val="bg1">
                    <a:lumMod val="50000"/>
                  </a:schemeClr>
                </a:solidFill>
              </a:rPr>
              <a:t>Go to Anomaly Detection and name your alert</a:t>
            </a:r>
          </a:p>
          <a:p>
            <a:pPr marL="306910" indent="-306910">
              <a:lnSpc>
                <a:spcPct val="100000"/>
              </a:lnSpc>
              <a:buFont typeface="+mj-lt"/>
              <a:buAutoNum type="arabicPeriod"/>
            </a:pPr>
            <a:r>
              <a:rPr lang="en-US" dirty="0" smtClean="0">
                <a:solidFill>
                  <a:schemeClr val="bg1">
                    <a:lumMod val="50000"/>
                  </a:schemeClr>
                </a:solidFill>
              </a:rPr>
              <a:t>Select an existing Keyword Group you want to track</a:t>
            </a:r>
          </a:p>
          <a:p>
            <a:pPr marL="306910" indent="-306910">
              <a:lnSpc>
                <a:spcPct val="100000"/>
              </a:lnSpc>
              <a:buFont typeface="+mj-lt"/>
              <a:buAutoNum type="arabicPeriod"/>
            </a:pPr>
            <a:r>
              <a:rPr lang="en-US" dirty="0" smtClean="0">
                <a:solidFill>
                  <a:schemeClr val="bg1">
                    <a:lumMod val="50000"/>
                  </a:schemeClr>
                </a:solidFill>
              </a:rPr>
              <a:t>Add filters to narrow down the data set or set rules (use default if unsure)</a:t>
            </a:r>
          </a:p>
          <a:p>
            <a:pPr marL="306910" indent="-306910">
              <a:lnSpc>
                <a:spcPct val="100000"/>
              </a:lnSpc>
              <a:buFont typeface="+mj-lt"/>
              <a:buAutoNum type="arabicPeriod"/>
            </a:pPr>
            <a:r>
              <a:rPr lang="en-US" dirty="0" smtClean="0">
                <a:solidFill>
                  <a:schemeClr val="bg1">
                    <a:lumMod val="50000"/>
                  </a:schemeClr>
                </a:solidFill>
              </a:rPr>
              <a:t>Set the threshold that will trigger an email alert</a:t>
            </a:r>
          </a:p>
          <a:p>
            <a:endParaRPr lang="en-US" dirty="0"/>
          </a:p>
        </p:txBody>
      </p:sp>
      <p:sp>
        <p:nvSpPr>
          <p:cNvPr id="4" name="Slide Number Placeholder 3"/>
          <p:cNvSpPr>
            <a:spLocks noGrp="1"/>
          </p:cNvSpPr>
          <p:nvPr>
            <p:ph type="sldNum" sz="quarter" idx="10"/>
          </p:nvPr>
        </p:nvSpPr>
        <p:spPr/>
        <p:txBody>
          <a:bodyPr/>
          <a:lstStyle/>
          <a:p>
            <a:fld id="{C0D56553-2633-4921-8AA2-330F5759EBAD}" type="slidenum">
              <a:rPr lang="en-US" smtClean="0"/>
              <a:pPr/>
              <a:t>17</a:t>
            </a:fld>
            <a:endParaRPr lang="en-US" dirty="0"/>
          </a:p>
        </p:txBody>
      </p:sp>
    </p:spTree>
    <p:extLst>
      <p:ext uri="{BB962C8B-B14F-4D97-AF65-F5344CB8AC3E}">
        <p14:creationId xmlns:p14="http://schemas.microsoft.com/office/powerpoint/2010/main" val="1188016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The Problem</a:t>
            </a:r>
          </a:p>
          <a:p>
            <a:r>
              <a:rPr lang="en-US" sz="1200" b="0" i="0" kern="1200" dirty="0" smtClean="0">
                <a:solidFill>
                  <a:schemeClr val="tx1"/>
                </a:solidFill>
                <a:effectLst/>
                <a:latin typeface="Arial" charset="0"/>
                <a:ea typeface="+mn-ea"/>
                <a:cs typeface="+mn-cs"/>
              </a:rPr>
              <a:t>Swimwear sales peak in springtime for unique-vintage.com (UV). The company and its digital</a:t>
            </a:r>
          </a:p>
          <a:p>
            <a:r>
              <a:rPr lang="en-US" sz="1200" b="0" i="0" kern="1200" dirty="0" smtClean="0">
                <a:solidFill>
                  <a:schemeClr val="tx1"/>
                </a:solidFill>
                <a:effectLst/>
                <a:latin typeface="Arial" charset="0"/>
                <a:ea typeface="+mn-ea"/>
                <a:cs typeface="+mn-cs"/>
              </a:rPr>
              <a:t>agency, EXCLUSIVE, optimized organic content pages months in advance of the 2017 season. Yet,</a:t>
            </a:r>
          </a:p>
          <a:p>
            <a:r>
              <a:rPr lang="en-US" sz="1200" b="0" i="0" kern="1200" dirty="0" smtClean="0">
                <a:solidFill>
                  <a:schemeClr val="tx1"/>
                </a:solidFill>
                <a:effectLst/>
                <a:latin typeface="Arial" charset="0"/>
                <a:ea typeface="+mn-ea"/>
                <a:cs typeface="+mn-cs"/>
              </a:rPr>
              <a:t>despite holding steady in organic rank for critical topics, swimwear pages saw organic traffic</a:t>
            </a:r>
          </a:p>
          <a:p>
            <a:r>
              <a:rPr lang="en-US" sz="1200" b="0" i="0" kern="1200" dirty="0" smtClean="0">
                <a:solidFill>
                  <a:schemeClr val="tx1"/>
                </a:solidFill>
                <a:effectLst/>
                <a:latin typeface="Arial" charset="0"/>
                <a:ea typeface="+mn-ea"/>
                <a:cs typeface="+mn-cs"/>
              </a:rPr>
              <a:t>decreased by 10% compared to the same period in 2016. The team discovered that Vintage-inspired</a:t>
            </a:r>
          </a:p>
          <a:p>
            <a:r>
              <a:rPr lang="en-US" sz="1200" b="0" i="0" kern="1200" dirty="0" smtClean="0">
                <a:solidFill>
                  <a:schemeClr val="tx1"/>
                </a:solidFill>
                <a:effectLst/>
                <a:latin typeface="Arial" charset="0"/>
                <a:ea typeface="+mn-ea"/>
                <a:cs typeface="+mn-cs"/>
              </a:rPr>
              <a:t>swim styles have emerged as a hot trend, so UV has been vying for prominent presence on Search</a:t>
            </a:r>
          </a:p>
          <a:p>
            <a:r>
              <a:rPr lang="en-US" sz="1200" b="0" i="0" kern="1200" dirty="0" smtClean="0">
                <a:solidFill>
                  <a:schemeClr val="tx1"/>
                </a:solidFill>
                <a:effectLst/>
                <a:latin typeface="Arial" charset="0"/>
                <a:ea typeface="+mn-ea"/>
                <a:cs typeface="+mn-cs"/>
              </a:rPr>
              <a:t>Engine Results Page (SERP) against large retailers. The Google Ad 4-pack also pushed organic</a:t>
            </a:r>
          </a:p>
          <a:p>
            <a:r>
              <a:rPr lang="en-US" sz="1200" b="0" i="0" kern="1200" dirty="0" smtClean="0">
                <a:solidFill>
                  <a:schemeClr val="tx1"/>
                </a:solidFill>
                <a:effectLst/>
                <a:latin typeface="Arial" charset="0"/>
                <a:ea typeface="+mn-ea"/>
                <a:cs typeface="+mn-cs"/>
              </a:rPr>
              <a:t>listings below the fold for many keywords. Quick action was a must.</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The Solution</a:t>
            </a:r>
          </a:p>
          <a:p>
            <a:r>
              <a:rPr lang="en-US" sz="1200" b="0" i="0" kern="1200" dirty="0" smtClean="0">
                <a:solidFill>
                  <a:schemeClr val="tx1"/>
                </a:solidFill>
                <a:effectLst/>
                <a:latin typeface="Arial" charset="0"/>
                <a:ea typeface="+mn-ea"/>
                <a:cs typeface="+mn-cs"/>
              </a:rPr>
              <a:t>EXCLUSIVE loaded UV’s top 250 SEM keywords into BrightEdge Intent Signal for analysis. Within</a:t>
            </a:r>
          </a:p>
          <a:p>
            <a:r>
              <a:rPr lang="en-US" sz="1200" b="0" i="0" kern="1200" dirty="0" smtClean="0">
                <a:solidFill>
                  <a:schemeClr val="tx1"/>
                </a:solidFill>
                <a:effectLst/>
                <a:latin typeface="Arial" charset="0"/>
                <a:ea typeface="+mn-ea"/>
                <a:cs typeface="+mn-cs"/>
              </a:rPr>
              <a:t>minutes, new insights emerged, outlining two distinct keyword groups: Keywords for which UV</a:t>
            </a:r>
          </a:p>
          <a:p>
            <a:r>
              <a:rPr lang="en-US" sz="1200" b="0" i="0" kern="1200" dirty="0" smtClean="0">
                <a:solidFill>
                  <a:schemeClr val="tx1"/>
                </a:solidFill>
                <a:effectLst/>
                <a:latin typeface="Arial" charset="0"/>
                <a:ea typeface="+mn-ea"/>
                <a:cs typeface="+mn-cs"/>
              </a:rPr>
              <a:t>content showed up above the fold on SERP, and keywords for which UV content showed up below</a:t>
            </a:r>
          </a:p>
          <a:p>
            <a:r>
              <a:rPr lang="en-US" sz="1200" b="0" i="0" kern="1200" dirty="0" smtClean="0">
                <a:solidFill>
                  <a:schemeClr val="tx1"/>
                </a:solidFill>
                <a:effectLst/>
                <a:latin typeface="Arial" charset="0"/>
                <a:ea typeface="+mn-ea"/>
                <a:cs typeface="+mn-cs"/>
              </a:rPr>
              <a:t>the fold. BrightEdge also revealed that the bounce rates of pages for keyword group 1 are about</a:t>
            </a:r>
          </a:p>
          <a:p>
            <a:r>
              <a:rPr lang="en-US" sz="1200" b="0" i="0" kern="1200" dirty="0" smtClean="0">
                <a:solidFill>
                  <a:schemeClr val="tx1"/>
                </a:solidFill>
                <a:effectLst/>
                <a:latin typeface="Arial" charset="0"/>
                <a:ea typeface="+mn-ea"/>
                <a:cs typeface="+mn-cs"/>
              </a:rPr>
              <a:t>10% less than other pages; while PPC reports showed that group 2 had higher click-through-rate</a:t>
            </a:r>
          </a:p>
          <a:p>
            <a:r>
              <a:rPr lang="en-US" sz="1200" b="0" i="0" kern="1200" dirty="0" smtClean="0">
                <a:solidFill>
                  <a:schemeClr val="tx1"/>
                </a:solidFill>
                <a:effectLst/>
                <a:latin typeface="Arial" charset="0"/>
                <a:ea typeface="+mn-ea"/>
                <a:cs typeface="+mn-cs"/>
              </a:rPr>
              <a:t>from paid search ads. Finally, the team found that after adjusting spend for new visitor acquisition,</a:t>
            </a:r>
          </a:p>
          <a:p>
            <a:r>
              <a:rPr lang="en-US" sz="1200" b="0" i="0" kern="1200" dirty="0" smtClean="0">
                <a:solidFill>
                  <a:schemeClr val="tx1"/>
                </a:solidFill>
                <a:effectLst/>
                <a:latin typeface="Arial" charset="0"/>
                <a:ea typeface="+mn-ea"/>
                <a:cs typeface="+mn-cs"/>
              </a:rPr>
              <a:t>cost-per-new-visitor remained the same for both keyword groups.</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The Results</a:t>
            </a:r>
          </a:p>
          <a:p>
            <a:r>
              <a:rPr lang="en-US" sz="1200" b="0" i="0" kern="1200" dirty="0" smtClean="0">
                <a:solidFill>
                  <a:schemeClr val="tx1"/>
                </a:solidFill>
                <a:effectLst/>
                <a:latin typeface="Arial" charset="0"/>
                <a:ea typeface="+mn-ea"/>
                <a:cs typeface="+mn-cs"/>
              </a:rPr>
              <a:t>UV and EXCLUSIVE now have the insights to adjust their SEM investments to better serve UV’s business needs. “These are insights that we</a:t>
            </a:r>
          </a:p>
          <a:p>
            <a:r>
              <a:rPr lang="en-US" sz="1200" b="0" i="0" kern="1200" dirty="0" smtClean="0">
                <a:solidFill>
                  <a:schemeClr val="tx1"/>
                </a:solidFill>
                <a:effectLst/>
                <a:latin typeface="Arial" charset="0"/>
                <a:ea typeface="+mn-ea"/>
                <a:cs typeface="+mn-cs"/>
              </a:rPr>
              <a:t>would have never gained, had it not been for the knowledge received from BrightEdge”, Mike Frekey at EXCLUSIVE said. To accelerate new visitor</a:t>
            </a:r>
          </a:p>
          <a:p>
            <a:r>
              <a:rPr lang="en-US" sz="1200" b="0" i="0" kern="1200" dirty="0" smtClean="0">
                <a:solidFill>
                  <a:schemeClr val="tx1"/>
                </a:solidFill>
                <a:effectLst/>
                <a:latin typeface="Arial" charset="0"/>
                <a:ea typeface="+mn-ea"/>
                <a:cs typeface="+mn-cs"/>
              </a:rPr>
              <a:t>acquisition, the team will increase PPC budget of keywords that UV doesn’t have organic presence above the fold as this cohort saw a 10% higher</a:t>
            </a:r>
          </a:p>
          <a:p>
            <a:r>
              <a:rPr lang="en-US" sz="1200" b="0" i="0" kern="1200" dirty="0" smtClean="0">
                <a:solidFill>
                  <a:schemeClr val="tx1"/>
                </a:solidFill>
                <a:effectLst/>
                <a:latin typeface="Arial" charset="0"/>
                <a:ea typeface="+mn-ea"/>
                <a:cs typeface="+mn-cs"/>
              </a:rPr>
              <a:t>click-through rate compared to other cohorts in this test. On the other hand, if the team wants to prioritize stronger engagement of new visitors,</a:t>
            </a:r>
          </a:p>
          <a:p>
            <a:r>
              <a:rPr lang="en-US" sz="1200" b="0" i="0" kern="1200" dirty="0" smtClean="0">
                <a:solidFill>
                  <a:schemeClr val="tx1"/>
                </a:solidFill>
                <a:effectLst/>
                <a:latin typeface="Arial" charset="0"/>
                <a:ea typeface="+mn-ea"/>
                <a:cs typeface="+mn-cs"/>
              </a:rPr>
              <a:t>they will double down with PPC ads for keywords that UV already has organic listings above the fold.</a:t>
            </a:r>
          </a:p>
          <a:p>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18</a:t>
            </a:fld>
            <a:endParaRPr lang="en-US" dirty="0"/>
          </a:p>
        </p:txBody>
      </p:sp>
    </p:spTree>
    <p:extLst>
      <p:ext uri="{BB962C8B-B14F-4D97-AF65-F5344CB8AC3E}">
        <p14:creationId xmlns:p14="http://schemas.microsoft.com/office/powerpoint/2010/main" val="1568927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Goal </a:t>
            </a:r>
            <a:r>
              <a:rPr lang="mr-IN" dirty="0" smtClean="0"/>
              <a:t>–</a:t>
            </a:r>
            <a:r>
              <a:rPr lang="en-US" dirty="0" smtClean="0"/>
              <a:t> Acquire more “Iwant to go moments” </a:t>
            </a:r>
          </a:p>
          <a:p>
            <a:endParaRPr lang="en-US" dirty="0" smtClean="0"/>
          </a:p>
          <a:p>
            <a:endParaRPr lang="en-US" sz="1200" b="0" i="0" kern="1200" dirty="0" smtClean="0">
              <a:solidFill>
                <a:schemeClr val="tx1"/>
              </a:solidFill>
              <a:effectLst/>
              <a:latin typeface="Arial" charset="0"/>
              <a:ea typeface="+mn-ea"/>
              <a:cs typeface="+mn-cs"/>
            </a:endParaRPr>
          </a:p>
          <a:p>
            <a:endParaRPr lang="en-US" sz="1200" b="0" i="0" kern="1200" dirty="0" smtClean="0">
              <a:solidFill>
                <a:schemeClr val="tx1"/>
              </a:solidFill>
              <a:effectLst/>
              <a:latin typeface="Arial"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21</a:t>
            </a:fld>
            <a:endParaRPr lang="en-US" dirty="0"/>
          </a:p>
        </p:txBody>
      </p:sp>
    </p:spTree>
    <p:extLst>
      <p:ext uri="{BB962C8B-B14F-4D97-AF65-F5344CB8AC3E}">
        <p14:creationId xmlns:p14="http://schemas.microsoft.com/office/powerpoint/2010/main" val="1448253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Keywords that are in</a:t>
            </a:r>
            <a:r>
              <a:rPr lang="en-US" baseline="0" dirty="0" smtClean="0"/>
              <a:t> your striking distance (ranked in 4 or 5) are the most high value keywords to target </a:t>
            </a:r>
            <a:r>
              <a:rPr lang="mr-IN" baseline="0" dirty="0" smtClean="0"/>
              <a:t>–</a:t>
            </a:r>
            <a:r>
              <a:rPr lang="en-US" baseline="0" dirty="0" smtClean="0"/>
              <a:t> close to the top 3 </a:t>
            </a:r>
            <a:r>
              <a:rPr lang="mr-IN" baseline="0" dirty="0" smtClean="0"/>
              <a:t>–</a:t>
            </a:r>
            <a:r>
              <a:rPr lang="en-US" baseline="0" dirty="0" smtClean="0"/>
              <a:t> you can apply filters to narrow your search to make sure only the relevant keywords are shown. </a:t>
            </a:r>
          </a:p>
          <a:p>
            <a:endParaRPr lang="en-US" baseline="0" dirty="0" smtClean="0"/>
          </a:p>
          <a:p>
            <a:pPr marL="628650" lvl="1" indent="-171450">
              <a:buFont typeface="Arial" charset="0"/>
              <a:buChar char="•"/>
            </a:pPr>
            <a:r>
              <a:rPr lang="en-US" dirty="0" smtClean="0"/>
              <a:t>Go to Data Cube</a:t>
            </a:r>
          </a:p>
          <a:p>
            <a:pPr marL="628650" lvl="1" indent="-171450">
              <a:buFont typeface="Arial" charset="0"/>
              <a:buChar char="•"/>
            </a:pPr>
            <a:r>
              <a:rPr lang="en-US" dirty="0" smtClean="0"/>
              <a:t>Enter domain</a:t>
            </a:r>
          </a:p>
          <a:p>
            <a:pPr marL="628650" lvl="1" indent="-171450">
              <a:buFont typeface="Arial" charset="0"/>
              <a:buChar char="•"/>
            </a:pPr>
            <a:r>
              <a:rPr lang="en-US" dirty="0" smtClean="0"/>
              <a:t>Click on Content Strategies</a:t>
            </a:r>
          </a:p>
          <a:p>
            <a:pPr marL="628650" lvl="1" indent="-171450">
              <a:buFont typeface="Arial" charset="0"/>
              <a:buChar char="•"/>
            </a:pPr>
            <a:r>
              <a:rPr lang="en-US" dirty="0" smtClean="0"/>
              <a:t>Click on Local 3-Pack</a:t>
            </a:r>
          </a:p>
          <a:p>
            <a:pPr marL="628650" lvl="1" indent="-171450">
              <a:buFont typeface="Arial" charset="0"/>
              <a:buChar char="•"/>
            </a:pPr>
            <a:r>
              <a:rPr lang="en-US" dirty="0" smtClean="0"/>
              <a:t>Use filters</a:t>
            </a:r>
          </a:p>
          <a:p>
            <a:pPr marL="1085850" lvl="2" indent="-171450">
              <a:buFont typeface="Arial" charset="0"/>
              <a:buChar char="•"/>
            </a:pPr>
            <a:r>
              <a:rPr lang="en-US" dirty="0" smtClean="0"/>
              <a:t>remove brand name (keyword does not contain “name”)</a:t>
            </a:r>
          </a:p>
          <a:p>
            <a:pPr marL="1085850" lvl="2" indent="-171450">
              <a:buFont typeface="Arial" charset="0"/>
              <a:buChar char="•"/>
            </a:pPr>
            <a:r>
              <a:rPr lang="en-US" dirty="0" smtClean="0"/>
              <a:t>Blended rank worse than 3</a:t>
            </a:r>
          </a:p>
          <a:p>
            <a:pPr marL="1085850" lvl="2" indent="-171450">
              <a:buFont typeface="Arial" charset="0"/>
              <a:buChar char="•"/>
            </a:pPr>
            <a:r>
              <a:rPr lang="en-US" dirty="0" smtClean="0"/>
              <a:t>Search volume above 100</a:t>
            </a:r>
          </a:p>
          <a:p>
            <a:pPr marL="628650" lvl="1" indent="-171450">
              <a:buFont typeface="Arial" charset="0"/>
              <a:buChar char="•"/>
            </a:pPr>
            <a:r>
              <a:rPr lang="en-US" dirty="0" smtClean="0"/>
              <a:t>Understand which keywords are currently triggering local 3-pack searches </a:t>
            </a:r>
            <a:r>
              <a:rPr lang="mr-IN" dirty="0" smtClean="0"/>
              <a:t>–</a:t>
            </a:r>
            <a:r>
              <a:rPr lang="en-US" dirty="0" smtClean="0"/>
              <a:t> and what page they are linking to </a:t>
            </a:r>
          </a:p>
          <a:p>
            <a:pPr marL="628650" lvl="1" indent="-171450">
              <a:buFont typeface="Arial" charset="0"/>
              <a:buChar char="•"/>
            </a:pPr>
            <a:r>
              <a:rPr lang="en-US" dirty="0" smtClean="0"/>
              <a:t>Click to track high value keywords </a:t>
            </a:r>
          </a:p>
          <a:p>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22</a:t>
            </a:fld>
            <a:endParaRPr lang="en-US" dirty="0"/>
          </a:p>
        </p:txBody>
      </p:sp>
    </p:spTree>
    <p:extLst>
      <p:ext uri="{BB962C8B-B14F-4D97-AF65-F5344CB8AC3E}">
        <p14:creationId xmlns:p14="http://schemas.microsoft.com/office/powerpoint/2010/main" val="1676463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webinar we are going on the assumption</a:t>
            </a:r>
            <a:r>
              <a:rPr lang="en-US" baseline="0" dirty="0" smtClean="0"/>
              <a:t> that you have already optimized and created regional webpages  -- in the next webinar you will learn how to create new content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23</a:t>
            </a:fld>
            <a:endParaRPr lang="en-US" dirty="0"/>
          </a:p>
        </p:txBody>
      </p:sp>
    </p:spTree>
    <p:extLst>
      <p:ext uri="{BB962C8B-B14F-4D97-AF65-F5344CB8AC3E}">
        <p14:creationId xmlns:p14="http://schemas.microsoft.com/office/powerpoint/2010/main" val="2130048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This means monitoring the local search engines serving your particular area. It will do you little good to monitor clicks and ranks for the keyword, </a:t>
            </a:r>
            <a:r>
              <a:rPr lang="en-US" b="0" i="0" dirty="0" smtClean="0">
                <a:effectLst/>
                <a:latin typeface="Arial" charset="0"/>
              </a:rPr>
              <a:t>“</a:t>
            </a:r>
            <a:r>
              <a:rPr lang="en-US" sz="1200" b="0" i="0" kern="1200" dirty="0" smtClean="0">
                <a:solidFill>
                  <a:schemeClr val="tx1"/>
                </a:solidFill>
                <a:effectLst/>
                <a:latin typeface="Arial" charset="0"/>
                <a:ea typeface="+mn-ea"/>
                <a:cs typeface="+mn-cs"/>
              </a:rPr>
              <a:t>Italian restaurants near me</a:t>
            </a:r>
            <a:r>
              <a:rPr lang="en-US" b="0" i="0" dirty="0" smtClean="0">
                <a:effectLst/>
                <a:latin typeface="Arial" charset="0"/>
              </a:rPr>
              <a:t>”</a:t>
            </a:r>
            <a:r>
              <a:rPr lang="en-US" b="0" i="0" baseline="0" dirty="0" smtClean="0">
                <a:effectLst/>
                <a:latin typeface="Arial" charset="0"/>
              </a:rPr>
              <a:t> </a:t>
            </a:r>
            <a:r>
              <a:rPr lang="en-US" sz="1200" b="0" i="0" kern="1200" dirty="0" smtClean="0">
                <a:solidFill>
                  <a:schemeClr val="tx1"/>
                </a:solidFill>
                <a:effectLst/>
                <a:latin typeface="Arial" charset="0"/>
                <a:ea typeface="+mn-ea"/>
                <a:cs typeface="+mn-cs"/>
              </a:rPr>
              <a:t>on a national scale, for example, when you really just want to rank for the keyword in the Springfield, Illinois area. Instead, track your keywords on local search engines. The closer you can get to your exact location, the more accurate your information will be. Use this data to gain insight into the online local search experience of</a:t>
            </a:r>
            <a:r>
              <a:rPr lang="en-US" sz="1200" b="0" i="0" kern="1200" baseline="0" dirty="0" smtClean="0">
                <a:solidFill>
                  <a:schemeClr val="tx1"/>
                </a:solidFill>
                <a:effectLst/>
                <a:latin typeface="Arial" charset="0"/>
                <a:ea typeface="+mn-ea"/>
                <a:cs typeface="+mn-cs"/>
              </a:rPr>
              <a:t> </a:t>
            </a:r>
            <a:r>
              <a:rPr lang="en-US" sz="1200" b="0" i="0" kern="1200" dirty="0" smtClean="0">
                <a:solidFill>
                  <a:schemeClr val="tx1"/>
                </a:solidFill>
                <a:effectLst/>
                <a:latin typeface="Arial" charset="0"/>
                <a:ea typeface="+mn-ea"/>
                <a:cs typeface="+mn-cs"/>
              </a:rPr>
              <a:t>your exact target audience. You can then use this insight to guide your strategy as you move forward. </a:t>
            </a:r>
          </a:p>
          <a:p>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25</a:t>
            </a:fld>
            <a:endParaRPr lang="en-US" dirty="0"/>
          </a:p>
        </p:txBody>
      </p:sp>
    </p:spTree>
    <p:extLst>
      <p:ext uri="{BB962C8B-B14F-4D97-AF65-F5344CB8AC3E}">
        <p14:creationId xmlns:p14="http://schemas.microsoft.com/office/powerpoint/2010/main" val="1189379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points </a:t>
            </a:r>
            <a:r>
              <a:rPr lang="mr-IN" dirty="0" smtClean="0"/>
              <a:t>–</a:t>
            </a:r>
            <a:r>
              <a:rPr lang="en-US" dirty="0" smtClean="0"/>
              <a:t> the process is</a:t>
            </a:r>
            <a:r>
              <a:rPr lang="en-US" baseline="0" dirty="0" smtClean="0"/>
              <a:t> similar to getting in any universal results such as quick answer</a:t>
            </a:r>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26</a:t>
            </a:fld>
            <a:endParaRPr lang="en-US" dirty="0"/>
          </a:p>
        </p:txBody>
      </p:sp>
    </p:spTree>
    <p:extLst>
      <p:ext uri="{BB962C8B-B14F-4D97-AF65-F5344CB8AC3E}">
        <p14:creationId xmlns:p14="http://schemas.microsoft.com/office/powerpoint/2010/main" val="229128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will be Sharing this presentation</a:t>
            </a:r>
            <a:r>
              <a:rPr lang="en-US" baseline="0" dirty="0" smtClean="0"/>
              <a:t> </a:t>
            </a:r>
            <a:r>
              <a:rPr lang="en-US" dirty="0" smtClean="0"/>
              <a:t>after the webinar </a:t>
            </a:r>
            <a:r>
              <a:rPr lang="mr-IN" dirty="0" smtClean="0"/>
              <a:t>–</a:t>
            </a:r>
            <a:r>
              <a:rPr lang="en-US" dirty="0" smtClean="0"/>
              <a:t> and it will be available on demand </a:t>
            </a:r>
          </a:p>
          <a:p>
            <a:r>
              <a:rPr lang="en-US" dirty="0" smtClean="0"/>
              <a:t>Please ask</a:t>
            </a:r>
            <a:r>
              <a:rPr lang="en-US" baseline="0" dirty="0" smtClean="0"/>
              <a:t> questions throughout the presentation </a:t>
            </a:r>
          </a:p>
          <a:p>
            <a:r>
              <a:rPr lang="en-US" baseline="0" dirty="0" smtClean="0"/>
              <a:t>And make sure to share out any cool sights on Twitter using #BrightEdgeWebinar </a:t>
            </a:r>
            <a:endParaRPr lang="en-US" dirty="0"/>
          </a:p>
        </p:txBody>
      </p:sp>
      <p:sp>
        <p:nvSpPr>
          <p:cNvPr id="4" name="Slide Number Placeholder 3"/>
          <p:cNvSpPr>
            <a:spLocks noGrp="1"/>
          </p:cNvSpPr>
          <p:nvPr>
            <p:ph type="sldNum" sz="quarter" idx="10"/>
          </p:nvPr>
        </p:nvSpPr>
        <p:spPr/>
        <p:txBody>
          <a:bodyPr/>
          <a:lstStyle/>
          <a:p>
            <a:fld id="{427DFB86-DB65-524F-B6BD-ECFA2FAD8E3A}" type="slidenum">
              <a:rPr lang="en-US" smtClean="0"/>
              <a:pPr/>
              <a:t>2</a:t>
            </a:fld>
            <a:endParaRPr lang="en-US" dirty="0"/>
          </a:p>
        </p:txBody>
      </p:sp>
    </p:spTree>
    <p:extLst>
      <p:ext uri="{BB962C8B-B14F-4D97-AF65-F5344CB8AC3E}">
        <p14:creationId xmlns:p14="http://schemas.microsoft.com/office/powerpoint/2010/main" val="938786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Advanced</a:t>
            </a:r>
            <a:r>
              <a:rPr lang="en-US" baseline="0" dirty="0" smtClean="0"/>
              <a:t> user </a:t>
            </a:r>
            <a:r>
              <a:rPr lang="mr-IN" baseline="0" dirty="0" smtClean="0"/>
              <a:t>–</a:t>
            </a:r>
            <a:r>
              <a:rPr lang="en-US" baseline="0" dirty="0" smtClean="0"/>
              <a:t> creating not only relevant content, but creating it for a specific content format </a:t>
            </a:r>
          </a:p>
          <a:p>
            <a:endParaRPr lang="en-US" baseline="0" dirty="0" smtClean="0"/>
          </a:p>
          <a:p>
            <a:r>
              <a:rPr lang="en-US" baseline="0" dirty="0" smtClean="0"/>
              <a:t>We are going to share to webinar after this </a:t>
            </a:r>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27</a:t>
            </a:fld>
            <a:endParaRPr lang="en-US" dirty="0"/>
          </a:p>
        </p:txBody>
      </p:sp>
    </p:spTree>
    <p:extLst>
      <p:ext uri="{BB962C8B-B14F-4D97-AF65-F5344CB8AC3E}">
        <p14:creationId xmlns:p14="http://schemas.microsoft.com/office/powerpoint/2010/main" val="1142847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dirty="0" smtClean="0">
                <a:solidFill>
                  <a:srgbClr val="666666"/>
                </a:solidFill>
                <a:latin typeface="Arial" charset="0"/>
                <a:ea typeface="+mn-ea"/>
                <a:cs typeface="+mn-cs"/>
              </a:rPr>
              <a:t>Orphan pages are website pages that are not linked to from another section of your site. They cannot be found by search engine crawlers, and</a:t>
            </a:r>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30</a:t>
            </a:fld>
            <a:endParaRPr lang="en-US" dirty="0"/>
          </a:p>
        </p:txBody>
      </p:sp>
    </p:spTree>
    <p:extLst>
      <p:ext uri="{BB962C8B-B14F-4D97-AF65-F5344CB8AC3E}">
        <p14:creationId xmlns:p14="http://schemas.microsoft.com/office/powerpoint/2010/main" val="1750920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Pointing your favorite website audit solution to your home page and expecting it to identify orphan site pages won’t work, because, by definition, orphan pages are not linked to from any domain page. The crawler will never find them. Instead, you need to specify the full list of site URLs that the crawler should examine. There are a few ways to get the URL list:</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1. Use your sitemap file</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The sitemap is a file that’s typically placed at the root of your domain to help search engine bots understand the content of your site, how often you update it, and how to best surface your content on search engine results pages. When you add a new page or post in your Content Management System (CMS), your sitemap is dynamically updated, but make sure your sitemap contains the full list of your pages before using this technique.</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2. </a:t>
            </a:r>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31</a:t>
            </a:fld>
            <a:endParaRPr lang="en-US" dirty="0"/>
          </a:p>
        </p:txBody>
      </p:sp>
    </p:spTree>
    <p:extLst>
      <p:ext uri="{BB962C8B-B14F-4D97-AF65-F5344CB8AC3E}">
        <p14:creationId xmlns:p14="http://schemas.microsoft.com/office/powerpoint/2010/main" val="1154914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If a sitemap is not an option  — for example, if the sitemap does not contain the full page list — then you can generate the list from your CMS. On WordPress, for example, you can have install a lightweight plugin, such as </a:t>
            </a:r>
            <a:r>
              <a:rPr lang="en-US" sz="1200" b="0" i="0" u="none" strike="noStrike" kern="1200" dirty="0" smtClean="0">
                <a:solidFill>
                  <a:schemeClr val="tx1"/>
                </a:solidFill>
                <a:effectLst/>
                <a:latin typeface="Arial" charset="0"/>
                <a:ea typeface="+mn-ea"/>
                <a:cs typeface="+mn-cs"/>
                <a:hlinkClick r:id="rId3"/>
              </a:rPr>
              <a:t>List URLs</a:t>
            </a:r>
            <a:r>
              <a:rPr lang="en-US" sz="1200" b="0" i="0" kern="1200" dirty="0" smtClean="0">
                <a:solidFill>
                  <a:schemeClr val="tx1"/>
                </a:solidFill>
                <a:effectLst/>
                <a:latin typeface="Arial" charset="0"/>
                <a:ea typeface="+mn-ea"/>
                <a:cs typeface="+mn-cs"/>
              </a:rPr>
              <a:t> to export a list of site URLs as a CSV file.</a:t>
            </a: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You can also ask your IT to give you a copy of the CMS log that lists all the pages that were served to your visitors. Load the list into Excel and filter on unique URLs.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Arial" charset="0"/>
                <a:ea typeface="+mn-ea"/>
                <a:cs typeface="+mn-cs"/>
              </a:rPr>
              <a:t/>
            </a:r>
            <a:br>
              <a:rPr lang="en-US" sz="1200" b="0" i="0" kern="1200" dirty="0" smtClean="0">
                <a:solidFill>
                  <a:schemeClr val="tx1"/>
                </a:solidFill>
                <a:effectLst/>
                <a:latin typeface="Arial" charset="0"/>
                <a:ea typeface="+mn-ea"/>
                <a:cs typeface="+mn-cs"/>
              </a:rPr>
            </a:br>
            <a:r>
              <a:rPr lang="en-US" sz="1200" b="0" i="0" kern="1200" dirty="0" smtClean="0">
                <a:solidFill>
                  <a:schemeClr val="tx1"/>
                </a:solidFill>
                <a:effectLst/>
                <a:latin typeface="Arial" charset="0"/>
                <a:ea typeface="+mn-ea"/>
                <a:cs typeface="+mn-cs"/>
              </a:rPr>
              <a:t>Once you have the full list, paste it into your crawl configuration: For this example I will be walking through using </a:t>
            </a:r>
            <a:r>
              <a:rPr lang="en-US" sz="1200" b="0" i="0" u="none" strike="noStrike" kern="1200" dirty="0" smtClean="0">
                <a:solidFill>
                  <a:schemeClr val="tx1"/>
                </a:solidFill>
                <a:effectLst/>
                <a:latin typeface="Arial" charset="0"/>
                <a:ea typeface="+mn-ea"/>
                <a:cs typeface="+mn-cs"/>
                <a:hlinkClick r:id="rId4"/>
              </a:rPr>
              <a:t>BrightEdge’s ContentIQ</a:t>
            </a:r>
            <a:r>
              <a:rPr lang="en-US" sz="1200" b="0" i="0" kern="1200" dirty="0" smtClean="0">
                <a:solidFill>
                  <a:schemeClr val="tx1"/>
                </a:solidFill>
                <a:effectLst/>
                <a:latin typeface="Arial" charset="0"/>
                <a:ea typeface="+mn-ea"/>
                <a:cs typeface="+mn-cs"/>
              </a:rPr>
              <a:t>, which is a comprehensive</a:t>
            </a:r>
            <a:r>
              <a:rPr lang="en-US" sz="1200" b="0" i="0" kern="1200" baseline="0" dirty="0" smtClean="0">
                <a:solidFill>
                  <a:schemeClr val="tx1"/>
                </a:solidFill>
                <a:effectLst/>
                <a:latin typeface="Arial" charset="0"/>
                <a:ea typeface="+mn-ea"/>
                <a:cs typeface="+mn-cs"/>
              </a:rPr>
              <a:t> site auditing solution that is integrating into BrightEdge SEO. </a:t>
            </a:r>
            <a:endParaRPr lang="en-US" sz="1200" b="0" i="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32</a:t>
            </a:fld>
            <a:endParaRPr lang="en-US" dirty="0"/>
          </a:p>
        </p:txBody>
      </p:sp>
    </p:spTree>
    <p:extLst>
      <p:ext uri="{BB962C8B-B14F-4D97-AF65-F5344CB8AC3E}">
        <p14:creationId xmlns:p14="http://schemas.microsoft.com/office/powerpoint/2010/main" val="261643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2) Run a website crawl for pages with zero inbound internal links</a:t>
            </a:r>
          </a:p>
          <a:p>
            <a:r>
              <a:rPr lang="en-US" sz="1200" b="0" i="0" kern="1200" dirty="0" smtClean="0">
                <a:solidFill>
                  <a:schemeClr val="tx1"/>
                </a:solidFill>
                <a:effectLst/>
                <a:latin typeface="Arial" charset="0"/>
                <a:ea typeface="+mn-ea"/>
                <a:cs typeface="+mn-cs"/>
              </a:rPr>
              <a:t>To identify orphan pages, set up the audit rule to catch pages that don’t have at least one inbound internal link.</a:t>
            </a:r>
          </a:p>
          <a:p>
            <a:r>
              <a:rPr lang="en-US" sz="1200" b="0" i="0" kern="1200" dirty="0" smtClean="0">
                <a:solidFill>
                  <a:schemeClr val="tx1"/>
                </a:solidFill>
                <a:effectLst/>
                <a:latin typeface="Arial" charset="0"/>
                <a:ea typeface="+mn-ea"/>
                <a:cs typeface="+mn-cs"/>
              </a:rPr>
              <a:t>While configuring the audit, set up a recurring crawl to catch any new orphan pages in the future.</a:t>
            </a:r>
            <a:r>
              <a:rPr lang="en-US" sz="1200" b="0" i="0" kern="1200" baseline="0" dirty="0" smtClean="0">
                <a:solidFill>
                  <a:schemeClr val="tx1"/>
                </a:solidFill>
                <a:effectLst/>
                <a:latin typeface="Arial" charset="0"/>
                <a:ea typeface="+mn-ea"/>
                <a:cs typeface="+mn-cs"/>
              </a:rPr>
              <a:t> By the way, </a:t>
            </a:r>
            <a:r>
              <a:rPr lang="en-US" sz="1200" b="0" i="0" kern="1200" dirty="0" smtClean="0">
                <a:solidFill>
                  <a:schemeClr val="tx1"/>
                </a:solidFill>
                <a:effectLst/>
                <a:latin typeface="Arial" charset="0"/>
                <a:ea typeface="+mn-ea"/>
                <a:cs typeface="+mn-cs"/>
              </a:rPr>
              <a:t>if you are relying on URL list then you’ll want to get an update list from your CMS.</a:t>
            </a:r>
          </a:p>
          <a:p>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33</a:t>
            </a:fld>
            <a:endParaRPr lang="en-US" dirty="0"/>
          </a:p>
        </p:txBody>
      </p:sp>
    </p:spTree>
    <p:extLst>
      <p:ext uri="{BB962C8B-B14F-4D97-AF65-F5344CB8AC3E}">
        <p14:creationId xmlns:p14="http://schemas.microsoft.com/office/powerpoint/2010/main" val="16455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Once the audit is complete, log back into ContentIQ and view the results of your audit. Identify the orphan pages and determine their objectives: Are they actively driving referral, paid or social campaign traffic? Do they have quality backlinks? Do site visitors access them extensively via onsite search?</a:t>
            </a:r>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34</a:t>
            </a:fld>
            <a:endParaRPr lang="en-US" dirty="0"/>
          </a:p>
        </p:txBody>
      </p:sp>
    </p:spTree>
    <p:extLst>
      <p:ext uri="{BB962C8B-B14F-4D97-AF65-F5344CB8AC3E}">
        <p14:creationId xmlns:p14="http://schemas.microsoft.com/office/powerpoint/2010/main" val="466166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Use your web analytics solution to assess traffic sources, visits and page views, entry, and exit behaviors. In this example, we see a campaign page that was helping acquire traffic for a given time. Once the campaign ended, the page no longer attracts traffic, and can be removed from the site: </a:t>
            </a:r>
          </a:p>
          <a:p>
            <a:endParaRPr lang="en-US" sz="1200" b="0" i="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237C10A6-D020-9D41-932F-266CC45D1683}" type="slidenum">
              <a:rPr lang="en-US" smtClean="0"/>
              <a:pPr/>
              <a:t>35</a:t>
            </a:fld>
            <a:endParaRPr lang="en-US" dirty="0"/>
          </a:p>
        </p:txBody>
      </p:sp>
    </p:spTree>
    <p:extLst>
      <p:ext uri="{BB962C8B-B14F-4D97-AF65-F5344CB8AC3E}">
        <p14:creationId xmlns:p14="http://schemas.microsoft.com/office/powerpoint/2010/main" val="1881466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Once you understand what purpose the orphan page serves and how it aids in driving your website and marketing goals, you can determine what step if any to take with the page:</a:t>
            </a:r>
          </a:p>
          <a:p>
            <a:r>
              <a:rPr lang="en-US" sz="1200" b="0" i="0" kern="1200" dirty="0" smtClean="0">
                <a:solidFill>
                  <a:schemeClr val="tx1"/>
                </a:solidFill>
                <a:effectLst/>
                <a:latin typeface="Arial" charset="0"/>
                <a:ea typeface="+mn-ea"/>
                <a:cs typeface="+mn-cs"/>
              </a:rPr>
              <a:t>Link to it from other internal pages if it’s imperative for site visitors to find it via browsing</a:t>
            </a:r>
          </a:p>
          <a:p>
            <a:r>
              <a:rPr lang="en-US" sz="1200" b="0" i="0" kern="1200" dirty="0" smtClean="0">
                <a:solidFill>
                  <a:schemeClr val="tx1"/>
                </a:solidFill>
                <a:effectLst/>
                <a:latin typeface="Arial" charset="0"/>
                <a:ea typeface="+mn-ea"/>
                <a:cs typeface="+mn-cs"/>
              </a:rPr>
              <a:t>Archive it if it’s no longer needed</a:t>
            </a:r>
          </a:p>
          <a:p>
            <a:r>
              <a:rPr lang="en-US" sz="1200" b="0" i="0" kern="1200" dirty="0" smtClean="0">
                <a:solidFill>
                  <a:schemeClr val="tx1"/>
                </a:solidFill>
                <a:effectLst/>
                <a:latin typeface="Arial" charset="0"/>
                <a:ea typeface="+mn-ea"/>
                <a:cs typeface="+mn-cs"/>
              </a:rPr>
              <a:t>Leave it as-is if it’s serving a business need that doesn’t require internal linking to the page</a:t>
            </a:r>
          </a:p>
          <a:p>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36</a:t>
            </a:fld>
            <a:endParaRPr lang="en-US" dirty="0"/>
          </a:p>
        </p:txBody>
      </p:sp>
    </p:spTree>
    <p:extLst>
      <p:ext uri="{BB962C8B-B14F-4D97-AF65-F5344CB8AC3E}">
        <p14:creationId xmlns:p14="http://schemas.microsoft.com/office/powerpoint/2010/main" val="797906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Since pages can become orphaned over time  — by adding new content and forgetting to link to it, or by accidentally removing links to pages nested deep in the site structure  — it is important to check the site regularly</a:t>
            </a:r>
            <a:r>
              <a:rPr lang="en-US" sz="1200" b="0" i="0" kern="1200" baseline="0" dirty="0" smtClean="0">
                <a:solidFill>
                  <a:schemeClr val="tx1"/>
                </a:solidFill>
                <a:effectLst/>
                <a:latin typeface="Arial" charset="0"/>
                <a:ea typeface="+mn-ea"/>
                <a:cs typeface="+mn-cs"/>
              </a:rPr>
              <a:t> </a:t>
            </a:r>
            <a:r>
              <a:rPr lang="en-US" sz="1200" b="0" i="0" kern="1200" dirty="0" smtClean="0">
                <a:solidFill>
                  <a:schemeClr val="tx1"/>
                </a:solidFill>
                <a:effectLst/>
                <a:latin typeface="Arial" charset="0"/>
                <a:ea typeface="+mn-ea"/>
                <a:cs typeface="+mn-cs"/>
              </a:rPr>
              <a:t>for new issues.</a:t>
            </a:r>
          </a:p>
          <a:p>
            <a:r>
              <a:rPr lang="en-US" sz="1200" b="0" i="0" kern="1200" dirty="0" smtClean="0">
                <a:solidFill>
                  <a:schemeClr val="tx1"/>
                </a:solidFill>
                <a:effectLst/>
                <a:latin typeface="Arial" charset="0"/>
                <a:ea typeface="+mn-ea"/>
                <a:cs typeface="+mn-cs"/>
              </a:rPr>
              <a:t>As I said</a:t>
            </a:r>
            <a:r>
              <a:rPr lang="en-US" sz="1200" b="0" i="0" kern="1200" baseline="0" dirty="0" smtClean="0">
                <a:solidFill>
                  <a:schemeClr val="tx1"/>
                </a:solidFill>
                <a:effectLst/>
                <a:latin typeface="Arial" charset="0"/>
                <a:ea typeface="+mn-ea"/>
                <a:cs typeface="+mn-cs"/>
              </a:rPr>
              <a:t> </a:t>
            </a:r>
            <a:r>
              <a:rPr lang="en-US" sz="1200" b="0" i="0" kern="1200" dirty="0" smtClean="0">
                <a:solidFill>
                  <a:schemeClr val="tx1"/>
                </a:solidFill>
                <a:effectLst/>
                <a:latin typeface="Arial" charset="0"/>
                <a:ea typeface="+mn-ea"/>
                <a:cs typeface="+mn-cs"/>
              </a:rPr>
              <a:t>earlier, you can configure ContentIQ to rerun your audit by scheduling a crawl:</a:t>
            </a:r>
            <a:endParaRPr lang="en-US" sz="12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237C10A6-D020-9D41-932F-266CC45D1683}" type="slidenum">
              <a:rPr lang="en-US" smtClean="0"/>
              <a:pPr/>
              <a:t>37</a:t>
            </a:fld>
            <a:endParaRPr lang="en-US" dirty="0"/>
          </a:p>
        </p:txBody>
      </p:sp>
    </p:spTree>
    <p:extLst>
      <p:ext uri="{BB962C8B-B14F-4D97-AF65-F5344CB8AC3E}">
        <p14:creationId xmlns:p14="http://schemas.microsoft.com/office/powerpoint/2010/main" val="13556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39</a:t>
            </a:fld>
            <a:endParaRPr lang="en-US" dirty="0"/>
          </a:p>
        </p:txBody>
      </p:sp>
    </p:spTree>
    <p:extLst>
      <p:ext uri="{BB962C8B-B14F-4D97-AF65-F5344CB8AC3E}">
        <p14:creationId xmlns:p14="http://schemas.microsoft.com/office/powerpoint/2010/main" val="2010776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a minute of self introduction </a:t>
            </a:r>
          </a:p>
          <a:p>
            <a:endParaRPr lang="en-US" dirty="0" smtClean="0"/>
          </a:p>
          <a:p>
            <a:r>
              <a:rPr lang="en-US" dirty="0" smtClean="0"/>
              <a:t>-- Hi everyone, My name is Katie O’Leary, I am the sr PMM</a:t>
            </a:r>
            <a:r>
              <a:rPr lang="en-US" baseline="0" dirty="0" smtClean="0"/>
              <a:t> her at BrightEdge</a:t>
            </a:r>
            <a:r>
              <a:rPr lang="en-US" dirty="0" smtClean="0"/>
              <a:t>. Throughout my career I have</a:t>
            </a:r>
            <a:r>
              <a:rPr lang="en-US" baseline="0" dirty="0" smtClean="0"/>
              <a:t> focused on different areas of </a:t>
            </a:r>
            <a:r>
              <a:rPr lang="en-US" dirty="0" smtClean="0"/>
              <a:t>digital marketing, from social</a:t>
            </a:r>
            <a:r>
              <a:rPr lang="en-US" baseline="0" dirty="0" smtClean="0"/>
              <a:t> to web</a:t>
            </a:r>
            <a:r>
              <a:rPr lang="en-US" dirty="0" smtClean="0"/>
              <a:t>.</a:t>
            </a:r>
            <a:r>
              <a:rPr lang="en-US" baseline="0" dirty="0" smtClean="0"/>
              <a:t> I joined BrightEdge recently, with the goal to evangelize and help this community understand and use SEO to their benefit. So I am excited to speak everyone today. </a:t>
            </a:r>
          </a:p>
          <a:p>
            <a:endParaRPr lang="en-US" baseline="0" dirty="0" smtClean="0"/>
          </a:p>
          <a:p>
            <a:r>
              <a:rPr lang="en-US" baseline="0" dirty="0" smtClean="0"/>
              <a:t>-- </a:t>
            </a:r>
            <a:r>
              <a:rPr lang="en-US" baseline="0" dirty="0" smtClean="0"/>
              <a:t>Good morning everyone, thank you for attending today’s webinar. My name is </a:t>
            </a:r>
            <a:r>
              <a:rPr lang="en-US" baseline="0" dirty="0" smtClean="0"/>
              <a:t>Carolyn Bao. I’m the Sr. Product Marketing Director at BrightEdge. As a digital marketer who’s been in the industry for almost over a decade, I’ve learned to appreciate the importance of SEO, and as an ex-customer of BrightEdge, I’m convinced that every digital marketer can benefit from utilizing a comprehensive SEO platform like BrightEdge, to stretch the shelf-life of their digital content, and maximize their business impact.  </a:t>
            </a:r>
            <a:endParaRPr lang="en-US" dirty="0"/>
          </a:p>
        </p:txBody>
      </p:sp>
      <p:sp>
        <p:nvSpPr>
          <p:cNvPr id="4" name="Slide Number Placeholder 3"/>
          <p:cNvSpPr>
            <a:spLocks noGrp="1"/>
          </p:cNvSpPr>
          <p:nvPr>
            <p:ph type="sldNum" sz="quarter" idx="10"/>
          </p:nvPr>
        </p:nvSpPr>
        <p:spPr/>
        <p:txBody>
          <a:bodyPr/>
          <a:lstStyle/>
          <a:p>
            <a:fld id="{427DFB86-DB65-524F-B6BD-ECFA2FAD8E3A}" type="slidenum">
              <a:rPr lang="en-US" smtClean="0"/>
              <a:pPr/>
              <a:t>3</a:t>
            </a:fld>
            <a:endParaRPr lang="en-US" dirty="0"/>
          </a:p>
        </p:txBody>
      </p:sp>
    </p:spTree>
    <p:extLst>
      <p:ext uri="{BB962C8B-B14F-4D97-AF65-F5344CB8AC3E}">
        <p14:creationId xmlns:p14="http://schemas.microsoft.com/office/powerpoint/2010/main" val="91319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40</a:t>
            </a:fld>
            <a:endParaRPr lang="en-US" dirty="0"/>
          </a:p>
        </p:txBody>
      </p:sp>
    </p:spTree>
    <p:extLst>
      <p:ext uri="{BB962C8B-B14F-4D97-AF65-F5344CB8AC3E}">
        <p14:creationId xmlns:p14="http://schemas.microsoft.com/office/powerpoint/2010/main" val="763112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DFB86-DB65-524F-B6BD-ECFA2FAD8E3A}" type="slidenum">
              <a:rPr lang="en-US" smtClean="0"/>
              <a:pPr/>
              <a:t>43</a:t>
            </a:fld>
            <a:endParaRPr lang="en-US" dirty="0"/>
          </a:p>
        </p:txBody>
      </p:sp>
    </p:spTree>
    <p:extLst>
      <p:ext uri="{BB962C8B-B14F-4D97-AF65-F5344CB8AC3E}">
        <p14:creationId xmlns:p14="http://schemas.microsoft.com/office/powerpoint/2010/main" val="2101771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2CE498-CF4E-4FE7-8088-2A2DDFA7272E}"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445002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7DFB86-DB65-524F-B6BD-ECFA2FAD8E3A}" type="slidenum">
              <a:rPr lang="en-US" smtClean="0"/>
              <a:pPr/>
              <a:t>4</a:t>
            </a:fld>
            <a:endParaRPr lang="en-US" dirty="0"/>
          </a:p>
        </p:txBody>
      </p:sp>
    </p:spTree>
    <p:extLst>
      <p:ext uri="{BB962C8B-B14F-4D97-AF65-F5344CB8AC3E}">
        <p14:creationId xmlns:p14="http://schemas.microsoft.com/office/powerpoint/2010/main" val="853295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last webinar Erik Newton discussed</a:t>
            </a:r>
            <a:r>
              <a:rPr lang="en-US" baseline="0" dirty="0" smtClean="0"/>
              <a:t> some basic SEO methodologies specially on-page and off-page factors. The holistic SEO management will include both on-page and off-page enhancements. In today’s session we will teach you quick wins you can gain from on-page and off-page factors </a:t>
            </a:r>
          </a:p>
          <a:p>
            <a:endParaRPr lang="en-US" baseline="0" dirty="0" smtClean="0"/>
          </a:p>
          <a:p>
            <a:pPr marL="285750" indent="-285750">
              <a:buFont typeface="Arial" charset="0"/>
              <a:buChar char="•"/>
            </a:pPr>
            <a:r>
              <a:rPr lang="en-US" sz="1600" b="1" i="0" kern="1200" dirty="0" smtClean="0">
                <a:solidFill>
                  <a:srgbClr val="666666"/>
                </a:solidFill>
                <a:latin typeface="Arial" charset="0"/>
                <a:ea typeface="+mn-ea"/>
                <a:cs typeface="+mn-cs"/>
              </a:rPr>
              <a:t>Keyword</a:t>
            </a:r>
            <a:r>
              <a:rPr lang="en-US" sz="1600" b="0" i="0" kern="1200" dirty="0" smtClean="0">
                <a:solidFill>
                  <a:srgbClr val="666666"/>
                </a:solidFill>
                <a:latin typeface="Arial" charset="0"/>
                <a:ea typeface="+mn-ea"/>
                <a:cs typeface="+mn-cs"/>
              </a:rPr>
              <a:t> </a:t>
            </a:r>
            <a:r>
              <a:rPr lang="mr-IN" sz="1600" b="0" i="0" kern="1200" dirty="0" smtClean="0">
                <a:solidFill>
                  <a:srgbClr val="666666"/>
                </a:solidFill>
                <a:latin typeface="Arial" charset="0"/>
                <a:ea typeface="+mn-ea"/>
                <a:cs typeface="+mn-cs"/>
              </a:rPr>
              <a:t>–</a:t>
            </a:r>
            <a:r>
              <a:rPr lang="en-US" sz="1600" b="0" i="0" kern="1200" dirty="0" smtClean="0">
                <a:solidFill>
                  <a:srgbClr val="666666"/>
                </a:solidFill>
                <a:latin typeface="Arial" charset="0"/>
                <a:ea typeface="+mn-ea"/>
                <a:cs typeface="+mn-cs"/>
              </a:rPr>
              <a:t> is the collection of words users enter when performing a search query on a search engine: example, </a:t>
            </a:r>
          </a:p>
          <a:p>
            <a:pPr marL="666746" lvl="1" indent="-285750">
              <a:buFont typeface="Arial" charset="0"/>
              <a:buChar char="•"/>
            </a:pPr>
            <a:r>
              <a:rPr lang="en-US" sz="1600" dirty="0" smtClean="0">
                <a:solidFill>
                  <a:srgbClr val="666666"/>
                </a:solidFill>
              </a:rPr>
              <a:t>Tracked keywords vs. untracked keywords </a:t>
            </a:r>
          </a:p>
          <a:p>
            <a:pPr marL="666746" lvl="1" indent="-285750">
              <a:buFont typeface="Arial" charset="0"/>
              <a:buChar char="•"/>
            </a:pPr>
            <a:r>
              <a:rPr lang="en-US" sz="1600" dirty="0" smtClean="0">
                <a:solidFill>
                  <a:srgbClr val="666666"/>
                </a:solidFill>
              </a:rPr>
              <a:t>Keyword groups </a:t>
            </a:r>
            <a:r>
              <a:rPr lang="mr-IN" sz="1600" dirty="0" smtClean="0">
                <a:solidFill>
                  <a:srgbClr val="666666"/>
                </a:solidFill>
              </a:rPr>
              <a:t>–</a:t>
            </a:r>
            <a:r>
              <a:rPr lang="en-US" sz="1600" dirty="0" smtClean="0">
                <a:solidFill>
                  <a:srgbClr val="666666"/>
                </a:solidFill>
              </a:rPr>
              <a:t> important segmentation tool for your digital strategy </a:t>
            </a:r>
          </a:p>
          <a:p>
            <a:pPr marL="285750" indent="-285750">
              <a:buFont typeface="Arial" charset="0"/>
              <a:buChar char="•"/>
            </a:pPr>
            <a:r>
              <a:rPr lang="en-US" sz="1600" b="1" i="0" kern="1200" dirty="0" smtClean="0">
                <a:solidFill>
                  <a:srgbClr val="666666"/>
                </a:solidFill>
                <a:latin typeface="Arial" charset="0"/>
                <a:ea typeface="+mn-ea"/>
                <a:cs typeface="+mn-cs"/>
              </a:rPr>
              <a:t>On-page </a:t>
            </a:r>
            <a:r>
              <a:rPr lang="mr-IN" sz="1600" b="0" i="0" kern="1200" dirty="0" smtClean="0">
                <a:solidFill>
                  <a:srgbClr val="666666"/>
                </a:solidFill>
                <a:latin typeface="Arial" charset="0"/>
                <a:ea typeface="+mn-ea"/>
                <a:cs typeface="+mn-cs"/>
              </a:rPr>
              <a:t>–</a:t>
            </a:r>
            <a:r>
              <a:rPr lang="en-US" sz="1600" b="0" i="0" kern="1200" dirty="0" smtClean="0">
                <a:solidFill>
                  <a:srgbClr val="666666"/>
                </a:solidFill>
                <a:latin typeface="Arial" charset="0"/>
                <a:ea typeface="+mn-ea"/>
                <a:cs typeface="+mn-cs"/>
              </a:rPr>
              <a:t> components on your webpage that are directly tied to page content and metadata</a:t>
            </a:r>
          </a:p>
          <a:p>
            <a:pPr marL="666746" lvl="1" indent="-285750">
              <a:buFont typeface="Arial" charset="0"/>
              <a:buChar char="•"/>
            </a:pPr>
            <a:r>
              <a:rPr lang="en-US" sz="1600" dirty="0" smtClean="0">
                <a:solidFill>
                  <a:srgbClr val="666666"/>
                </a:solidFill>
              </a:rPr>
              <a:t>Page titles, H1 tags, Images, etc...</a:t>
            </a:r>
          </a:p>
          <a:p>
            <a:pPr marL="285750" indent="-285750">
              <a:buFont typeface="Arial" charset="0"/>
              <a:buChar char="•"/>
            </a:pPr>
            <a:r>
              <a:rPr lang="en-US" sz="1600" b="1" i="0" kern="1200" dirty="0" smtClean="0">
                <a:solidFill>
                  <a:srgbClr val="666666"/>
                </a:solidFill>
                <a:latin typeface="Arial" charset="0"/>
                <a:ea typeface="+mn-ea"/>
                <a:cs typeface="+mn-cs"/>
              </a:rPr>
              <a:t>Off-page </a:t>
            </a:r>
            <a:r>
              <a:rPr lang="mr-IN" sz="1600" b="0" i="0" kern="1200" dirty="0" smtClean="0">
                <a:solidFill>
                  <a:srgbClr val="666666"/>
                </a:solidFill>
                <a:latin typeface="Arial" charset="0"/>
                <a:ea typeface="+mn-ea"/>
                <a:cs typeface="+mn-cs"/>
              </a:rPr>
              <a:t>–</a:t>
            </a:r>
            <a:r>
              <a:rPr lang="en-US" sz="1600" b="0" i="0" kern="1200" dirty="0" smtClean="0">
                <a:solidFill>
                  <a:srgbClr val="666666"/>
                </a:solidFill>
                <a:latin typeface="Arial" charset="0"/>
                <a:ea typeface="+mn-ea"/>
                <a:cs typeface="+mn-cs"/>
              </a:rPr>
              <a:t> components that reside outside of direct page content</a:t>
            </a:r>
          </a:p>
          <a:p>
            <a:pPr marL="666746" lvl="1" indent="-285750">
              <a:buFont typeface="Arial" charset="0"/>
              <a:buChar char="•"/>
            </a:pPr>
            <a:r>
              <a:rPr lang="en-US" sz="1600" dirty="0" smtClean="0">
                <a:solidFill>
                  <a:srgbClr val="666666"/>
                </a:solidFill>
              </a:rPr>
              <a:t>Backlinks, social, internal links, and your site taxonomy </a:t>
            </a:r>
            <a:endParaRPr lang="en-US" dirty="0" smtClean="0"/>
          </a:p>
          <a:p>
            <a:endParaRPr lang="en-US" dirty="0" smtClean="0"/>
          </a:p>
          <a:p>
            <a:r>
              <a:rPr lang="en-US" dirty="0" smtClean="0"/>
              <a:t>We</a:t>
            </a:r>
            <a:r>
              <a:rPr lang="en-US" baseline="0" dirty="0" smtClean="0"/>
              <a:t> highly recommend that you set up a baseline reports to understand revenue goal, marketing activities that impact those goals, page level optimization metrics keep you track --- we will also touch on metrics as we go through this deck on how to show success with each win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6</a:t>
            </a:fld>
            <a:endParaRPr lang="en-US" dirty="0"/>
          </a:p>
        </p:txBody>
      </p:sp>
    </p:spTree>
    <p:extLst>
      <p:ext uri="{BB962C8B-B14F-4D97-AF65-F5344CB8AC3E}">
        <p14:creationId xmlns:p14="http://schemas.microsoft.com/office/powerpoint/2010/main" val="1882363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Elevate your roll within our organization to Stop just tracking keyword ranking </a:t>
            </a:r>
          </a:p>
          <a:p>
            <a:endParaRPr lang="en-US" dirty="0" smtClean="0"/>
          </a:p>
          <a:p>
            <a:r>
              <a:rPr lang="en-US" dirty="0" smtClean="0"/>
              <a:t>Quick win</a:t>
            </a:r>
            <a:r>
              <a:rPr lang="en-US" baseline="0" dirty="0" smtClean="0"/>
              <a:t> </a:t>
            </a:r>
            <a:r>
              <a:rPr lang="mr-IN" baseline="0" dirty="0" smtClean="0"/>
              <a:t>–</a:t>
            </a:r>
            <a:r>
              <a:rPr lang="en-US" baseline="0" dirty="0" smtClean="0"/>
              <a:t> have an SEO success roadmap </a:t>
            </a:r>
            <a:r>
              <a:rPr lang="mr-IN" baseline="0" dirty="0" smtClean="0"/>
              <a:t>–</a:t>
            </a:r>
            <a:r>
              <a:rPr lang="en-US" baseline="0" dirty="0" smtClean="0"/>
              <a:t> ready your organization </a:t>
            </a:r>
            <a:endParaRPr lang="en-US" dirty="0" smtClean="0"/>
          </a:p>
          <a:p>
            <a:endParaRPr lang="en-US" dirty="0" smtClean="0"/>
          </a:p>
          <a:p>
            <a:r>
              <a:rPr lang="en-US" dirty="0" smtClean="0"/>
              <a:t>We</a:t>
            </a:r>
            <a:r>
              <a:rPr lang="en-US" baseline="0" dirty="0" smtClean="0"/>
              <a:t> highly recommend that you set up a baseline reports to understand revenue goal, marketing activities that impact those goals, page level optimization metrics keep you on track --- touch on metrics as we go through this deck </a:t>
            </a:r>
            <a:endParaRPr lang="en-US" dirty="0" smtClean="0"/>
          </a:p>
          <a:p>
            <a:pPr lvl="1"/>
            <a:endParaRPr lang="en-US" dirty="0" smtClean="0"/>
          </a:p>
          <a:p>
            <a:r>
              <a:rPr lang="en-US" sz="2000" b="1" dirty="0" smtClean="0">
                <a:solidFill>
                  <a:srgbClr val="666666"/>
                </a:solidFill>
              </a:rPr>
              <a:t>Charts to include:</a:t>
            </a:r>
          </a:p>
          <a:p>
            <a:pPr lvl="1"/>
            <a:r>
              <a:rPr lang="en-US" sz="2000" dirty="0" smtClean="0">
                <a:solidFill>
                  <a:srgbClr val="666666"/>
                </a:solidFill>
              </a:rPr>
              <a:t>Clicks and impressions </a:t>
            </a:r>
          </a:p>
          <a:p>
            <a:pPr lvl="1"/>
            <a:r>
              <a:rPr lang="en-US" sz="2000" dirty="0" smtClean="0">
                <a:solidFill>
                  <a:srgbClr val="666666"/>
                </a:solidFill>
              </a:rPr>
              <a:t>Keyword performance </a:t>
            </a:r>
            <a:r>
              <a:rPr lang="mr-IN" sz="2000" dirty="0" smtClean="0">
                <a:solidFill>
                  <a:srgbClr val="666666"/>
                </a:solidFill>
              </a:rPr>
              <a:t>–</a:t>
            </a:r>
            <a:r>
              <a:rPr lang="en-US" sz="2000" dirty="0" smtClean="0">
                <a:solidFill>
                  <a:srgbClr val="666666"/>
                </a:solidFill>
              </a:rPr>
              <a:t> search volume and rank </a:t>
            </a:r>
          </a:p>
          <a:p>
            <a:pPr lvl="1"/>
            <a:r>
              <a:rPr lang="en-US" sz="2000" dirty="0" smtClean="0">
                <a:solidFill>
                  <a:srgbClr val="666666"/>
                </a:solidFill>
              </a:rPr>
              <a:t>Site performance  </a:t>
            </a:r>
            <a:r>
              <a:rPr lang="mr-IN" sz="2000" dirty="0" smtClean="0">
                <a:solidFill>
                  <a:srgbClr val="666666"/>
                </a:solidFill>
              </a:rPr>
              <a:t>–</a:t>
            </a:r>
            <a:r>
              <a:rPr lang="en-US" sz="2000" dirty="0" smtClean="0">
                <a:solidFill>
                  <a:srgbClr val="666666"/>
                </a:solidFill>
              </a:rPr>
              <a:t> visits, conversion, revenue </a:t>
            </a:r>
          </a:p>
          <a:p>
            <a:pPr lvl="1"/>
            <a:endParaRPr lang="en-US" sz="2000" dirty="0" smtClean="0">
              <a:solidFill>
                <a:srgbClr val="666666"/>
              </a:solidFill>
            </a:endParaRPr>
          </a:p>
          <a:p>
            <a:pPr marL="285750" indent="-285750">
              <a:buFont typeface="Arial" charset="0"/>
              <a:buChar char="•"/>
            </a:pPr>
            <a:r>
              <a:rPr lang="en-US" sz="1600" dirty="0" smtClean="0">
                <a:solidFill>
                  <a:srgbClr val="333333"/>
                </a:solidFill>
              </a:rPr>
              <a:t>Based on insights prioritize to capture</a:t>
            </a:r>
          </a:p>
          <a:p>
            <a:pPr marL="666746" lvl="1" indent="-285750">
              <a:buFont typeface="Arial" charset="0"/>
              <a:buChar char="•"/>
            </a:pPr>
            <a:r>
              <a:rPr lang="en-US" sz="1600" dirty="0" smtClean="0">
                <a:solidFill>
                  <a:srgbClr val="333333"/>
                </a:solidFill>
              </a:rPr>
              <a:t>Weak competition</a:t>
            </a:r>
          </a:p>
          <a:p>
            <a:pPr marL="666746" lvl="1" indent="-285750">
              <a:buFont typeface="Arial" charset="0"/>
              <a:buChar char="•"/>
            </a:pPr>
            <a:r>
              <a:rPr lang="en-US" sz="1600" dirty="0" smtClean="0">
                <a:solidFill>
                  <a:srgbClr val="333333"/>
                </a:solidFill>
              </a:rPr>
              <a:t>Striking distance keywords </a:t>
            </a:r>
          </a:p>
          <a:p>
            <a:pPr marL="666746" lvl="1" indent="-285750">
              <a:buFont typeface="Arial" charset="0"/>
              <a:buChar char="•"/>
            </a:pPr>
            <a:r>
              <a:rPr lang="en-US" sz="1600" dirty="0" smtClean="0">
                <a:solidFill>
                  <a:srgbClr val="333333"/>
                </a:solidFill>
              </a:rPr>
              <a:t>Local -- Universal results </a:t>
            </a:r>
          </a:p>
          <a:p>
            <a:pPr marL="666746" lvl="1" indent="-285750">
              <a:buFont typeface="Arial" charset="0"/>
              <a:buChar char="•"/>
            </a:pPr>
            <a:endParaRPr lang="en-US" sz="1600" dirty="0" smtClean="0">
              <a:solidFill>
                <a:srgbClr val="333333"/>
              </a:solidFill>
            </a:endParaRPr>
          </a:p>
          <a:p>
            <a:pPr marL="285750" indent="-285750">
              <a:buFont typeface="Arial" charset="0"/>
              <a:buChar char="•"/>
            </a:pPr>
            <a:r>
              <a:rPr lang="en-US" sz="1600" dirty="0" smtClean="0">
                <a:solidFill>
                  <a:srgbClr val="333333"/>
                </a:solidFill>
              </a:rPr>
              <a:t>Identify what is in your control</a:t>
            </a:r>
          </a:p>
          <a:p>
            <a:pPr marL="666746" lvl="1" indent="-285750">
              <a:buFont typeface="Arial" charset="0"/>
              <a:buChar char="•"/>
            </a:pPr>
            <a:r>
              <a:rPr lang="en-US" sz="1600" dirty="0" smtClean="0">
                <a:solidFill>
                  <a:srgbClr val="333333"/>
                </a:solidFill>
              </a:rPr>
              <a:t>What do you want to do</a:t>
            </a:r>
          </a:p>
          <a:p>
            <a:pPr marL="666746" lvl="1" indent="-285750">
              <a:buFont typeface="Arial" charset="0"/>
              <a:buChar char="•"/>
            </a:pPr>
            <a:r>
              <a:rPr lang="en-US" sz="1600" dirty="0" smtClean="0">
                <a:solidFill>
                  <a:srgbClr val="333333"/>
                </a:solidFill>
              </a:rPr>
              <a:t>What can you do </a:t>
            </a:r>
          </a:p>
          <a:p>
            <a:pPr marL="666746" lvl="1" indent="-285750">
              <a:buFont typeface="Arial" charset="0"/>
              <a:buChar char="•"/>
            </a:pPr>
            <a:r>
              <a:rPr lang="en-US" sz="1600" dirty="0" smtClean="0">
                <a:solidFill>
                  <a:srgbClr val="333333"/>
                </a:solidFill>
              </a:rPr>
              <a:t>Where am I today </a:t>
            </a:r>
          </a:p>
          <a:p>
            <a:pPr lvl="1"/>
            <a:endParaRPr lang="en-US" sz="2000" dirty="0" smtClean="0">
              <a:solidFill>
                <a:srgbClr val="666666"/>
              </a:solidFill>
            </a:endParaRP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7</a:t>
            </a:fld>
            <a:endParaRPr lang="en-US" dirty="0"/>
          </a:p>
        </p:txBody>
      </p:sp>
    </p:spTree>
    <p:extLst>
      <p:ext uri="{BB962C8B-B14F-4D97-AF65-F5344CB8AC3E}">
        <p14:creationId xmlns:p14="http://schemas.microsoft.com/office/powerpoint/2010/main" val="1284466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THE PROBLEM</a:t>
            </a:r>
          </a:p>
          <a:p>
            <a:r>
              <a:rPr lang="en-US" sz="1200" b="0" i="0" kern="1200" dirty="0" smtClean="0">
                <a:solidFill>
                  <a:schemeClr val="tx1"/>
                </a:solidFill>
                <a:effectLst/>
                <a:latin typeface="Arial" charset="0"/>
                <a:ea typeface="+mn-ea"/>
                <a:cs typeface="+mn-cs"/>
              </a:rPr>
              <a:t>Schneider Electric is the global leader in energy management and automation, operating in over 100 countries with over 170,000 employees and selling BtoB and BtoC. They already have over 500 registered users of the BrightEdge platform. Fisher’s goal is to permeate SEO and content performance into every aspect of website ownership, development, and content creation, and to make SEO experts out of everyone who touches the site.</a:t>
            </a:r>
          </a:p>
          <a:p>
            <a:endParaRPr lang="en-US" sz="1200" b="0" i="0" kern="1200" dirty="0" smtClean="0">
              <a:solidFill>
                <a:schemeClr val="tx1"/>
              </a:solidFill>
              <a:effectLst/>
              <a:latin typeface="Arial" charset="0"/>
              <a:ea typeface="+mn-ea"/>
              <a:cs typeface="+mn-cs"/>
            </a:endParaRP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THE SOLUTION</a:t>
            </a:r>
          </a:p>
          <a:p>
            <a:r>
              <a:rPr lang="en-US" sz="1200" b="0" i="0" kern="1200" dirty="0" smtClean="0">
                <a:solidFill>
                  <a:schemeClr val="tx1"/>
                </a:solidFill>
                <a:effectLst/>
                <a:latin typeface="Arial" charset="0"/>
                <a:ea typeface="+mn-ea"/>
                <a:cs typeface="+mn-cs"/>
              </a:rPr>
              <a:t>“The transformation that I’m really trying to bring about is that today marketers are data scientists. If you’re not running your process by the numbers, it may not be an issue now, but you run the risk of being eclipsed by your competitors who are. One of the ways that we’re trying to run the business by the numbers is by making the numbers more easily available. We’ve worked closely with the analytics team to integrate everything into BrightEdge. We use dashboard features to automatically deliver this data in a really consumable format at regular intervals, which takes the pressure off a person to make reports and gives the task to BrightEdge to do it best.” See </a:t>
            </a:r>
            <a:r>
              <a:rPr lang="en-US" sz="1200" b="0" i="0" u="none" strike="noStrike" kern="1200" dirty="0" smtClean="0">
                <a:solidFill>
                  <a:schemeClr val="tx1"/>
                </a:solidFill>
                <a:effectLst/>
                <a:latin typeface="Arial" charset="0"/>
                <a:ea typeface="+mn-ea"/>
                <a:cs typeface="+mn-cs"/>
                <a:hlinkClick r:id="rId3"/>
              </a:rPr>
              <a:t>David's video</a:t>
            </a:r>
            <a:r>
              <a:rPr lang="en-US" sz="1200" b="0" i="0" kern="1200" dirty="0" smtClean="0">
                <a:solidFill>
                  <a:schemeClr val="tx1"/>
                </a:solidFill>
                <a:effectLst/>
                <a:latin typeface="Arial" charset="0"/>
                <a:ea typeface="+mn-ea"/>
                <a:cs typeface="+mn-cs"/>
              </a:rPr>
              <a:t>.</a:t>
            </a:r>
          </a:p>
          <a:p>
            <a:endParaRPr lang="en-US" sz="1200" b="0" i="0" kern="1200" dirty="0" smtClean="0">
              <a:solidFill>
                <a:schemeClr val="tx1"/>
              </a:solidFill>
              <a:effectLst/>
              <a:latin typeface="Arial" charset="0"/>
              <a:ea typeface="+mn-ea"/>
              <a:cs typeface="+mn-cs"/>
            </a:endParaRPr>
          </a:p>
          <a:p>
            <a:endParaRPr lang="en-US" sz="1200" b="0" i="0" kern="1200" dirty="0" smtClean="0">
              <a:solidFill>
                <a:schemeClr val="tx1"/>
              </a:solidFill>
              <a:effectLst/>
              <a:latin typeface="Arial" charset="0"/>
              <a:ea typeface="+mn-ea"/>
              <a:cs typeface="+mn-cs"/>
            </a:endParaRPr>
          </a:p>
          <a:p>
            <a:r>
              <a:rPr lang="en-US" sz="1200" b="0" i="0" kern="1200" dirty="0" smtClean="0">
                <a:solidFill>
                  <a:schemeClr val="tx1"/>
                </a:solidFill>
                <a:effectLst/>
                <a:latin typeface="Arial" charset="0"/>
                <a:ea typeface="+mn-ea"/>
                <a:cs typeface="+mn-cs"/>
              </a:rPr>
              <a:t>THE RESULTS</a:t>
            </a:r>
          </a:p>
          <a:p>
            <a:r>
              <a:rPr lang="en-US" sz="1200" b="0" i="0" kern="1200" dirty="0" smtClean="0">
                <a:solidFill>
                  <a:schemeClr val="tx1"/>
                </a:solidFill>
                <a:effectLst/>
                <a:latin typeface="Arial" charset="0"/>
                <a:ea typeface="+mn-ea"/>
                <a:cs typeface="+mn-cs"/>
              </a:rPr>
              <a:t>“BrightEdge helps us in globalizing and standardizing our approach to SEO so we have standard topics and standard keywords groups that each country and language can leverage, which makes sure that there are no content gaps or misses as we globalize and localize our SEO approach. In our first six months with the BrightEdge platform we had 500 users logging in regularly to check their statistics. We also underwent a massive web migration to an entirely new platform, entirely new design, and entirely new brand. We used BrightEdge professional services to help us with that migration and as a result we’ve seen an increase in organic traffic each month since then.”</a:t>
            </a:r>
          </a:p>
          <a:p>
            <a:r>
              <a:rPr lang="en-US" sz="1200" b="0" i="1" kern="1200" dirty="0" smtClean="0">
                <a:solidFill>
                  <a:schemeClr val="tx1"/>
                </a:solidFill>
                <a:effectLst/>
                <a:latin typeface="Arial" charset="0"/>
                <a:ea typeface="+mn-ea"/>
                <a:cs typeface="+mn-cs"/>
              </a:rPr>
              <a:t>BrightEdge has really helped me elevate the SEO program at Schneider Electric to generate not just adoption but excitement.</a:t>
            </a:r>
          </a:p>
          <a:p>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8</a:t>
            </a:fld>
            <a:endParaRPr lang="en-US" dirty="0"/>
          </a:p>
        </p:txBody>
      </p:sp>
    </p:spTree>
    <p:extLst>
      <p:ext uri="{BB962C8B-B14F-4D97-AF65-F5344CB8AC3E}">
        <p14:creationId xmlns:p14="http://schemas.microsoft.com/office/powerpoint/2010/main" val="1741030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 all the dots by having your website analytics platform, connected</a:t>
            </a:r>
            <a:r>
              <a:rPr lang="en-US" baseline="0" dirty="0" smtClean="0"/>
              <a:t> to your SEO analysis tool </a:t>
            </a:r>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9</a:t>
            </a:fld>
            <a:endParaRPr lang="en-US" dirty="0"/>
          </a:p>
        </p:txBody>
      </p:sp>
    </p:spTree>
    <p:extLst>
      <p:ext uri="{BB962C8B-B14F-4D97-AF65-F5344CB8AC3E}">
        <p14:creationId xmlns:p14="http://schemas.microsoft.com/office/powerpoint/2010/main" val="1469637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With the changing SERP landscape, marketers need to know what drives organic success and how to prioritize where they spend their time.</a:t>
            </a:r>
          </a:p>
          <a:p>
            <a:endParaRPr lang="en-US" baseline="0" dirty="0" smtClean="0"/>
          </a:p>
          <a:p>
            <a:r>
              <a:rPr lang="en-US" baseline="0" dirty="0" smtClean="0"/>
              <a:t>Not all SERPs are created equal</a:t>
            </a:r>
          </a:p>
          <a:p>
            <a:pPr defTabSz="931774">
              <a:defRPr/>
            </a:pPr>
            <a:r>
              <a:rPr lang="en-US" baseline="0" dirty="0" smtClean="0">
                <a:solidFill>
                  <a:schemeClr val="tx1">
                    <a:lumMod val="50000"/>
                  </a:schemeClr>
                </a:solidFill>
              </a:rPr>
              <a:t>Very similar keywords can have very different SERPs (see example)</a:t>
            </a:r>
          </a:p>
          <a:p>
            <a:pPr defTabSz="931774">
              <a:defRPr/>
            </a:pPr>
            <a:r>
              <a:rPr lang="en-US" baseline="0" dirty="0" smtClean="0">
                <a:solidFill>
                  <a:schemeClr val="tx1">
                    <a:lumMod val="50000"/>
                  </a:schemeClr>
                </a:solidFill>
              </a:rPr>
              <a:t>What you think might be different with how Google sees it. (Heuristic approach)</a:t>
            </a:r>
          </a:p>
          <a:p>
            <a:pPr defTabSz="931774">
              <a:defRPr/>
            </a:pPr>
            <a:endParaRPr lang="en-US" baseline="0" dirty="0" smtClean="0">
              <a:solidFill>
                <a:schemeClr val="tx1">
                  <a:lumMod val="50000"/>
                </a:schemeClr>
              </a:solidFill>
            </a:endParaRPr>
          </a:p>
          <a:p>
            <a:pPr defTabSz="931774">
              <a:defRPr/>
            </a:pPr>
            <a:r>
              <a:rPr lang="en-US" baseline="0" dirty="0" smtClean="0">
                <a:solidFill>
                  <a:schemeClr val="tx1">
                    <a:lumMod val="50000"/>
                  </a:schemeClr>
                </a:solidFill>
              </a:rPr>
              <a:t>Purchase vs informational intent</a:t>
            </a:r>
          </a:p>
          <a:p>
            <a:pPr defTabSz="931774">
              <a:defRPr/>
            </a:pPr>
            <a:endParaRPr lang="en-US" baseline="0" dirty="0" smtClean="0">
              <a:solidFill>
                <a:schemeClr val="tx1">
                  <a:lumMod val="50000"/>
                </a:schemeClr>
              </a:solidFill>
            </a:endParaRPr>
          </a:p>
          <a:p>
            <a:r>
              <a:rPr lang="en-US" baseline="0" dirty="0" smtClean="0"/>
              <a:t>70% higher CTR above the fold (below means lower traffic and $$)</a:t>
            </a:r>
          </a:p>
          <a:p>
            <a:endParaRPr lang="en-US" baseline="0" dirty="0" smtClean="0">
              <a:solidFill>
                <a:schemeClr val="tx1">
                  <a:lumMod val="50000"/>
                </a:schemeClr>
              </a:solidFill>
            </a:endParaRPr>
          </a:p>
          <a:p>
            <a:r>
              <a:rPr lang="en-US" baseline="0" dirty="0" smtClean="0">
                <a:solidFill>
                  <a:schemeClr val="tx1">
                    <a:lumMod val="50000"/>
                  </a:schemeClr>
                </a:solidFill>
              </a:rPr>
              <a:t>Google continues to get smarter and optimize – to show users info the think is most valuable, in presentation that will be most accessible.</a:t>
            </a:r>
          </a:p>
          <a:p>
            <a:endParaRPr lang="en-US" baseline="0" dirty="0" smtClean="0">
              <a:solidFill>
                <a:schemeClr val="tx1">
                  <a:lumMod val="50000"/>
                </a:schemeClr>
              </a:solidFill>
            </a:endParaRPr>
          </a:p>
          <a:p>
            <a:r>
              <a:rPr lang="en-US" baseline="0" dirty="0" smtClean="0">
                <a:solidFill>
                  <a:schemeClr val="tx1">
                    <a:lumMod val="50000"/>
                  </a:schemeClr>
                </a:solidFill>
              </a:rPr>
              <a:t>Marketers need to do the same to be successful.</a:t>
            </a:r>
          </a:p>
          <a:p>
            <a:endParaRPr lang="en-US" baseline="0" dirty="0" smtClean="0">
              <a:solidFill>
                <a:schemeClr val="tx1">
                  <a:lumMod val="50000"/>
                </a:schemeClr>
              </a:solidFill>
            </a:endParaRPr>
          </a:p>
          <a:p>
            <a:r>
              <a:rPr lang="en-US" baseline="0" dirty="0" smtClean="0">
                <a:solidFill>
                  <a:schemeClr val="tx1">
                    <a:lumMod val="50000"/>
                  </a:schemeClr>
                </a:solidFill>
              </a:rPr>
              <a:t>A simple way to think about this is fishing.  When you’re fishing, you first want to go to the place that has the most fish. This gives you the best opportunity.</a:t>
            </a:r>
          </a:p>
          <a:p>
            <a:r>
              <a:rPr lang="en-US" baseline="0" dirty="0" smtClean="0">
                <a:solidFill>
                  <a:schemeClr val="tx1">
                    <a:lumMod val="50000"/>
                  </a:schemeClr>
                </a:solidFill>
              </a:rPr>
              <a:t>That’s what above-the-fold is to organic.  It’s the best place to focus your organic efforts first so that you’re going after the greatest opportunity.  </a:t>
            </a:r>
          </a:p>
          <a:p>
            <a:endParaRPr lang="en-US" baseline="0" dirty="0" smtClean="0">
              <a:solidFill>
                <a:schemeClr val="tx1">
                  <a:lumMod val="50000"/>
                </a:schemeClr>
              </a:solidFill>
            </a:endParaRPr>
          </a:p>
          <a:p>
            <a:r>
              <a:rPr lang="en-US" baseline="0" dirty="0" smtClean="0">
                <a:solidFill>
                  <a:schemeClr val="tx1">
                    <a:lumMod val="50000"/>
                  </a:schemeClr>
                </a:solidFill>
              </a:rPr>
              <a:t>So to get the best use of your time and to deliver the greatest business impact, you need a systematic and scalable way to know which keywords are above-the-fold.</a:t>
            </a:r>
          </a:p>
          <a:p>
            <a:endParaRPr lang="en-US" dirty="0" smtClean="0"/>
          </a:p>
          <a:p>
            <a:r>
              <a:rPr lang="en-US" baseline="0" dirty="0" smtClean="0"/>
              <a:t>Know what the customer wants, what keywords or content will help you get there, and whether there is organic opportunity</a:t>
            </a:r>
          </a:p>
          <a:p>
            <a:endParaRPr lang="en-US" baseline="0" dirty="0" smtClean="0"/>
          </a:p>
          <a:p>
            <a:pPr defTabSz="931774">
              <a:defRPr/>
            </a:pPr>
            <a:r>
              <a:rPr lang="en-US" baseline="0" dirty="0" smtClean="0"/>
              <a:t>We want to help surface the data in as easy a way as possible so you can act on it.</a:t>
            </a:r>
          </a:p>
          <a:p>
            <a:endParaRPr lang="en-US" dirty="0" smtClean="0">
              <a:solidFill>
                <a:schemeClr val="tx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237C10A6-D020-9D41-932F-266CC45D1683}" type="slidenum">
              <a:rPr lang="en-US" smtClean="0"/>
              <a:pPr/>
              <a:t>12</a:t>
            </a:fld>
            <a:endParaRPr lang="en-US" dirty="0"/>
          </a:p>
        </p:txBody>
      </p:sp>
    </p:spTree>
    <p:extLst>
      <p:ext uri="{BB962C8B-B14F-4D97-AF65-F5344CB8AC3E}">
        <p14:creationId xmlns:p14="http://schemas.microsoft.com/office/powerpoint/2010/main" val="793746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hyperlink" Target="mailto:ux@brightedge.com" TargetMode="External"/><Relationship Id="rId6" Type="http://schemas.openxmlformats.org/officeDocument/2006/relationships/hyperlink" Target="goo.gl/0WYMRG" TargetMode="External"/><Relationship Id="rId7" Type="http://schemas.openxmlformats.org/officeDocument/2006/relationships/hyperlink" Target="https://goo.gl/0WYMRG" TargetMode="External"/><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Listing 4 items w/ icons">
    <p:spTree>
      <p:nvGrpSpPr>
        <p:cNvPr id="1" name=""/>
        <p:cNvGrpSpPr/>
        <p:nvPr/>
      </p:nvGrpSpPr>
      <p:grpSpPr>
        <a:xfrm>
          <a:off x="0" y="0"/>
          <a:ext cx="0" cy="0"/>
          <a:chOff x="0" y="0"/>
          <a:chExt cx="0" cy="0"/>
        </a:xfrm>
      </p:grpSpPr>
      <p:sp>
        <p:nvSpPr>
          <p:cNvPr id="28" name="Shape 809"/>
          <p:cNvSpPr/>
          <p:nvPr userDrawn="1"/>
        </p:nvSpPr>
        <p:spPr>
          <a:xfrm>
            <a:off x="-14320" y="2356007"/>
            <a:ext cx="3054096" cy="4501993"/>
          </a:xfrm>
          <a:prstGeom prst="rect">
            <a:avLst/>
          </a:prstGeom>
          <a:solidFill>
            <a:srgbClr val="99D8F0"/>
          </a:solidFill>
          <a:ln w="12700" cap="flat">
            <a:noFill/>
            <a:miter lim="400000"/>
          </a:ln>
          <a:effectLst/>
        </p:spPr>
        <p:txBody>
          <a:bodyPr wrap="square" lIns="50800" tIns="50800" rIns="50800" bIns="50800" numCol="1" anchor="ctr">
            <a:noAutofit/>
          </a:bodyPr>
          <a:lstStyle/>
          <a:p>
            <a:pPr>
              <a:defRPr sz="3200"/>
            </a:pPr>
            <a:endParaRPr sz="3200">
              <a:solidFill>
                <a:srgbClr val="000000"/>
              </a:solidFill>
              <a:latin typeface="Arial" charset="0"/>
              <a:ea typeface="Arial" charset="0"/>
              <a:cs typeface="Arial" charset="0"/>
            </a:endParaRPr>
          </a:p>
        </p:txBody>
      </p:sp>
      <p:sp>
        <p:nvSpPr>
          <p:cNvPr id="30" name="Shape 809"/>
          <p:cNvSpPr/>
          <p:nvPr userDrawn="1"/>
        </p:nvSpPr>
        <p:spPr>
          <a:xfrm>
            <a:off x="3039776" y="2356007"/>
            <a:ext cx="3054096" cy="4501993"/>
          </a:xfrm>
          <a:prstGeom prst="rect">
            <a:avLst/>
          </a:prstGeom>
          <a:solidFill>
            <a:srgbClr val="73C9EC"/>
          </a:solidFill>
          <a:ln w="12700" cap="flat">
            <a:noFill/>
            <a:miter lim="400000"/>
          </a:ln>
          <a:effectLst/>
        </p:spPr>
        <p:txBody>
          <a:bodyPr wrap="square" lIns="50800" tIns="50800" rIns="50800" bIns="50800" numCol="1" anchor="ctr">
            <a:noAutofit/>
          </a:bodyPr>
          <a:lstStyle/>
          <a:p>
            <a:pPr>
              <a:defRPr sz="3200"/>
            </a:pPr>
            <a:endParaRPr sz="3200">
              <a:solidFill>
                <a:srgbClr val="000000"/>
              </a:solidFill>
              <a:latin typeface="Arial" charset="0"/>
              <a:ea typeface="Arial" charset="0"/>
              <a:cs typeface="Arial" charset="0"/>
            </a:endParaRPr>
          </a:p>
        </p:txBody>
      </p:sp>
      <p:sp>
        <p:nvSpPr>
          <p:cNvPr id="31" name="Shape 809"/>
          <p:cNvSpPr/>
          <p:nvPr userDrawn="1"/>
        </p:nvSpPr>
        <p:spPr>
          <a:xfrm>
            <a:off x="6093872" y="2356007"/>
            <a:ext cx="3054096" cy="4501993"/>
          </a:xfrm>
          <a:prstGeom prst="rect">
            <a:avLst/>
          </a:prstGeom>
          <a:solidFill>
            <a:srgbClr val="4CBAE5"/>
          </a:solidFill>
          <a:ln w="12700" cap="flat">
            <a:noFill/>
            <a:miter lim="400000"/>
          </a:ln>
          <a:effectLst/>
        </p:spPr>
        <p:txBody>
          <a:bodyPr wrap="square" lIns="50800" tIns="50800" rIns="50800" bIns="50800" numCol="1" anchor="ctr">
            <a:noAutofit/>
          </a:bodyPr>
          <a:lstStyle/>
          <a:p>
            <a:pPr>
              <a:defRPr sz="3200"/>
            </a:pPr>
            <a:endParaRPr sz="3200">
              <a:solidFill>
                <a:srgbClr val="000000"/>
              </a:solidFill>
              <a:latin typeface="Arial" charset="0"/>
              <a:ea typeface="Arial" charset="0"/>
              <a:cs typeface="Arial" charset="0"/>
            </a:endParaRPr>
          </a:p>
        </p:txBody>
      </p:sp>
      <p:sp>
        <p:nvSpPr>
          <p:cNvPr id="32" name="Shape 809"/>
          <p:cNvSpPr/>
          <p:nvPr userDrawn="1"/>
        </p:nvSpPr>
        <p:spPr>
          <a:xfrm>
            <a:off x="9137904" y="2356007"/>
            <a:ext cx="3054096" cy="4501993"/>
          </a:xfrm>
          <a:prstGeom prst="rect">
            <a:avLst/>
          </a:prstGeom>
          <a:solidFill>
            <a:srgbClr val="009DDA"/>
          </a:solidFill>
          <a:ln w="12700" cap="flat">
            <a:noFill/>
            <a:miter lim="400000"/>
          </a:ln>
          <a:effectLst/>
        </p:spPr>
        <p:txBody>
          <a:bodyPr wrap="square" lIns="50800" tIns="50800" rIns="50800" bIns="50800" numCol="1" anchor="ctr">
            <a:noAutofit/>
          </a:bodyPr>
          <a:lstStyle/>
          <a:p>
            <a:pPr>
              <a:defRPr sz="3200"/>
            </a:pPr>
            <a:endParaRPr sz="3200">
              <a:solidFill>
                <a:srgbClr val="000000"/>
              </a:solidFill>
              <a:latin typeface="Arial" charset="0"/>
              <a:ea typeface="Arial" charset="0"/>
              <a:cs typeface="Arial" charset="0"/>
            </a:endParaRPr>
          </a:p>
        </p:txBody>
      </p:sp>
      <p:sp>
        <p:nvSpPr>
          <p:cNvPr id="25" name="Text Placeholder 12"/>
          <p:cNvSpPr>
            <a:spLocks noGrp="1"/>
          </p:cNvSpPr>
          <p:nvPr>
            <p:ph type="body" sz="quarter" idx="20" hasCustomPrompt="1"/>
          </p:nvPr>
        </p:nvSpPr>
        <p:spPr>
          <a:xfrm>
            <a:off x="3194929" y="4301426"/>
            <a:ext cx="2743200" cy="1389756"/>
          </a:xfrm>
          <a:prstGeom prst="rect">
            <a:avLst/>
          </a:prstGeom>
        </p:spPr>
        <p:txBody>
          <a:bodyPr/>
          <a:lstStyle>
            <a:lvl1pPr marL="0" indent="0" algn="ctr">
              <a:lnSpc>
                <a:spcPts val="2300"/>
              </a:lnSpc>
              <a:spcBef>
                <a:spcPts val="0"/>
              </a:spcBef>
              <a:buNone/>
              <a:defRPr sz="1600" b="0" i="0" baseline="0">
                <a:solidFill>
                  <a:schemeClr val="bg1"/>
                </a:solidFill>
                <a:latin typeface="Arial" charset="0"/>
                <a:ea typeface="Arial" charset="0"/>
                <a:cs typeface="Arial" charset="0"/>
              </a:defRPr>
            </a:lvl1pPr>
          </a:lstStyle>
          <a:p>
            <a:pPr lvl="0"/>
            <a:r>
              <a:rPr lang="en-US" sz="1600" b="0" i="0" dirty="0">
                <a:latin typeface="Roboto Light" charset="0"/>
                <a:ea typeface="Roboto Light" charset="0"/>
                <a:cs typeface="Roboto Light" charset="0"/>
              </a:rPr>
              <a:t>Body text goes here</a:t>
            </a:r>
            <a:endParaRPr lang="en-US" dirty="0"/>
          </a:p>
        </p:txBody>
      </p:sp>
      <p:sp>
        <p:nvSpPr>
          <p:cNvPr id="37" name="Text Placeholder 12"/>
          <p:cNvSpPr>
            <a:spLocks noGrp="1"/>
          </p:cNvSpPr>
          <p:nvPr>
            <p:ph type="body" sz="quarter" idx="23" hasCustomPrompt="1"/>
          </p:nvPr>
        </p:nvSpPr>
        <p:spPr>
          <a:xfrm>
            <a:off x="138806" y="4301426"/>
            <a:ext cx="2743200" cy="1389756"/>
          </a:xfrm>
          <a:prstGeom prst="rect">
            <a:avLst/>
          </a:prstGeom>
        </p:spPr>
        <p:txBody>
          <a:bodyPr/>
          <a:lstStyle>
            <a:lvl1pPr marL="0" marR="0" indent="0" algn="ctr" defTabSz="914400" rtl="0" eaLnBrk="1" fontAlgn="auto" latinLnBrk="0" hangingPunct="1">
              <a:lnSpc>
                <a:spcPts val="2300"/>
              </a:lnSpc>
              <a:spcBef>
                <a:spcPts val="0"/>
              </a:spcBef>
              <a:spcAft>
                <a:spcPts val="0"/>
              </a:spcAft>
              <a:buClrTx/>
              <a:buSzTx/>
              <a:buFont typeface="Arial"/>
              <a:buNone/>
              <a:tabLst/>
              <a:defRPr sz="1600" b="0" i="0" baseline="0">
                <a:solidFill>
                  <a:schemeClr val="bg1"/>
                </a:solidFill>
                <a:latin typeface="Arial" charset="0"/>
                <a:ea typeface="Arial" charset="0"/>
                <a:cs typeface="Arial" charset="0"/>
              </a:defRPr>
            </a:lvl1pPr>
          </a:lstStyle>
          <a:p>
            <a:pPr marL="0" marR="0" lvl="0" indent="0" algn="ctr" defTabSz="914400" rtl="0" eaLnBrk="1" fontAlgn="auto" latinLnBrk="0" hangingPunct="1">
              <a:lnSpc>
                <a:spcPts val="2300"/>
              </a:lnSpc>
              <a:spcBef>
                <a:spcPts val="0"/>
              </a:spcBef>
              <a:spcAft>
                <a:spcPts val="0"/>
              </a:spcAft>
              <a:buClrTx/>
              <a:buSzTx/>
              <a:buFont typeface="Arial"/>
              <a:buNone/>
              <a:tabLst/>
              <a:defRPr/>
            </a:pPr>
            <a:r>
              <a:rPr lang="en-US" sz="1600" b="0" i="0" dirty="0">
                <a:latin typeface="Roboto Light" charset="0"/>
                <a:ea typeface="Roboto Light" charset="0"/>
                <a:cs typeface="Roboto Light" charset="0"/>
              </a:rPr>
              <a:t>Body text goes here</a:t>
            </a:r>
            <a:endParaRPr lang="en-US" dirty="0"/>
          </a:p>
        </p:txBody>
      </p:sp>
      <p:sp>
        <p:nvSpPr>
          <p:cNvPr id="41" name="Text Placeholder 12"/>
          <p:cNvSpPr>
            <a:spLocks noGrp="1"/>
          </p:cNvSpPr>
          <p:nvPr>
            <p:ph type="body" sz="quarter" idx="26" hasCustomPrompt="1"/>
          </p:nvPr>
        </p:nvSpPr>
        <p:spPr>
          <a:xfrm>
            <a:off x="6233612" y="4301426"/>
            <a:ext cx="2743200" cy="1389756"/>
          </a:xfrm>
          <a:prstGeom prst="rect">
            <a:avLst/>
          </a:prstGeom>
        </p:spPr>
        <p:txBody>
          <a:bodyPr/>
          <a:lstStyle>
            <a:lvl1pPr marL="0" indent="0" algn="ctr">
              <a:lnSpc>
                <a:spcPts val="2300"/>
              </a:lnSpc>
              <a:spcBef>
                <a:spcPts val="0"/>
              </a:spcBef>
              <a:buNone/>
              <a:defRPr sz="1600" b="0" i="0" baseline="0">
                <a:solidFill>
                  <a:schemeClr val="bg1"/>
                </a:solidFill>
                <a:latin typeface="Arial" charset="0"/>
                <a:ea typeface="Arial" charset="0"/>
                <a:cs typeface="Arial" charset="0"/>
              </a:defRPr>
            </a:lvl1pPr>
          </a:lstStyle>
          <a:p>
            <a:pPr lvl="0"/>
            <a:r>
              <a:rPr lang="en-US" sz="1600" b="0" i="0" dirty="0">
                <a:latin typeface="Roboto Light" charset="0"/>
                <a:ea typeface="Roboto Light" charset="0"/>
                <a:cs typeface="Roboto Light" charset="0"/>
              </a:rPr>
              <a:t>Body text goes here</a:t>
            </a:r>
            <a:endParaRPr lang="en-US" dirty="0"/>
          </a:p>
        </p:txBody>
      </p:sp>
      <p:sp>
        <p:nvSpPr>
          <p:cNvPr id="45" name="Text Placeholder 12"/>
          <p:cNvSpPr>
            <a:spLocks noGrp="1"/>
          </p:cNvSpPr>
          <p:nvPr>
            <p:ph type="body" sz="quarter" idx="29" hasCustomPrompt="1"/>
          </p:nvPr>
        </p:nvSpPr>
        <p:spPr>
          <a:xfrm>
            <a:off x="9281864" y="4301426"/>
            <a:ext cx="2743200" cy="1389756"/>
          </a:xfrm>
          <a:prstGeom prst="rect">
            <a:avLst/>
          </a:prstGeom>
        </p:spPr>
        <p:txBody>
          <a:bodyPr/>
          <a:lstStyle>
            <a:lvl1pPr marL="0" indent="0" algn="ctr">
              <a:lnSpc>
                <a:spcPts val="2300"/>
              </a:lnSpc>
              <a:spcBef>
                <a:spcPts val="0"/>
              </a:spcBef>
              <a:buNone/>
              <a:defRPr sz="1600" b="0" i="0" baseline="0">
                <a:solidFill>
                  <a:schemeClr val="bg1"/>
                </a:solidFill>
                <a:latin typeface="Arial" charset="0"/>
                <a:ea typeface="Arial" charset="0"/>
                <a:cs typeface="Arial" charset="0"/>
              </a:defRPr>
            </a:lvl1pPr>
          </a:lstStyle>
          <a:p>
            <a:pPr lvl="0"/>
            <a:r>
              <a:rPr lang="en-US" sz="1600" b="0" i="0" dirty="0">
                <a:latin typeface="Roboto Light" charset="0"/>
                <a:ea typeface="Roboto Light" charset="0"/>
                <a:cs typeface="Roboto Light" charset="0"/>
              </a:rPr>
              <a:t>Body text goes here</a:t>
            </a:r>
            <a:endParaRPr lang="en-US" dirty="0"/>
          </a:p>
        </p:txBody>
      </p:sp>
      <p:sp>
        <p:nvSpPr>
          <p:cNvPr id="20" name="Text Placeholder 2"/>
          <p:cNvSpPr>
            <a:spLocks noGrp="1"/>
          </p:cNvSpPr>
          <p:nvPr>
            <p:ph type="body" sz="quarter" idx="31" hasCustomPrompt="1"/>
          </p:nvPr>
        </p:nvSpPr>
        <p:spPr>
          <a:xfrm>
            <a:off x="140829" y="4003983"/>
            <a:ext cx="2743200" cy="298973"/>
          </a:xfrm>
          <a:prstGeom prst="rect">
            <a:avLst/>
          </a:prstGeom>
        </p:spPr>
        <p:txBody>
          <a:bodyPr anchor="ctr"/>
          <a:lstStyle>
            <a:lvl1pPr marL="0" indent="0" algn="ctr">
              <a:buNone/>
              <a:defRPr sz="2000" b="0" i="0" baseline="0">
                <a:solidFill>
                  <a:schemeClr val="bg1"/>
                </a:solidFill>
                <a:latin typeface="Arial" charset="0"/>
                <a:ea typeface="Arial" charset="0"/>
                <a:cs typeface="Arial" charset="0"/>
              </a:defRPr>
            </a:lvl1pPr>
          </a:lstStyle>
          <a:p>
            <a:pPr lvl="0"/>
            <a:r>
              <a:rPr lang="en-US" dirty="0"/>
              <a:t>Highlighted Text</a:t>
            </a:r>
          </a:p>
        </p:txBody>
      </p:sp>
      <p:sp>
        <p:nvSpPr>
          <p:cNvPr id="21" name="Text Placeholder 2"/>
          <p:cNvSpPr>
            <a:spLocks noGrp="1"/>
          </p:cNvSpPr>
          <p:nvPr>
            <p:ph type="body" sz="quarter" idx="32" hasCustomPrompt="1"/>
          </p:nvPr>
        </p:nvSpPr>
        <p:spPr>
          <a:xfrm>
            <a:off x="3194927" y="4003983"/>
            <a:ext cx="2743200" cy="297443"/>
          </a:xfrm>
          <a:prstGeom prst="rect">
            <a:avLst/>
          </a:prstGeom>
        </p:spPr>
        <p:txBody>
          <a:bodyPr anchor="ctr"/>
          <a:lstStyle>
            <a:lvl1pPr marL="0" indent="0" algn="ctr">
              <a:buNone/>
              <a:defRPr sz="2000" b="0" i="0" baseline="0">
                <a:solidFill>
                  <a:schemeClr val="bg1"/>
                </a:solidFill>
                <a:latin typeface="Arial" charset="0"/>
                <a:ea typeface="Arial" charset="0"/>
                <a:cs typeface="Arial" charset="0"/>
              </a:defRPr>
            </a:lvl1pPr>
          </a:lstStyle>
          <a:p>
            <a:pPr lvl="0"/>
            <a:r>
              <a:rPr lang="en-US" dirty="0"/>
              <a:t>Highlighted Text</a:t>
            </a:r>
          </a:p>
        </p:txBody>
      </p:sp>
      <p:sp>
        <p:nvSpPr>
          <p:cNvPr id="22" name="Text Placeholder 2"/>
          <p:cNvSpPr>
            <a:spLocks noGrp="1"/>
          </p:cNvSpPr>
          <p:nvPr>
            <p:ph type="body" sz="quarter" idx="33" hasCustomPrompt="1"/>
          </p:nvPr>
        </p:nvSpPr>
        <p:spPr>
          <a:xfrm>
            <a:off x="6233609" y="4003983"/>
            <a:ext cx="2743200" cy="297443"/>
          </a:xfrm>
          <a:prstGeom prst="rect">
            <a:avLst/>
          </a:prstGeom>
        </p:spPr>
        <p:txBody>
          <a:bodyPr anchor="ctr"/>
          <a:lstStyle>
            <a:lvl1pPr marL="0" indent="0" algn="ctr">
              <a:buNone/>
              <a:defRPr sz="2000" b="0" i="0" baseline="0">
                <a:solidFill>
                  <a:schemeClr val="bg1"/>
                </a:solidFill>
                <a:latin typeface="Arial" charset="0"/>
                <a:ea typeface="Arial" charset="0"/>
                <a:cs typeface="Arial" charset="0"/>
              </a:defRPr>
            </a:lvl1pPr>
          </a:lstStyle>
          <a:p>
            <a:pPr lvl="0"/>
            <a:r>
              <a:rPr lang="en-US" dirty="0"/>
              <a:t>Highlighted Text</a:t>
            </a:r>
          </a:p>
        </p:txBody>
      </p:sp>
      <p:sp>
        <p:nvSpPr>
          <p:cNvPr id="23" name="Text Placeholder 2"/>
          <p:cNvSpPr>
            <a:spLocks noGrp="1"/>
          </p:cNvSpPr>
          <p:nvPr>
            <p:ph type="body" sz="quarter" idx="34" hasCustomPrompt="1"/>
          </p:nvPr>
        </p:nvSpPr>
        <p:spPr>
          <a:xfrm>
            <a:off x="9281864" y="4003983"/>
            <a:ext cx="2743200" cy="297443"/>
          </a:xfrm>
          <a:prstGeom prst="rect">
            <a:avLst/>
          </a:prstGeom>
        </p:spPr>
        <p:txBody>
          <a:bodyPr anchor="ctr"/>
          <a:lstStyle>
            <a:lvl1pPr marL="0" indent="0" algn="ctr">
              <a:buNone/>
              <a:defRPr sz="2000" b="0" i="0" baseline="0">
                <a:solidFill>
                  <a:schemeClr val="bg1"/>
                </a:solidFill>
                <a:latin typeface="Arial" charset="0"/>
                <a:ea typeface="Arial" charset="0"/>
                <a:cs typeface="Arial" charset="0"/>
              </a:defRPr>
            </a:lvl1pPr>
          </a:lstStyle>
          <a:p>
            <a:pPr lvl="0"/>
            <a:r>
              <a:rPr lang="en-US" dirty="0"/>
              <a:t>Highlighted Text</a:t>
            </a:r>
          </a:p>
        </p:txBody>
      </p:sp>
      <p:sp>
        <p:nvSpPr>
          <p:cNvPr id="29" name="Text Placeholder 5"/>
          <p:cNvSpPr>
            <a:spLocks noGrp="1"/>
          </p:cNvSpPr>
          <p:nvPr>
            <p:ph type="body" sz="quarter" idx="11" hasCustomPrompt="1"/>
          </p:nvPr>
        </p:nvSpPr>
        <p:spPr>
          <a:xfrm>
            <a:off x="523536" y="1566839"/>
            <a:ext cx="8010864" cy="376237"/>
          </a:xfrm>
          <a:prstGeom prst="rect">
            <a:avLst/>
          </a:prstGeom>
        </p:spPr>
        <p:txBody>
          <a:bodyPr/>
          <a:lstStyle>
            <a:lvl1pPr marL="0" indent="0">
              <a:lnSpc>
                <a:spcPts val="2400"/>
              </a:lnSpc>
              <a:buNone/>
              <a:defRPr sz="2200" b="0" i="0" baseline="0">
                <a:solidFill>
                  <a:srgbClr val="333333"/>
                </a:solidFill>
                <a:latin typeface="Arial" charset="0"/>
                <a:ea typeface="Arial" charset="0"/>
                <a:cs typeface="Arial" charset="0"/>
              </a:defRPr>
            </a:lvl1pPr>
          </a:lstStyle>
          <a:p>
            <a:pPr lvl="0"/>
            <a:r>
              <a:rPr lang="en-US" dirty="0"/>
              <a:t>Subtitle Goes Here</a:t>
            </a:r>
          </a:p>
        </p:txBody>
      </p:sp>
      <p:sp>
        <p:nvSpPr>
          <p:cNvPr id="24" name="Text Placeholder 4"/>
          <p:cNvSpPr>
            <a:spLocks noGrp="1"/>
          </p:cNvSpPr>
          <p:nvPr>
            <p:ph type="body" sz="quarter" idx="35" hasCustomPrompt="1"/>
          </p:nvPr>
        </p:nvSpPr>
        <p:spPr>
          <a:xfrm>
            <a:off x="522118" y="509893"/>
            <a:ext cx="8013700" cy="967909"/>
          </a:xfrm>
          <a:prstGeom prst="rect">
            <a:avLst/>
          </a:prstGeom>
        </p:spPr>
        <p:txBody>
          <a:bodyPr/>
          <a:lstStyle>
            <a:lvl1pPr marL="0" indent="0">
              <a:lnSpc>
                <a:spcPts val="4000"/>
              </a:lnSpc>
              <a:buNone/>
              <a:defRPr sz="3600" b="1" i="0" baseline="0">
                <a:solidFill>
                  <a:srgbClr val="333333"/>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GOES HERE (NO LONGER THAN TWO LINES)</a:t>
            </a:r>
          </a:p>
        </p:txBody>
      </p:sp>
      <p:sp>
        <p:nvSpPr>
          <p:cNvPr id="33" name="Text Placeholder 3"/>
          <p:cNvSpPr>
            <a:spLocks noGrp="1"/>
          </p:cNvSpPr>
          <p:nvPr>
            <p:ph type="body" sz="quarter" idx="36" hasCustomPrompt="1"/>
          </p:nvPr>
        </p:nvSpPr>
        <p:spPr>
          <a:xfrm>
            <a:off x="138806" y="3135173"/>
            <a:ext cx="2743200" cy="845266"/>
          </a:xfrm>
          <a:prstGeom prst="rect">
            <a:avLst/>
          </a:prstGeom>
        </p:spPr>
        <p:txBody>
          <a:bodyPr anchor="ctr"/>
          <a:lstStyle>
            <a:lvl1pPr marL="0" indent="0" algn="ctr">
              <a:lnSpc>
                <a:spcPts val="4000"/>
              </a:lnSpc>
              <a:buNone/>
              <a:defRPr kumimoji="0" lang="en-US" sz="6000" b="1" i="0" u="none" strike="noStrike" kern="1200" cap="none" spc="0" normalizeH="0" baseline="0" dirty="0" smtClean="0">
                <a:ln>
                  <a:noFill/>
                </a:ln>
                <a:solidFill>
                  <a:schemeClr val="bg1"/>
                </a:solidFill>
                <a:effectLst/>
                <a:uLnTx/>
                <a:uFillTx/>
                <a:latin typeface="Arial" charset="0"/>
                <a:ea typeface="Arial" charset="0"/>
                <a:cs typeface="Arial" charset="0"/>
              </a:defRPr>
            </a:lvl1pPr>
          </a:lstStyle>
          <a:p>
            <a:pPr lvl="0"/>
            <a:r>
              <a:rPr lang="en-US" dirty="0"/>
              <a:t>50%</a:t>
            </a:r>
          </a:p>
        </p:txBody>
      </p:sp>
      <p:sp>
        <p:nvSpPr>
          <p:cNvPr id="34" name="Text Placeholder 3"/>
          <p:cNvSpPr>
            <a:spLocks noGrp="1"/>
          </p:cNvSpPr>
          <p:nvPr>
            <p:ph type="body" sz="quarter" idx="37" hasCustomPrompt="1"/>
          </p:nvPr>
        </p:nvSpPr>
        <p:spPr>
          <a:xfrm>
            <a:off x="3194925" y="3135173"/>
            <a:ext cx="2743200" cy="845266"/>
          </a:xfrm>
          <a:prstGeom prst="rect">
            <a:avLst/>
          </a:prstGeom>
        </p:spPr>
        <p:txBody>
          <a:bodyPr anchor="ctr"/>
          <a:lstStyle>
            <a:lvl1pPr marL="0" indent="0" algn="ctr">
              <a:lnSpc>
                <a:spcPts val="4000"/>
              </a:lnSpc>
              <a:buNone/>
              <a:defRPr kumimoji="0" lang="en-US" sz="6000" b="1" i="0" u="none" strike="noStrike" kern="1200" cap="none" spc="0" normalizeH="0" baseline="0" dirty="0" smtClean="0">
                <a:ln>
                  <a:noFill/>
                </a:ln>
                <a:solidFill>
                  <a:schemeClr val="bg1"/>
                </a:solidFill>
                <a:effectLst/>
                <a:uLnTx/>
                <a:uFillTx/>
                <a:latin typeface="Arial" charset="0"/>
                <a:ea typeface="Arial" charset="0"/>
                <a:cs typeface="Arial" charset="0"/>
              </a:defRPr>
            </a:lvl1pPr>
          </a:lstStyle>
          <a:p>
            <a:pPr lvl="0"/>
            <a:r>
              <a:rPr lang="en-US" dirty="0"/>
              <a:t>50%</a:t>
            </a:r>
          </a:p>
        </p:txBody>
      </p:sp>
      <p:sp>
        <p:nvSpPr>
          <p:cNvPr id="35" name="Text Placeholder 3"/>
          <p:cNvSpPr>
            <a:spLocks noGrp="1"/>
          </p:cNvSpPr>
          <p:nvPr>
            <p:ph type="body" sz="quarter" idx="38" hasCustomPrompt="1"/>
          </p:nvPr>
        </p:nvSpPr>
        <p:spPr>
          <a:xfrm>
            <a:off x="6227767" y="3135173"/>
            <a:ext cx="2743200" cy="845266"/>
          </a:xfrm>
          <a:prstGeom prst="rect">
            <a:avLst/>
          </a:prstGeom>
        </p:spPr>
        <p:txBody>
          <a:bodyPr anchor="ctr"/>
          <a:lstStyle>
            <a:lvl1pPr marL="0" indent="0" algn="ctr">
              <a:lnSpc>
                <a:spcPts val="4000"/>
              </a:lnSpc>
              <a:buNone/>
              <a:defRPr kumimoji="0" lang="en-US" sz="6000" b="1" i="0" u="none" strike="noStrike" kern="1200" cap="none" spc="0" normalizeH="0" baseline="0" dirty="0" smtClean="0">
                <a:ln>
                  <a:noFill/>
                </a:ln>
                <a:solidFill>
                  <a:schemeClr val="bg1"/>
                </a:solidFill>
                <a:effectLst/>
                <a:uLnTx/>
                <a:uFillTx/>
                <a:latin typeface="Arial" charset="0"/>
                <a:ea typeface="Arial" charset="0"/>
                <a:cs typeface="Arial" charset="0"/>
              </a:defRPr>
            </a:lvl1pPr>
          </a:lstStyle>
          <a:p>
            <a:pPr lvl="0"/>
            <a:r>
              <a:rPr lang="en-US" dirty="0"/>
              <a:t>50%</a:t>
            </a:r>
          </a:p>
        </p:txBody>
      </p:sp>
      <p:sp>
        <p:nvSpPr>
          <p:cNvPr id="36" name="Text Placeholder 3"/>
          <p:cNvSpPr>
            <a:spLocks noGrp="1"/>
          </p:cNvSpPr>
          <p:nvPr>
            <p:ph type="body" sz="quarter" idx="39" hasCustomPrompt="1"/>
          </p:nvPr>
        </p:nvSpPr>
        <p:spPr>
          <a:xfrm>
            <a:off x="9281863" y="3135173"/>
            <a:ext cx="2743200" cy="845266"/>
          </a:xfrm>
          <a:prstGeom prst="rect">
            <a:avLst/>
          </a:prstGeom>
        </p:spPr>
        <p:txBody>
          <a:bodyPr anchor="ctr"/>
          <a:lstStyle>
            <a:lvl1pPr marL="0" indent="0" algn="ctr">
              <a:lnSpc>
                <a:spcPts val="4000"/>
              </a:lnSpc>
              <a:buNone/>
              <a:defRPr kumimoji="0" lang="en-US" sz="6000" b="1" i="0" u="none" strike="noStrike" kern="1200" cap="none" spc="0" normalizeH="0" baseline="0" dirty="0" smtClean="0">
                <a:ln>
                  <a:noFill/>
                </a:ln>
                <a:solidFill>
                  <a:schemeClr val="bg1"/>
                </a:solidFill>
                <a:effectLst/>
                <a:uLnTx/>
                <a:uFillTx/>
                <a:latin typeface="Arial" charset="0"/>
                <a:ea typeface="Arial" charset="0"/>
                <a:cs typeface="Arial" charset="0"/>
              </a:defRPr>
            </a:lvl1pPr>
          </a:lstStyle>
          <a:p>
            <a:pPr lvl="0"/>
            <a:r>
              <a:rPr lang="en-US" dirty="0"/>
              <a:t>50%</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ic on left">
    <p:spTree>
      <p:nvGrpSpPr>
        <p:cNvPr id="1" name=""/>
        <p:cNvGrpSpPr/>
        <p:nvPr/>
      </p:nvGrpSpPr>
      <p:grpSpPr>
        <a:xfrm>
          <a:off x="0" y="0"/>
          <a:ext cx="0" cy="0"/>
          <a:chOff x="0" y="0"/>
          <a:chExt cx="0" cy="0"/>
        </a:xfrm>
      </p:grpSpPr>
      <p:sp>
        <p:nvSpPr>
          <p:cNvPr id="4" name="Rectangle 3"/>
          <p:cNvSpPr/>
          <p:nvPr userDrawn="1"/>
        </p:nvSpPr>
        <p:spPr>
          <a:xfrm>
            <a:off x="0" y="0"/>
            <a:ext cx="6096000" cy="68580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8" name="Picture Placeholder 7"/>
          <p:cNvSpPr>
            <a:spLocks noGrp="1"/>
          </p:cNvSpPr>
          <p:nvPr>
            <p:ph type="pic" sz="quarter" idx="12" hasCustomPrompt="1"/>
          </p:nvPr>
        </p:nvSpPr>
        <p:spPr>
          <a:xfrm>
            <a:off x="0" y="0"/>
            <a:ext cx="6096000" cy="6858000"/>
          </a:xfrm>
          <a:prstGeom prst="rect">
            <a:avLst/>
          </a:prstGeom>
          <a:effectLst>
            <a:outerShdw blurRad="254000" dist="38100" dir="8100000" algn="tr" rotWithShape="0">
              <a:prstClr val="black">
                <a:alpha val="15000"/>
              </a:prstClr>
            </a:outerShdw>
          </a:effectLst>
        </p:spPr>
        <p:txBody>
          <a:bodyPr anchor="ctr"/>
          <a:lstStyle>
            <a:lvl1pPr marL="0" indent="0" algn="ctr">
              <a:buNone/>
              <a:defRPr sz="1800" b="0" i="0" baseline="0">
                <a:solidFill>
                  <a:srgbClr val="FFFFFF"/>
                </a:solidFill>
                <a:latin typeface="Arial" charset="0"/>
                <a:ea typeface="Arial" charset="0"/>
                <a:cs typeface="Arial" charset="0"/>
              </a:defRPr>
            </a:lvl1pPr>
          </a:lstStyle>
          <a:p>
            <a:r>
              <a:rPr lang="en-US" dirty="0"/>
              <a:t>Picture goes here</a:t>
            </a:r>
          </a:p>
          <a:p>
            <a:r>
              <a:rPr lang="en-US" altLang="zh-TW" dirty="0"/>
              <a:t>Change picture transparency to 70%</a:t>
            </a:r>
            <a:endParaRPr lang="en-US" dirty="0"/>
          </a:p>
        </p:txBody>
      </p:sp>
      <p:sp>
        <p:nvSpPr>
          <p:cNvPr id="10" name="Text Placeholder 3"/>
          <p:cNvSpPr>
            <a:spLocks noGrp="1"/>
          </p:cNvSpPr>
          <p:nvPr>
            <p:ph type="body" sz="quarter" idx="16" hasCustomPrompt="1"/>
          </p:nvPr>
        </p:nvSpPr>
        <p:spPr>
          <a:xfrm>
            <a:off x="515471" y="528507"/>
            <a:ext cx="5056993" cy="528017"/>
          </a:xfrm>
          <a:prstGeom prst="rect">
            <a:avLst/>
          </a:prstGeom>
        </p:spPr>
        <p:txBody>
          <a:bodyPr anchor="t"/>
          <a:lstStyle>
            <a:lvl1pPr marL="0" indent="0">
              <a:lnSpc>
                <a:spcPts val="3400"/>
              </a:lnSpc>
              <a:buNone/>
              <a:defRPr kumimoji="0" lang="en-US" sz="3200" b="1" i="0" u="none" strike="noStrike" kern="1200" cap="none" spc="0" normalizeH="0" baseline="0" dirty="0" smtClean="0">
                <a:ln>
                  <a:noFill/>
                </a:ln>
                <a:solidFill>
                  <a:schemeClr val="bg1"/>
                </a:solidFill>
                <a:effectLst/>
                <a:uLnTx/>
                <a:uFillTx/>
                <a:latin typeface="Arial" charset="0"/>
                <a:ea typeface="Arial" charset="0"/>
                <a:cs typeface="Arial" charset="0"/>
              </a:defRPr>
            </a:lvl1pPr>
          </a:lstStyle>
          <a:p>
            <a:pPr lvl="0"/>
            <a:r>
              <a:rPr lang="en-US" dirty="0"/>
              <a:t>TITLE GOES HERE</a:t>
            </a:r>
          </a:p>
        </p:txBody>
      </p:sp>
      <p:sp>
        <p:nvSpPr>
          <p:cNvPr id="11" name="Text Placeholder 5"/>
          <p:cNvSpPr>
            <a:spLocks noGrp="1"/>
          </p:cNvSpPr>
          <p:nvPr>
            <p:ph type="body" sz="quarter" idx="14" hasCustomPrompt="1"/>
          </p:nvPr>
        </p:nvSpPr>
        <p:spPr>
          <a:xfrm>
            <a:off x="515471" y="1069971"/>
            <a:ext cx="5056993" cy="376237"/>
          </a:xfrm>
          <a:prstGeom prst="rect">
            <a:avLst/>
          </a:prstGeom>
        </p:spPr>
        <p:txBody>
          <a:bodyPr anchor="t"/>
          <a:lstStyle>
            <a:lvl1pPr marL="0" indent="0">
              <a:lnSpc>
                <a:spcPts val="2400"/>
              </a:lnSpc>
              <a:buNone/>
              <a:defRPr sz="2000" b="0" i="0" baseline="0">
                <a:solidFill>
                  <a:schemeClr val="bg1"/>
                </a:solidFill>
                <a:latin typeface="Arial" charset="0"/>
                <a:ea typeface="Arial" charset="0"/>
                <a:cs typeface="Arial" charset="0"/>
              </a:defRPr>
            </a:lvl1pPr>
          </a:lstStyle>
          <a:p>
            <a:pPr lvl="0"/>
            <a:r>
              <a:rPr lang="en-US" dirty="0"/>
              <a:t>Subtitle Goes Here</a:t>
            </a:r>
          </a:p>
        </p:txBody>
      </p:sp>
      <p:pic>
        <p:nvPicPr>
          <p:cNvPr id="9" name="Picture 8"/>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609600" y="6528309"/>
            <a:ext cx="1464733" cy="93826"/>
          </a:xfrm>
          <a:prstGeom prst="rect">
            <a:avLst/>
          </a:prstGeom>
        </p:spPr>
      </p:pic>
      <p:sp>
        <p:nvSpPr>
          <p:cNvPr id="16" name="Text Placeholder 5"/>
          <p:cNvSpPr>
            <a:spLocks noGrp="1"/>
          </p:cNvSpPr>
          <p:nvPr>
            <p:ph type="body" sz="quarter" idx="22" hasCustomPrompt="1"/>
          </p:nvPr>
        </p:nvSpPr>
        <p:spPr>
          <a:xfrm>
            <a:off x="6619537" y="942106"/>
            <a:ext cx="4962526" cy="5306294"/>
          </a:xfrm>
          <a:prstGeom prst="rect">
            <a:avLst/>
          </a:prstGeom>
        </p:spPr>
        <p:txBody>
          <a:bodyPr/>
          <a:lstStyle>
            <a:lvl1pPr marL="0" indent="0">
              <a:lnSpc>
                <a:spcPts val="2120"/>
              </a:lnSpc>
              <a:buNone/>
              <a:defRPr sz="1600" b="0" i="0">
                <a:solidFill>
                  <a:schemeClr val="tx2"/>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 goes here</a:t>
            </a:r>
          </a:p>
        </p:txBody>
      </p:sp>
      <p:sp>
        <p:nvSpPr>
          <p:cNvPr id="17" name="Text Placeholder 5"/>
          <p:cNvSpPr>
            <a:spLocks noGrp="1"/>
          </p:cNvSpPr>
          <p:nvPr>
            <p:ph type="body" sz="quarter" idx="23" hasCustomPrompt="1"/>
          </p:nvPr>
        </p:nvSpPr>
        <p:spPr>
          <a:xfrm>
            <a:off x="6619537" y="595742"/>
            <a:ext cx="4962526" cy="346364"/>
          </a:xfrm>
          <a:prstGeom prst="rect">
            <a:avLst/>
          </a:prstGeom>
        </p:spPr>
        <p:txBody>
          <a:bodyPr/>
          <a:lstStyle>
            <a:lvl1pPr marL="0" indent="0">
              <a:buNone/>
              <a:defRPr sz="2000" b="0" i="0">
                <a:solidFill>
                  <a:schemeClr val="accent5"/>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Headline Goes Here</a:t>
            </a:r>
          </a:p>
        </p:txBody>
      </p:sp>
    </p:spTree>
    <p:extLst>
      <p:ext uri="{BB962C8B-B14F-4D97-AF65-F5344CB8AC3E}">
        <p14:creationId xmlns:p14="http://schemas.microsoft.com/office/powerpoint/2010/main" val="16057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Subtitle Only">
    <p:spTree>
      <p:nvGrpSpPr>
        <p:cNvPr id="1" name=""/>
        <p:cNvGrpSpPr/>
        <p:nvPr/>
      </p:nvGrpSpPr>
      <p:grpSpPr>
        <a:xfrm>
          <a:off x="0" y="0"/>
          <a:ext cx="0" cy="0"/>
          <a:chOff x="0" y="0"/>
          <a:chExt cx="0" cy="0"/>
        </a:xfrm>
      </p:grpSpPr>
      <p:sp>
        <p:nvSpPr>
          <p:cNvPr id="13" name="Title 1"/>
          <p:cNvSpPr>
            <a:spLocks noGrp="1"/>
          </p:cNvSpPr>
          <p:nvPr>
            <p:ph type="title"/>
          </p:nvPr>
        </p:nvSpPr>
        <p:spPr>
          <a:xfrm>
            <a:off x="457200" y="196373"/>
            <a:ext cx="11125200" cy="795209"/>
          </a:xfrm>
          <a:prstGeom prst="rect">
            <a:avLst/>
          </a:prstGeom>
        </p:spPr>
        <p:txBody>
          <a:bodyPr wrap="square">
            <a:normAutofit/>
          </a:bodyPr>
          <a:lstStyle>
            <a:lvl1pPr algn="l">
              <a:lnSpc>
                <a:spcPct val="90000"/>
              </a:lnSpc>
              <a:defRPr sz="3467" b="1">
                <a:solidFill>
                  <a:srgbClr val="292929"/>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457200" y="807365"/>
            <a:ext cx="11125200" cy="613833"/>
          </a:xfrm>
          <a:prstGeom prst="rect">
            <a:avLst/>
          </a:prstGeom>
        </p:spPr>
        <p:txBody>
          <a:bodyPr wrap="square">
            <a:noAutofit/>
          </a:bodyPr>
          <a:lstStyle>
            <a:lvl1pPr marL="0" indent="0" algn="l" defTabSz="1219170" rtl="0" eaLnBrk="1" latinLnBrk="0" hangingPunct="1">
              <a:buNone/>
              <a:defRPr lang="en-US" sz="2133" b="1" kern="1200" dirty="0" smtClean="0">
                <a:solidFill>
                  <a:schemeClr val="bg2"/>
                </a:solidFill>
                <a:latin typeface="+mj-lt"/>
                <a:ea typeface="+mn-ea"/>
                <a:cs typeface="+mn-cs"/>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p:txBody>
      </p:sp>
    </p:spTree>
    <p:extLst>
      <p:ext uri="{BB962C8B-B14F-4D97-AF65-F5344CB8AC3E}">
        <p14:creationId xmlns:p14="http://schemas.microsoft.com/office/powerpoint/2010/main" val="142793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ubtitle and Two Content">
    <p:spTree>
      <p:nvGrpSpPr>
        <p:cNvPr id="1" name=""/>
        <p:cNvGrpSpPr/>
        <p:nvPr/>
      </p:nvGrpSpPr>
      <p:grpSpPr>
        <a:xfrm>
          <a:off x="0" y="0"/>
          <a:ext cx="0" cy="0"/>
          <a:chOff x="0" y="0"/>
          <a:chExt cx="0" cy="0"/>
        </a:xfrm>
      </p:grpSpPr>
      <p:sp>
        <p:nvSpPr>
          <p:cNvPr id="15" name="Title 1"/>
          <p:cNvSpPr>
            <a:spLocks noGrp="1"/>
          </p:cNvSpPr>
          <p:nvPr>
            <p:ph type="title"/>
          </p:nvPr>
        </p:nvSpPr>
        <p:spPr>
          <a:xfrm>
            <a:off x="457200" y="196373"/>
            <a:ext cx="11125200" cy="795209"/>
          </a:xfrm>
          <a:prstGeom prst="rect">
            <a:avLst/>
          </a:prstGeom>
        </p:spPr>
        <p:txBody>
          <a:bodyPr wrap="square">
            <a:normAutofit/>
          </a:bodyPr>
          <a:lstStyle>
            <a:lvl1pPr algn="l">
              <a:lnSpc>
                <a:spcPct val="90000"/>
              </a:lnSpc>
              <a:defRPr sz="3467" b="1">
                <a:solidFill>
                  <a:srgbClr val="292929"/>
                </a:solidFill>
              </a:defRPr>
            </a:lvl1pPr>
          </a:lstStyle>
          <a:p>
            <a:r>
              <a:rPr lang="en-US" smtClean="0"/>
              <a:t>Click to edit Master title style</a:t>
            </a:r>
            <a:endParaRPr lang="en-US" dirty="0"/>
          </a:p>
        </p:txBody>
      </p:sp>
      <p:sp>
        <p:nvSpPr>
          <p:cNvPr id="7" name="Text Placeholder 4"/>
          <p:cNvSpPr>
            <a:spLocks noGrp="1"/>
          </p:cNvSpPr>
          <p:nvPr>
            <p:ph type="body" sz="quarter" idx="10"/>
          </p:nvPr>
        </p:nvSpPr>
        <p:spPr>
          <a:xfrm>
            <a:off x="457200" y="807365"/>
            <a:ext cx="11125200" cy="613833"/>
          </a:xfrm>
          <a:prstGeom prst="rect">
            <a:avLst/>
          </a:prstGeom>
        </p:spPr>
        <p:txBody>
          <a:bodyPr wrap="square">
            <a:noAutofit/>
          </a:bodyPr>
          <a:lstStyle>
            <a:lvl1pPr marL="0" indent="0" algn="l" defTabSz="1219170" rtl="0" eaLnBrk="1" latinLnBrk="0" hangingPunct="1">
              <a:buNone/>
              <a:defRPr lang="en-US" sz="2133" b="1" kern="1200" dirty="0" smtClean="0">
                <a:solidFill>
                  <a:schemeClr val="bg2"/>
                </a:solidFill>
                <a:latin typeface="+mj-lt"/>
                <a:ea typeface="+mn-ea"/>
                <a:cs typeface="+mn-cs"/>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p:txBody>
      </p:sp>
      <p:sp>
        <p:nvSpPr>
          <p:cNvPr id="9" name="Content Placeholder 2"/>
          <p:cNvSpPr>
            <a:spLocks noGrp="1"/>
          </p:cNvSpPr>
          <p:nvPr>
            <p:ph idx="1"/>
          </p:nvPr>
        </p:nvSpPr>
        <p:spPr>
          <a:xfrm>
            <a:off x="457200" y="1517763"/>
            <a:ext cx="5486400" cy="4720055"/>
          </a:xfrm>
          <a:prstGeom prst="rect">
            <a:avLst/>
          </a:prstGeom>
        </p:spPr>
        <p:txBody>
          <a:bodyPr>
            <a:normAutofit/>
          </a:bodyPr>
          <a:lstStyle>
            <a:lvl1pPr marL="304792" indent="-304792">
              <a:lnSpc>
                <a:spcPct val="90000"/>
              </a:lnSpc>
              <a:spcBef>
                <a:spcPts val="1600"/>
              </a:spcBef>
              <a:buClr>
                <a:schemeClr val="bg2"/>
              </a:buClr>
              <a:buFont typeface="Wingdings" panose="05000000000000000000" pitchFamily="2" charset="2"/>
              <a:buChar char="§"/>
              <a:defRPr sz="3200">
                <a:latin typeface="+mn-lt"/>
              </a:defRPr>
            </a:lvl1pPr>
            <a:lvl2pPr marL="685783" indent="-304792">
              <a:lnSpc>
                <a:spcPct val="90000"/>
              </a:lnSpc>
              <a:buClr>
                <a:schemeClr val="bg2"/>
              </a:buClr>
              <a:defRPr sz="2667">
                <a:latin typeface="+mn-lt"/>
              </a:defRPr>
            </a:lvl2pPr>
            <a:lvl3pPr marL="914377" indent="-228594">
              <a:lnSpc>
                <a:spcPct val="90000"/>
              </a:lnSpc>
              <a:buClr>
                <a:schemeClr val="bg2"/>
              </a:buClr>
              <a:defRPr sz="2400">
                <a:latin typeface="+mn-lt"/>
              </a:defRPr>
            </a:lvl3pPr>
            <a:lvl4pPr marL="1219170" indent="-228594">
              <a:lnSpc>
                <a:spcPct val="90000"/>
              </a:lnSpc>
              <a:buClr>
                <a:schemeClr val="bg2"/>
              </a:buClr>
              <a:defRPr sz="2133">
                <a:latin typeface="+mn-lt"/>
              </a:defRPr>
            </a:lvl4pPr>
            <a:lvl5pPr marL="1447764" indent="-228594">
              <a:lnSpc>
                <a:spcPct val="90000"/>
              </a:lnSpc>
              <a:buClr>
                <a:schemeClr val="bg2"/>
              </a:buClr>
              <a:defRPr sz="2133">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1"/>
          </p:nvPr>
        </p:nvSpPr>
        <p:spPr>
          <a:xfrm>
            <a:off x="6096000" y="1517763"/>
            <a:ext cx="5486400" cy="4720055"/>
          </a:xfrm>
          <a:prstGeom prst="rect">
            <a:avLst/>
          </a:prstGeom>
        </p:spPr>
        <p:txBody>
          <a:bodyPr>
            <a:normAutofit/>
          </a:bodyPr>
          <a:lstStyle>
            <a:lvl1pPr marL="304792" indent="-304792">
              <a:lnSpc>
                <a:spcPct val="90000"/>
              </a:lnSpc>
              <a:spcBef>
                <a:spcPts val="1600"/>
              </a:spcBef>
              <a:buClr>
                <a:schemeClr val="bg2"/>
              </a:buClr>
              <a:buFont typeface="Wingdings" panose="05000000000000000000" pitchFamily="2" charset="2"/>
              <a:buChar char="§"/>
              <a:defRPr sz="3200">
                <a:latin typeface="+mn-lt"/>
              </a:defRPr>
            </a:lvl1pPr>
            <a:lvl2pPr marL="685783" indent="-304792">
              <a:lnSpc>
                <a:spcPct val="90000"/>
              </a:lnSpc>
              <a:buClr>
                <a:schemeClr val="bg2"/>
              </a:buClr>
              <a:defRPr sz="2667">
                <a:latin typeface="+mn-lt"/>
              </a:defRPr>
            </a:lvl2pPr>
            <a:lvl3pPr marL="914377" indent="-228594">
              <a:lnSpc>
                <a:spcPct val="90000"/>
              </a:lnSpc>
              <a:buClr>
                <a:schemeClr val="bg2"/>
              </a:buClr>
              <a:defRPr sz="2400">
                <a:latin typeface="+mn-lt"/>
              </a:defRPr>
            </a:lvl3pPr>
            <a:lvl4pPr marL="1219170" indent="-228594">
              <a:lnSpc>
                <a:spcPct val="90000"/>
              </a:lnSpc>
              <a:buClr>
                <a:schemeClr val="bg2"/>
              </a:buClr>
              <a:defRPr sz="2133">
                <a:latin typeface="+mn-lt"/>
              </a:defRPr>
            </a:lvl4pPr>
            <a:lvl5pPr marL="1447764" indent="-228594">
              <a:lnSpc>
                <a:spcPct val="90000"/>
              </a:lnSpc>
              <a:buClr>
                <a:schemeClr val="bg2"/>
              </a:buClr>
              <a:defRPr sz="2133">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54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6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read m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60000"/>
          <a:stretch/>
        </p:blipFill>
        <p:spPr>
          <a:xfrm>
            <a:off x="0" y="0"/>
            <a:ext cx="4876800"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528309"/>
            <a:ext cx="1464733" cy="93826"/>
          </a:xfrm>
          <a:prstGeom prst="rect">
            <a:avLst/>
          </a:prstGeom>
        </p:spPr>
      </p:pic>
      <p:pic>
        <p:nvPicPr>
          <p:cNvPr id="5" name="Picture 4"/>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814711" y="1659046"/>
            <a:ext cx="1277357" cy="1277357"/>
          </a:xfrm>
          <a:prstGeom prst="rect">
            <a:avLst/>
          </a:prstGeom>
        </p:spPr>
      </p:pic>
      <p:sp>
        <p:nvSpPr>
          <p:cNvPr id="2" name="TextBox 1"/>
          <p:cNvSpPr txBox="1"/>
          <p:nvPr userDrawn="1"/>
        </p:nvSpPr>
        <p:spPr>
          <a:xfrm>
            <a:off x="5423004" y="623047"/>
            <a:ext cx="5295039" cy="769441"/>
          </a:xfrm>
          <a:prstGeom prst="rect">
            <a:avLst/>
          </a:prstGeom>
          <a:noFill/>
        </p:spPr>
        <p:txBody>
          <a:bodyPr wrap="square" rtlCol="0">
            <a:spAutoFit/>
          </a:bodyPr>
          <a:lstStyle/>
          <a:p>
            <a:r>
              <a:rPr lang="en-US" sz="2200" b="1" i="0" baseline="0" dirty="0" smtClean="0">
                <a:solidFill>
                  <a:srgbClr val="333333"/>
                </a:solidFill>
                <a:latin typeface="Arial" charset="0"/>
                <a:ea typeface="Arial" charset="0"/>
                <a:cs typeface="Arial" charset="0"/>
              </a:rPr>
              <a:t>Get the latest BrightEdge PowerPoint Template And Other Useful Resources</a:t>
            </a:r>
          </a:p>
        </p:txBody>
      </p:sp>
      <p:sp>
        <p:nvSpPr>
          <p:cNvPr id="10" name="TextBox 9"/>
          <p:cNvSpPr txBox="1"/>
          <p:nvPr userDrawn="1"/>
        </p:nvSpPr>
        <p:spPr>
          <a:xfrm>
            <a:off x="5423004" y="1501775"/>
            <a:ext cx="5295039" cy="3077766"/>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srgbClr val="666666"/>
                </a:solidFill>
                <a:effectLst/>
                <a:uLnTx/>
                <a:uFillTx/>
                <a:latin typeface="Arial" charset="0"/>
                <a:ea typeface="Arial" charset="0"/>
                <a:cs typeface="Arial" charset="0"/>
              </a:rPr>
              <a:t>Main Template</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srgbClr val="666666"/>
                </a:solidFill>
                <a:effectLst/>
                <a:uLnTx/>
                <a:uFillTx/>
                <a:latin typeface="Arial" charset="0"/>
                <a:ea typeface="Arial" charset="0"/>
                <a:cs typeface="Arial" charset="0"/>
              </a:rPr>
              <a:t>Key Slides</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srgbClr val="666666"/>
                </a:solidFill>
                <a:effectLst/>
                <a:uLnTx/>
                <a:uFillTx/>
                <a:latin typeface="Arial" charset="0"/>
                <a:ea typeface="Arial" charset="0"/>
                <a:cs typeface="Arial" charset="0"/>
              </a:rPr>
              <a:t>Charts Template</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srgbClr val="666666"/>
                </a:solidFill>
                <a:effectLst/>
                <a:uLnTx/>
                <a:uFillTx/>
                <a:latin typeface="Arial" charset="0"/>
                <a:ea typeface="Arial" charset="0"/>
                <a:cs typeface="Arial" charset="0"/>
              </a:rPr>
              <a:t>BrightEdge Product Logos</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srgbClr val="666666"/>
                </a:solidFill>
                <a:effectLst/>
                <a:uLnTx/>
                <a:uFillTx/>
                <a:latin typeface="Arial" charset="0"/>
                <a:ea typeface="Arial" charset="0"/>
                <a:cs typeface="Arial" charset="0"/>
              </a:rPr>
              <a:t>Customers logos</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srgbClr val="666666"/>
                </a:solidFill>
                <a:effectLst/>
                <a:uLnTx/>
                <a:uFillTx/>
                <a:latin typeface="Arial" charset="0"/>
                <a:ea typeface="Arial" charset="0"/>
                <a:cs typeface="Arial" charset="0"/>
              </a:rPr>
              <a:t>Icons</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srgbClr val="666666"/>
                </a:solidFill>
                <a:effectLst/>
                <a:uLnTx/>
                <a:uFillTx/>
                <a:latin typeface="Arial" charset="0"/>
                <a:ea typeface="Arial" charset="0"/>
                <a:cs typeface="Arial" charset="0"/>
              </a:rPr>
              <a:t>Images</a:t>
            </a:r>
          </a:p>
          <a:p>
            <a:pPr marL="342900" indent="-342900" algn="l">
              <a:buFont typeface="+mj-lt"/>
              <a:buAutoNum type="arabicPeriod"/>
            </a:pPr>
            <a:endParaRPr lang="en-US" b="0" i="0" dirty="0">
              <a:latin typeface="Arial" charset="0"/>
            </a:endParaRPr>
          </a:p>
        </p:txBody>
      </p:sp>
      <p:sp>
        <p:nvSpPr>
          <p:cNvPr id="11" name="Rectangle 10"/>
          <p:cNvSpPr/>
          <p:nvPr userDrawn="1"/>
        </p:nvSpPr>
        <p:spPr>
          <a:xfrm>
            <a:off x="5423004" y="5542204"/>
            <a:ext cx="3475335" cy="738664"/>
          </a:xfrm>
          <a:prstGeom prst="rect">
            <a:avLst/>
          </a:prstGeom>
        </p:spPr>
        <p:txBody>
          <a:bodyPr wrap="square">
            <a:spAutoFit/>
          </a:bodyPr>
          <a:lstStyle/>
          <a:p>
            <a:r>
              <a:rPr lang="en-US" sz="1400" b="0" i="0" dirty="0" smtClean="0">
                <a:solidFill>
                  <a:schemeClr val="accent6"/>
                </a:solidFill>
                <a:effectLst/>
                <a:latin typeface="Arial" charset="0"/>
              </a:rPr>
              <a:t>If you have any questions or concerns, feel free to email the UX team at </a:t>
            </a:r>
            <a:r>
              <a:rPr lang="en-US" sz="1400" b="0" i="0" u="none" strike="noStrike" dirty="0" smtClean="0">
                <a:solidFill>
                  <a:schemeClr val="accent6"/>
                </a:solidFill>
                <a:effectLst/>
                <a:latin typeface="Arial" charset="0"/>
                <a:hlinkClick r:id="rId5"/>
              </a:rPr>
              <a:t>creative@brightedge.com</a:t>
            </a:r>
            <a:endParaRPr lang="en-US" sz="1400" b="0" i="0" dirty="0">
              <a:solidFill>
                <a:schemeClr val="accent6"/>
              </a:solidFill>
              <a:latin typeface="Arial" charset="0"/>
            </a:endParaRPr>
          </a:p>
        </p:txBody>
      </p:sp>
      <p:sp>
        <p:nvSpPr>
          <p:cNvPr id="12" name="TextBox 11"/>
          <p:cNvSpPr txBox="1"/>
          <p:nvPr userDrawn="1"/>
        </p:nvSpPr>
        <p:spPr>
          <a:xfrm>
            <a:off x="1399493" y="3190395"/>
            <a:ext cx="2077813" cy="1027974"/>
          </a:xfrm>
          <a:prstGeom prst="rect">
            <a:avLst/>
          </a:prstGeom>
          <a:noFill/>
        </p:spPr>
        <p:txBody>
          <a:bodyPr wrap="none" rtlCol="0">
            <a:sp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smtClean="0">
                <a:ln>
                  <a:noFill/>
                </a:ln>
                <a:solidFill>
                  <a:srgbClr val="FFFFFF"/>
                </a:solidFill>
                <a:effectLst/>
                <a:uLnTx/>
                <a:uFillTx/>
                <a:latin typeface="Arial" charset="0"/>
                <a:ea typeface="Arial" charset="0"/>
                <a:cs typeface="Arial" charset="0"/>
              </a:rPr>
              <a:t>READ ME</a:t>
            </a:r>
          </a:p>
          <a:p>
            <a:pPr marL="0" indent="0">
              <a:buFont typeface="Arial" charset="0"/>
              <a:buNone/>
            </a:pPr>
            <a:endParaRPr lang="en-US" sz="3200" b="1" i="0" dirty="0">
              <a:solidFill>
                <a:srgbClr val="FFFFFF"/>
              </a:solidFill>
              <a:latin typeface="Arial" charset="0"/>
              <a:ea typeface="Arial" charset="0"/>
              <a:cs typeface="Arial" charset="0"/>
            </a:endParaRPr>
          </a:p>
        </p:txBody>
      </p:sp>
      <p:sp>
        <p:nvSpPr>
          <p:cNvPr id="8" name="Rectangle 7">
            <a:hlinkClick r:id="rId6" action="ppaction://hlinkfile"/>
          </p:cNvPr>
          <p:cNvSpPr/>
          <p:nvPr userDrawn="1"/>
        </p:nvSpPr>
        <p:spPr>
          <a:xfrm>
            <a:off x="5423004" y="4579541"/>
            <a:ext cx="3652862" cy="683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0" i="0" dirty="0" smtClean="0">
                <a:ln>
                  <a:noFill/>
                </a:ln>
                <a:solidFill>
                  <a:srgbClr val="FFFFFF"/>
                </a:solidFill>
                <a:latin typeface="Arial" charset="0"/>
                <a:ea typeface="Arial" charset="0"/>
                <a:cs typeface="Arial" charset="0"/>
                <a:hlinkClick r:id="rId7"/>
              </a:rPr>
              <a:t>https://goo.gl/0WYMR</a:t>
            </a:r>
            <a:r>
              <a:rPr lang="en-US" sz="1800" b="0" i="0" dirty="0" smtClean="0">
                <a:solidFill>
                  <a:srgbClr val="FFFFFF"/>
                </a:solidFill>
                <a:latin typeface="Arial" charset="0"/>
                <a:ea typeface="Arial" charset="0"/>
                <a:cs typeface="Arial" charset="0"/>
                <a:hlinkClick r:id="rId7"/>
              </a:rPr>
              <a:t>G</a:t>
            </a:r>
            <a:endParaRPr lang="en-US" sz="1800" b="0" i="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186843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Presentation Title">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Placeholder 12"/>
          <p:cNvSpPr>
            <a:spLocks noGrp="1"/>
          </p:cNvSpPr>
          <p:nvPr>
            <p:ph type="body" sz="quarter" idx="10" hasCustomPrompt="1"/>
          </p:nvPr>
        </p:nvSpPr>
        <p:spPr>
          <a:xfrm>
            <a:off x="621175" y="2824157"/>
            <a:ext cx="10972800" cy="762011"/>
          </a:xfrm>
          <a:prstGeom prst="rect">
            <a:avLst/>
          </a:prstGeom>
        </p:spPr>
        <p:txBody>
          <a:bodyPr/>
          <a:lstStyle>
            <a:lvl1pPr marL="0" indent="0" algn="ctr">
              <a:lnSpc>
                <a:spcPts val="5400"/>
              </a:lnSpc>
              <a:spcBef>
                <a:spcPts val="0"/>
              </a:spcBef>
              <a:buNone/>
              <a:defRPr lang="en-US" sz="3960" b="1" i="0" kern="1200" dirty="0">
                <a:solidFill>
                  <a:schemeClr val="bg1"/>
                </a:solidFill>
                <a:latin typeface="Arial" charset="0"/>
                <a:ea typeface="Arial" charset="0"/>
                <a:cs typeface="Arial" charset="0"/>
              </a:defRPr>
            </a:lvl1pPr>
          </a:lstStyle>
          <a:p>
            <a:pPr lvl="0"/>
            <a:r>
              <a:rPr lang="en-US" dirty="0" smtClean="0"/>
              <a:t>SPECIAL TITLE (CAP)</a:t>
            </a:r>
          </a:p>
        </p:txBody>
      </p:sp>
      <p:sp>
        <p:nvSpPr>
          <p:cNvPr id="15" name="Text Placeholder 14"/>
          <p:cNvSpPr>
            <a:spLocks noGrp="1"/>
          </p:cNvSpPr>
          <p:nvPr>
            <p:ph type="body" sz="quarter" idx="11" hasCustomPrompt="1"/>
          </p:nvPr>
        </p:nvSpPr>
        <p:spPr>
          <a:xfrm>
            <a:off x="609600" y="2544738"/>
            <a:ext cx="10972800" cy="343460"/>
          </a:xfrm>
          <a:prstGeom prst="rect">
            <a:avLst/>
          </a:prstGeom>
        </p:spPr>
        <p:txBody>
          <a:bodyPr/>
          <a:lstStyle>
            <a:lvl1pPr marL="0" indent="0" algn="ctr">
              <a:buNone/>
              <a:defRPr lang="en-US" sz="1980" b="0" i="0" kern="1200" baseline="0" dirty="0">
                <a:solidFill>
                  <a:schemeClr val="bg1"/>
                </a:solidFill>
                <a:latin typeface="Arial" charset="0"/>
                <a:ea typeface="Arial" charset="0"/>
                <a:cs typeface="Arial" charset="0"/>
              </a:defRPr>
            </a:lvl1pPr>
          </a:lstStyle>
          <a:p>
            <a:pPr lvl="0"/>
            <a:r>
              <a:rPr lang="en-US" dirty="0" smtClean="0"/>
              <a:t>Title Text Goes Here</a:t>
            </a:r>
            <a:endParaRPr lang="en-US" dirty="0"/>
          </a:p>
        </p:txBody>
      </p:sp>
      <p:sp>
        <p:nvSpPr>
          <p:cNvPr id="17" name="Picture Placeholder 16"/>
          <p:cNvSpPr>
            <a:spLocks noGrp="1"/>
          </p:cNvSpPr>
          <p:nvPr>
            <p:ph type="pic" sz="quarter" idx="12" hasCustomPrompt="1"/>
          </p:nvPr>
        </p:nvSpPr>
        <p:spPr>
          <a:xfrm>
            <a:off x="4876800" y="4657730"/>
            <a:ext cx="2438400" cy="1590676"/>
          </a:xfrm>
          <a:prstGeom prst="rect">
            <a:avLst/>
          </a:prstGeom>
        </p:spPr>
        <p:txBody>
          <a:bodyPr anchor="ctr"/>
          <a:lstStyle>
            <a:lvl1pPr marL="0" indent="0" algn="ctr">
              <a:buNone/>
              <a:defRPr sz="1260" b="0" i="0">
                <a:solidFill>
                  <a:srgbClr val="F5F5F5"/>
                </a:solidFill>
                <a:latin typeface="Arial" charset="0"/>
                <a:ea typeface="Arial" charset="0"/>
                <a:cs typeface="Arial" charset="0"/>
              </a:defRPr>
            </a:lvl1pPr>
          </a:lstStyle>
          <a:p>
            <a:r>
              <a:rPr lang="en-US" dirty="0" smtClean="0"/>
              <a:t>Logo goes here</a:t>
            </a:r>
            <a:endParaRPr lang="en-US" dirty="0"/>
          </a:p>
        </p:txBody>
      </p:sp>
      <p:sp>
        <p:nvSpPr>
          <p:cNvPr id="18" name="Text Placeholder 14"/>
          <p:cNvSpPr>
            <a:spLocks noGrp="1"/>
          </p:cNvSpPr>
          <p:nvPr>
            <p:ph type="body" sz="quarter" idx="13" hasCustomPrompt="1"/>
          </p:nvPr>
        </p:nvSpPr>
        <p:spPr>
          <a:xfrm>
            <a:off x="609600" y="3708419"/>
            <a:ext cx="10972800" cy="352594"/>
          </a:xfrm>
          <a:prstGeom prst="rect">
            <a:avLst/>
          </a:prstGeom>
        </p:spPr>
        <p:txBody>
          <a:bodyPr/>
          <a:lstStyle>
            <a:lvl1pPr marL="0" indent="0" algn="ctr">
              <a:buNone/>
              <a:defRPr lang="en-US" sz="1800" b="0" i="0" kern="1200" baseline="0" dirty="0">
                <a:solidFill>
                  <a:schemeClr val="bg1"/>
                </a:solidFill>
                <a:latin typeface="Arial" charset="0"/>
                <a:ea typeface="Arial" charset="0"/>
                <a:cs typeface="Arial" charset="0"/>
              </a:defRPr>
            </a:lvl1pPr>
          </a:lstStyle>
          <a:p>
            <a:pPr lvl="0"/>
            <a:r>
              <a:rPr lang="en-US" dirty="0" smtClean="0"/>
              <a:t>Month Date, Year</a:t>
            </a:r>
          </a:p>
        </p:txBody>
      </p:sp>
      <p:sp>
        <p:nvSpPr>
          <p:cNvPr id="8" name="Text Placeholder 14"/>
          <p:cNvSpPr>
            <a:spLocks noGrp="1"/>
          </p:cNvSpPr>
          <p:nvPr>
            <p:ph type="body" sz="quarter" idx="14" hasCustomPrompt="1"/>
          </p:nvPr>
        </p:nvSpPr>
        <p:spPr>
          <a:xfrm>
            <a:off x="609600" y="4061012"/>
            <a:ext cx="10972800" cy="352594"/>
          </a:xfrm>
          <a:prstGeom prst="rect">
            <a:avLst/>
          </a:prstGeom>
        </p:spPr>
        <p:txBody>
          <a:bodyPr/>
          <a:lstStyle>
            <a:lvl1pPr marL="0" indent="0" algn="ctr">
              <a:buNone/>
              <a:defRPr lang="en-US" sz="1800" b="0" i="0" kern="1200" baseline="0" dirty="0">
                <a:solidFill>
                  <a:schemeClr val="bg1"/>
                </a:solidFill>
                <a:latin typeface="Arial" charset="0"/>
                <a:ea typeface="Arial" charset="0"/>
                <a:cs typeface="Arial" charset="0"/>
              </a:defRPr>
            </a:lvl1pPr>
          </a:lstStyle>
          <a:p>
            <a:pPr lvl="0"/>
            <a:r>
              <a:rPr lang="en-US" dirty="0" smtClean="0"/>
              <a:t>Presenter Name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297" y="6528309"/>
            <a:ext cx="1464733" cy="93826"/>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57736" y="609600"/>
            <a:ext cx="1076528" cy="152338"/>
          </a:xfrm>
          <a:prstGeom prst="rect">
            <a:avLst/>
          </a:prstGeom>
        </p:spPr>
      </p:pic>
    </p:spTree>
    <p:extLst>
      <p:ext uri="{BB962C8B-B14F-4D97-AF65-F5344CB8AC3E}">
        <p14:creationId xmlns:p14="http://schemas.microsoft.com/office/powerpoint/2010/main" val="119825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ide by side title w/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60000"/>
          <a:stretch/>
        </p:blipFill>
        <p:spPr>
          <a:xfrm>
            <a:off x="0" y="0"/>
            <a:ext cx="4876800" cy="6858000"/>
          </a:xfrm>
          <a:prstGeom prst="rect">
            <a:avLst/>
          </a:prstGeom>
        </p:spPr>
      </p:pic>
      <p:sp>
        <p:nvSpPr>
          <p:cNvPr id="2" name="Text Placeholder 3"/>
          <p:cNvSpPr>
            <a:spLocks noGrp="1"/>
          </p:cNvSpPr>
          <p:nvPr>
            <p:ph type="body" sz="quarter" idx="13" hasCustomPrompt="1"/>
          </p:nvPr>
        </p:nvSpPr>
        <p:spPr>
          <a:xfrm>
            <a:off x="528577" y="609605"/>
            <a:ext cx="3869803" cy="2819399"/>
          </a:xfrm>
          <a:prstGeom prst="rect">
            <a:avLst/>
          </a:prstGeom>
        </p:spPr>
        <p:txBody>
          <a:bodyPr anchor="b"/>
          <a:lstStyle>
            <a:lvl1pPr marL="0" indent="0">
              <a:lnSpc>
                <a:spcPts val="3060"/>
              </a:lnSpc>
              <a:buNone/>
              <a:defRPr kumimoji="0" lang="en-US" sz="288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dirty="0" smtClean="0"/>
              <a:t>TITLE GOES HERE</a:t>
            </a:r>
            <a:endParaRPr lang="en-US" dirty="0"/>
          </a:p>
        </p:txBody>
      </p:sp>
      <p:sp>
        <p:nvSpPr>
          <p:cNvPr id="3" name="Text Placeholder 5"/>
          <p:cNvSpPr>
            <a:spLocks noGrp="1"/>
          </p:cNvSpPr>
          <p:nvPr>
            <p:ph type="body" sz="quarter" idx="14" hasCustomPrompt="1"/>
          </p:nvPr>
        </p:nvSpPr>
        <p:spPr>
          <a:xfrm>
            <a:off x="528577" y="3429002"/>
            <a:ext cx="3869803" cy="2819398"/>
          </a:xfrm>
          <a:prstGeom prst="rect">
            <a:avLst/>
          </a:prstGeom>
        </p:spPr>
        <p:txBody>
          <a:bodyPr anchor="t"/>
          <a:lstStyle>
            <a:lvl1pPr marL="0" indent="0">
              <a:lnSpc>
                <a:spcPts val="2160"/>
              </a:lnSpc>
              <a:buNone/>
              <a:defRPr sz="1800" b="0" i="0" baseline="0">
                <a:solidFill>
                  <a:srgbClr val="FFFFFF"/>
                </a:solidFill>
                <a:latin typeface="Arial" charset="0"/>
                <a:ea typeface="Arial" charset="0"/>
                <a:cs typeface="Arial" charset="0"/>
              </a:defRPr>
            </a:lvl1pPr>
          </a:lstStyle>
          <a:p>
            <a:pPr lvl="0"/>
            <a:r>
              <a:rPr lang="en-US" dirty="0" smtClean="0"/>
              <a:t>Subtitle Goes Here</a:t>
            </a:r>
          </a:p>
        </p:txBody>
      </p:sp>
      <p:sp>
        <p:nvSpPr>
          <p:cNvPr id="11" name="Text Placeholder 5"/>
          <p:cNvSpPr>
            <a:spLocks noGrp="1"/>
          </p:cNvSpPr>
          <p:nvPr>
            <p:ph type="body" sz="quarter" idx="23" hasCustomPrompt="1"/>
          </p:nvPr>
        </p:nvSpPr>
        <p:spPr>
          <a:xfrm>
            <a:off x="5486404" y="595747"/>
            <a:ext cx="6095663" cy="346364"/>
          </a:xfrm>
          <a:prstGeom prst="rect">
            <a:avLst/>
          </a:prstGeom>
        </p:spPr>
        <p:txBody>
          <a:bodyPr/>
          <a:lstStyle>
            <a:lvl1pPr marL="0" indent="0">
              <a:buNone/>
              <a:defRPr sz="1800" b="0" i="0">
                <a:solidFill>
                  <a:schemeClr val="accent5"/>
                </a:solidFill>
                <a:latin typeface="Arial" charset="0"/>
                <a:ea typeface="Arial" charset="0"/>
                <a:cs typeface="Arial" charset="0"/>
              </a:defRPr>
            </a:lvl1pPr>
            <a:lvl2pPr marL="411475" indent="0">
              <a:buNone/>
              <a:defRPr/>
            </a:lvl2pPr>
            <a:lvl3pPr marL="822952" indent="0">
              <a:buNone/>
              <a:defRPr/>
            </a:lvl3pPr>
            <a:lvl4pPr marL="1234428" indent="0">
              <a:buNone/>
              <a:defRPr/>
            </a:lvl4pPr>
            <a:lvl5pPr marL="1645904" indent="0">
              <a:buNone/>
              <a:defRPr/>
            </a:lvl5pPr>
          </a:lstStyle>
          <a:p>
            <a:pPr lvl="0"/>
            <a:r>
              <a:rPr lang="en-US" dirty="0" smtClean="0"/>
              <a:t>Headline Goes Here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6528309"/>
            <a:ext cx="1464733" cy="93826"/>
          </a:xfrm>
          <a:prstGeom prst="rect">
            <a:avLst/>
          </a:prstGeom>
        </p:spPr>
      </p:pic>
      <p:sp>
        <p:nvSpPr>
          <p:cNvPr id="9" name="Text Placeholder 5"/>
          <p:cNvSpPr>
            <a:spLocks noGrp="1"/>
          </p:cNvSpPr>
          <p:nvPr>
            <p:ph type="body" sz="quarter" idx="22" hasCustomPrompt="1"/>
          </p:nvPr>
        </p:nvSpPr>
        <p:spPr>
          <a:xfrm>
            <a:off x="5486403" y="1128713"/>
            <a:ext cx="6095663" cy="5119687"/>
          </a:xfrm>
          <a:prstGeom prst="rect">
            <a:avLst/>
          </a:prstGeom>
        </p:spPr>
        <p:txBody>
          <a:bodyPr/>
          <a:lstStyle>
            <a:lvl1pPr marL="0" indent="0">
              <a:lnSpc>
                <a:spcPts val="1908"/>
              </a:lnSpc>
              <a:buNone/>
              <a:defRPr sz="1440" b="0" i="0">
                <a:solidFill>
                  <a:schemeClr val="tx2"/>
                </a:solidFill>
                <a:latin typeface="Arial" charset="0"/>
                <a:ea typeface="Arial" charset="0"/>
                <a:cs typeface="Arial" charset="0"/>
              </a:defRPr>
            </a:lvl1pPr>
            <a:lvl2pPr marL="411475" indent="0">
              <a:buNone/>
              <a:defRPr/>
            </a:lvl2pPr>
            <a:lvl3pPr marL="822952" indent="0">
              <a:buNone/>
              <a:defRPr/>
            </a:lvl3pPr>
            <a:lvl4pPr marL="1234428" indent="0">
              <a:buNone/>
              <a:defRPr/>
            </a:lvl4pPr>
            <a:lvl5pPr marL="1645904" indent="0">
              <a:buNone/>
              <a:defRPr/>
            </a:lvl5pPr>
          </a:lstStyle>
          <a:p>
            <a:pPr lvl="0"/>
            <a:r>
              <a:rPr lang="en-US" dirty="0" smtClean="0"/>
              <a:t>Body text goes here</a:t>
            </a:r>
            <a:endParaRPr lang="en-US" dirty="0"/>
          </a:p>
        </p:txBody>
      </p:sp>
    </p:spTree>
    <p:extLst>
      <p:ext uri="{BB962C8B-B14F-4D97-AF65-F5344CB8AC3E}">
        <p14:creationId xmlns:p14="http://schemas.microsoft.com/office/powerpoint/2010/main" val="62006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Agenda">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70000"/>
          <a:stretch/>
        </p:blipFill>
        <p:spPr>
          <a:xfrm>
            <a:off x="0" y="0"/>
            <a:ext cx="3657600" cy="6858000"/>
          </a:xfrm>
          <a:prstGeom prst="rect">
            <a:avLst/>
          </a:prstGeom>
        </p:spPr>
      </p:pic>
      <p:sp>
        <p:nvSpPr>
          <p:cNvPr id="25" name="Text Placeholder 24"/>
          <p:cNvSpPr>
            <a:spLocks noGrp="1"/>
          </p:cNvSpPr>
          <p:nvPr>
            <p:ph type="body" sz="quarter" idx="16" hasCustomPrompt="1"/>
          </p:nvPr>
        </p:nvSpPr>
        <p:spPr>
          <a:xfrm>
            <a:off x="4876800" y="1471868"/>
            <a:ext cx="6705600" cy="3931170"/>
          </a:xfrm>
          <a:prstGeom prst="rect">
            <a:avLst/>
          </a:prstGeom>
        </p:spPr>
        <p:txBody>
          <a:bodyPr anchor="ctr"/>
          <a:lstStyle>
            <a:lvl1pPr marL="0" marR="0" indent="0" algn="l" defTabSz="822952" rtl="0" eaLnBrk="1" fontAlgn="auto" latinLnBrk="0" hangingPunct="1">
              <a:lnSpc>
                <a:spcPct val="200000"/>
              </a:lnSpc>
              <a:spcBef>
                <a:spcPts val="900"/>
              </a:spcBef>
              <a:spcAft>
                <a:spcPts val="0"/>
              </a:spcAft>
              <a:buClrTx/>
              <a:buSzTx/>
              <a:buFont typeface="Arial"/>
              <a:buNone/>
              <a:tabLst/>
              <a:defRPr sz="1800" b="0" i="0" baseline="0">
                <a:solidFill>
                  <a:srgbClr val="666666"/>
                </a:solidFill>
                <a:latin typeface="Arial" charset="0"/>
                <a:ea typeface="Arial" charset="0"/>
                <a:cs typeface="Arial" charset="0"/>
              </a:defRPr>
            </a:lvl1pPr>
          </a:lstStyle>
          <a:p>
            <a:pPr lvl="0"/>
            <a:r>
              <a:rPr lang="en-US" dirty="0" smtClean="0"/>
              <a:t>Agenda Item</a:t>
            </a:r>
          </a:p>
          <a:p>
            <a:pPr marL="0" marR="0" lvl="0" indent="0" algn="l" defTabSz="822952" rtl="0" eaLnBrk="1" fontAlgn="auto" latinLnBrk="0" hangingPunct="1">
              <a:lnSpc>
                <a:spcPct val="200000"/>
              </a:lnSpc>
              <a:spcBef>
                <a:spcPts val="900"/>
              </a:spcBef>
              <a:spcAft>
                <a:spcPts val="0"/>
              </a:spcAft>
              <a:buClrTx/>
              <a:buSzTx/>
              <a:buFont typeface="Arial"/>
              <a:buNone/>
              <a:tabLst/>
              <a:defRPr/>
            </a:pPr>
            <a:r>
              <a:rPr lang="en-US" dirty="0" smtClean="0"/>
              <a:t>Agenda Item</a:t>
            </a:r>
          </a:p>
          <a:p>
            <a:pPr marL="0" marR="0" lvl="0" indent="0" algn="l" defTabSz="822952" rtl="0" eaLnBrk="1" fontAlgn="auto" latinLnBrk="0" hangingPunct="1">
              <a:lnSpc>
                <a:spcPct val="200000"/>
              </a:lnSpc>
              <a:spcBef>
                <a:spcPts val="900"/>
              </a:spcBef>
              <a:spcAft>
                <a:spcPts val="0"/>
              </a:spcAft>
              <a:buClrTx/>
              <a:buSzTx/>
              <a:buFont typeface="Arial"/>
              <a:buNone/>
              <a:tabLst/>
              <a:defRPr/>
            </a:pPr>
            <a:r>
              <a:rPr lang="en-US" dirty="0" smtClean="0"/>
              <a:t>Agenda Item</a:t>
            </a:r>
          </a:p>
          <a:p>
            <a:pPr marL="0" marR="0" lvl="0" indent="0" algn="l" defTabSz="822952" rtl="0" eaLnBrk="1" fontAlgn="auto" latinLnBrk="0" hangingPunct="1">
              <a:lnSpc>
                <a:spcPct val="200000"/>
              </a:lnSpc>
              <a:spcBef>
                <a:spcPts val="900"/>
              </a:spcBef>
              <a:spcAft>
                <a:spcPts val="0"/>
              </a:spcAft>
              <a:buClrTx/>
              <a:buSzTx/>
              <a:buFont typeface="Arial"/>
              <a:buNone/>
              <a:tabLst/>
              <a:defRPr/>
            </a:pPr>
            <a:r>
              <a:rPr lang="en-US" dirty="0" smtClean="0"/>
              <a:t>Agenda Item</a:t>
            </a:r>
          </a:p>
          <a:p>
            <a:pPr marL="0" marR="0" lvl="0" indent="0" algn="l" defTabSz="822952" rtl="0" eaLnBrk="1" fontAlgn="auto" latinLnBrk="0" hangingPunct="1">
              <a:lnSpc>
                <a:spcPct val="200000"/>
              </a:lnSpc>
              <a:spcBef>
                <a:spcPts val="900"/>
              </a:spcBef>
              <a:spcAft>
                <a:spcPts val="0"/>
              </a:spcAft>
              <a:buClrTx/>
              <a:buSzTx/>
              <a:buFont typeface="Arial"/>
              <a:buNone/>
              <a:tabLst/>
              <a:defRPr/>
            </a:pPr>
            <a:r>
              <a:rPr lang="en-US" dirty="0" smtClean="0"/>
              <a:t>Agenda Item</a:t>
            </a:r>
          </a:p>
        </p:txBody>
      </p:sp>
      <p:sp>
        <p:nvSpPr>
          <p:cNvPr id="26" name="Text Placeholder 24"/>
          <p:cNvSpPr>
            <a:spLocks noGrp="1"/>
          </p:cNvSpPr>
          <p:nvPr>
            <p:ph type="body" sz="quarter" idx="17" hasCustomPrompt="1"/>
          </p:nvPr>
        </p:nvSpPr>
        <p:spPr>
          <a:xfrm>
            <a:off x="4242220" y="1471868"/>
            <a:ext cx="634583" cy="3931170"/>
          </a:xfrm>
          <a:prstGeom prst="rect">
            <a:avLst/>
          </a:prstGeom>
        </p:spPr>
        <p:txBody>
          <a:bodyPr anchor="ctr"/>
          <a:lstStyle>
            <a:lvl1pPr marL="0" marR="0" indent="0" algn="l" defTabSz="822952" rtl="0" eaLnBrk="1" fontAlgn="auto" latinLnBrk="0" hangingPunct="1">
              <a:lnSpc>
                <a:spcPct val="200000"/>
              </a:lnSpc>
              <a:spcBef>
                <a:spcPts val="900"/>
              </a:spcBef>
              <a:spcAft>
                <a:spcPts val="0"/>
              </a:spcAft>
              <a:buClrTx/>
              <a:buSzTx/>
              <a:buFont typeface="Arial"/>
              <a:buNone/>
              <a:tabLst/>
              <a:defRPr sz="1800" b="1" i="0" baseline="0">
                <a:solidFill>
                  <a:srgbClr val="009DDA"/>
                </a:solidFill>
                <a:latin typeface="Arial" charset="0"/>
                <a:ea typeface="Arial" charset="0"/>
                <a:cs typeface="Arial" charset="0"/>
              </a:defRPr>
            </a:lvl1pPr>
          </a:lstStyle>
          <a:p>
            <a:pPr lvl="0"/>
            <a:r>
              <a:rPr lang="en-US" dirty="0" smtClean="0"/>
              <a:t>01</a:t>
            </a:r>
          </a:p>
          <a:p>
            <a:pPr marL="0" marR="0" lvl="0" indent="0" algn="l" defTabSz="822952" rtl="0" eaLnBrk="1" fontAlgn="auto" latinLnBrk="0" hangingPunct="1">
              <a:lnSpc>
                <a:spcPct val="200000"/>
              </a:lnSpc>
              <a:spcBef>
                <a:spcPts val="900"/>
              </a:spcBef>
              <a:spcAft>
                <a:spcPts val="0"/>
              </a:spcAft>
              <a:buClrTx/>
              <a:buSzTx/>
              <a:buFont typeface="Arial"/>
              <a:buNone/>
              <a:tabLst/>
              <a:defRPr/>
            </a:pPr>
            <a:r>
              <a:rPr lang="en-US" dirty="0" smtClean="0"/>
              <a:t>02</a:t>
            </a:r>
          </a:p>
          <a:p>
            <a:pPr marL="0" marR="0" lvl="0" indent="0" algn="l" defTabSz="822952" rtl="0" eaLnBrk="1" fontAlgn="auto" latinLnBrk="0" hangingPunct="1">
              <a:lnSpc>
                <a:spcPct val="200000"/>
              </a:lnSpc>
              <a:spcBef>
                <a:spcPts val="900"/>
              </a:spcBef>
              <a:spcAft>
                <a:spcPts val="0"/>
              </a:spcAft>
              <a:buClrTx/>
              <a:buSzTx/>
              <a:buFont typeface="Arial"/>
              <a:buNone/>
              <a:tabLst/>
              <a:defRPr/>
            </a:pPr>
            <a:r>
              <a:rPr lang="en-US" dirty="0" smtClean="0"/>
              <a:t>03</a:t>
            </a:r>
          </a:p>
          <a:p>
            <a:pPr marL="0" marR="0" lvl="0" indent="0" algn="l" defTabSz="822952" rtl="0" eaLnBrk="1" fontAlgn="auto" latinLnBrk="0" hangingPunct="1">
              <a:lnSpc>
                <a:spcPct val="200000"/>
              </a:lnSpc>
              <a:spcBef>
                <a:spcPts val="900"/>
              </a:spcBef>
              <a:spcAft>
                <a:spcPts val="0"/>
              </a:spcAft>
              <a:buClrTx/>
              <a:buSzTx/>
              <a:buFont typeface="Arial"/>
              <a:buNone/>
              <a:tabLst/>
              <a:defRPr/>
            </a:pPr>
            <a:r>
              <a:rPr lang="en-US" dirty="0" smtClean="0"/>
              <a:t>04</a:t>
            </a:r>
          </a:p>
          <a:p>
            <a:pPr marL="0" marR="0" lvl="0" indent="0" algn="l" defTabSz="822952" rtl="0" eaLnBrk="1" fontAlgn="auto" latinLnBrk="0" hangingPunct="1">
              <a:lnSpc>
                <a:spcPct val="200000"/>
              </a:lnSpc>
              <a:spcBef>
                <a:spcPts val="900"/>
              </a:spcBef>
              <a:spcAft>
                <a:spcPts val="0"/>
              </a:spcAft>
              <a:buClrTx/>
              <a:buSzTx/>
              <a:buFont typeface="Arial"/>
              <a:buNone/>
              <a:tabLst/>
              <a:defRPr/>
            </a:pPr>
            <a:r>
              <a:rPr lang="en-US" dirty="0" smtClean="0"/>
              <a:t>05</a:t>
            </a:r>
          </a:p>
        </p:txBody>
      </p:sp>
      <p:sp>
        <p:nvSpPr>
          <p:cNvPr id="5" name="Text Placeholder 3"/>
          <p:cNvSpPr>
            <a:spLocks noGrp="1"/>
          </p:cNvSpPr>
          <p:nvPr>
            <p:ph type="body" sz="quarter" idx="10" hasCustomPrompt="1"/>
          </p:nvPr>
        </p:nvSpPr>
        <p:spPr>
          <a:xfrm>
            <a:off x="135467" y="2894704"/>
            <a:ext cx="3200400" cy="1068593"/>
          </a:xfrm>
          <a:prstGeom prst="rect">
            <a:avLst/>
          </a:prstGeom>
        </p:spPr>
        <p:txBody>
          <a:bodyPr anchor="ctr"/>
          <a:lstStyle>
            <a:lvl1pPr marL="0" indent="0" algn="ctr">
              <a:lnSpc>
                <a:spcPts val="3060"/>
              </a:lnSpc>
              <a:buNone/>
              <a:defRPr kumimoji="0" lang="en-US" sz="2880" b="1" i="0" u="none" strike="noStrike" kern="1200" cap="none" spc="0" normalizeH="0" baseline="0" dirty="0" smtClean="0">
                <a:ln>
                  <a:noFill/>
                </a:ln>
                <a:solidFill>
                  <a:srgbClr val="FFFFFF"/>
                </a:solidFill>
                <a:effectLst/>
                <a:uLnTx/>
                <a:uFillTx/>
                <a:latin typeface="Arial" charset="0"/>
                <a:ea typeface="Arial" charset="0"/>
                <a:cs typeface="Arial" charset="0"/>
              </a:defRPr>
            </a:lvl1pPr>
          </a:lstStyle>
          <a:p>
            <a:pPr lvl="0"/>
            <a:r>
              <a:rPr lang="en-US" dirty="0" smtClean="0"/>
              <a:t>TITLE GOES HERE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6528309"/>
            <a:ext cx="1464733" cy="93826"/>
          </a:xfrm>
          <a:prstGeom prst="rect">
            <a:avLst/>
          </a:prstGeom>
        </p:spPr>
      </p:pic>
    </p:spTree>
    <p:extLst>
      <p:ext uri="{BB962C8B-B14F-4D97-AF65-F5344CB8AC3E}">
        <p14:creationId xmlns:p14="http://schemas.microsoft.com/office/powerpoint/2010/main" val="149579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general text/media">
    <p:spTree>
      <p:nvGrpSpPr>
        <p:cNvPr id="1" name=""/>
        <p:cNvGrpSpPr/>
        <p:nvPr/>
      </p:nvGrpSpPr>
      <p:grpSpPr>
        <a:xfrm>
          <a:off x="0" y="0"/>
          <a:ext cx="0" cy="0"/>
          <a:chOff x="0" y="0"/>
          <a:chExt cx="0" cy="0"/>
        </a:xfrm>
      </p:grpSpPr>
      <p:sp>
        <p:nvSpPr>
          <p:cNvPr id="8" name="Content Placeholder 7"/>
          <p:cNvSpPr>
            <a:spLocks noGrp="1"/>
          </p:cNvSpPr>
          <p:nvPr>
            <p:ph sz="quarter" idx="25" hasCustomPrompt="1"/>
          </p:nvPr>
        </p:nvSpPr>
        <p:spPr>
          <a:xfrm>
            <a:off x="522118" y="2274850"/>
            <a:ext cx="11060282" cy="3973552"/>
          </a:xfrm>
          <a:prstGeom prst="rect">
            <a:avLst/>
          </a:prstGeom>
        </p:spPr>
        <p:txBody>
          <a:bodyPr/>
          <a:lstStyle>
            <a:lvl1pPr marL="0" indent="0">
              <a:lnSpc>
                <a:spcPts val="1908"/>
              </a:lnSpc>
              <a:buNone/>
              <a:defRPr sz="1440" b="0" i="0" baseline="0">
                <a:solidFill>
                  <a:srgbClr val="666666"/>
                </a:solidFill>
                <a:latin typeface="Arial" charset="0"/>
                <a:ea typeface="Arial" charset="0"/>
                <a:cs typeface="Arial" charset="0"/>
              </a:defRPr>
            </a:lvl1pPr>
          </a:lstStyle>
          <a:p>
            <a:pPr lvl="0"/>
            <a:r>
              <a:rPr lang="en-US" dirty="0" smtClean="0"/>
              <a:t>Body text goes here</a:t>
            </a:r>
            <a:endParaRPr lang="en-US" dirty="0"/>
          </a:p>
        </p:txBody>
      </p:sp>
      <p:sp>
        <p:nvSpPr>
          <p:cNvPr id="10" name="Text Placeholder 5"/>
          <p:cNvSpPr>
            <a:spLocks noGrp="1"/>
          </p:cNvSpPr>
          <p:nvPr>
            <p:ph type="body" sz="quarter" idx="11" hasCustomPrompt="1"/>
          </p:nvPr>
        </p:nvSpPr>
        <p:spPr>
          <a:xfrm>
            <a:off x="523536" y="1404076"/>
            <a:ext cx="8010864" cy="376237"/>
          </a:xfrm>
          <a:prstGeom prst="rect">
            <a:avLst/>
          </a:prstGeom>
        </p:spPr>
        <p:txBody>
          <a:bodyPr/>
          <a:lstStyle>
            <a:lvl1pPr marL="0" indent="0">
              <a:lnSpc>
                <a:spcPts val="2160"/>
              </a:lnSpc>
              <a:buNone/>
              <a:defRPr sz="1800" b="0" i="0" baseline="0">
                <a:latin typeface="Arial" charset="0"/>
                <a:ea typeface="Arial" charset="0"/>
                <a:cs typeface="Arial" charset="0"/>
              </a:defRPr>
            </a:lvl1pPr>
          </a:lstStyle>
          <a:p>
            <a:pPr lvl="0"/>
            <a:r>
              <a:rPr lang="en-US" dirty="0" smtClean="0"/>
              <a:t>Subtitle Goes Here</a:t>
            </a:r>
          </a:p>
        </p:txBody>
      </p:sp>
      <p:sp>
        <p:nvSpPr>
          <p:cNvPr id="11" name="Text Placeholder 4"/>
          <p:cNvSpPr>
            <a:spLocks noGrp="1"/>
          </p:cNvSpPr>
          <p:nvPr>
            <p:ph type="body" sz="quarter" idx="24" hasCustomPrompt="1"/>
          </p:nvPr>
        </p:nvSpPr>
        <p:spPr>
          <a:xfrm>
            <a:off x="522118" y="528919"/>
            <a:ext cx="8012282" cy="875153"/>
          </a:xfrm>
          <a:prstGeom prst="rect">
            <a:avLst/>
          </a:prstGeom>
        </p:spPr>
        <p:txBody>
          <a:bodyPr/>
          <a:lstStyle>
            <a:lvl1pPr marL="0" indent="0">
              <a:lnSpc>
                <a:spcPts val="3060"/>
              </a:lnSpc>
              <a:buNone/>
              <a:defRPr sz="2880" b="1" i="0" baseline="0">
                <a:solidFill>
                  <a:srgbClr val="333333"/>
                </a:solidFill>
                <a:latin typeface="Arial" charset="0"/>
                <a:ea typeface="Arial" charset="0"/>
                <a:cs typeface="Arial" charset="0"/>
              </a:defRPr>
            </a:lvl1pPr>
            <a:lvl2pPr marL="411475" indent="0">
              <a:buNone/>
              <a:defRPr/>
            </a:lvl2pPr>
            <a:lvl3pPr marL="822952" indent="0">
              <a:buNone/>
              <a:defRPr/>
            </a:lvl3pPr>
            <a:lvl4pPr marL="1234428" indent="0">
              <a:buNone/>
              <a:defRPr/>
            </a:lvl4pPr>
            <a:lvl5pPr marL="1645904" indent="0">
              <a:buNone/>
              <a:defRPr/>
            </a:lvl5pPr>
          </a:lstStyle>
          <a:p>
            <a:pPr lvl="0"/>
            <a:r>
              <a:rPr lang="en-US" dirty="0" smtClean="0"/>
              <a:t>TITLE GOES HERE (NO LONGER THAN TWO LINES)</a:t>
            </a:r>
          </a:p>
        </p:txBody>
      </p:sp>
    </p:spTree>
    <p:extLst>
      <p:ext uri="{BB962C8B-B14F-4D97-AF65-F5344CB8AC3E}">
        <p14:creationId xmlns:p14="http://schemas.microsoft.com/office/powerpoint/2010/main" val="43330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6" name="Content Placeholder 2"/>
          <p:cNvSpPr>
            <a:spLocks noGrp="1"/>
          </p:cNvSpPr>
          <p:nvPr>
            <p:ph idx="10"/>
          </p:nvPr>
        </p:nvSpPr>
        <p:spPr>
          <a:xfrm>
            <a:off x="457200" y="1097283"/>
            <a:ext cx="11125200" cy="4919156"/>
          </a:xfrm>
          <a:prstGeom prst="rect">
            <a:avLst/>
          </a:prstGeom>
        </p:spPr>
        <p:txBody>
          <a:bodyPr>
            <a:normAutofit/>
          </a:bodyPr>
          <a:lstStyle>
            <a:lvl1pPr marL="609594" indent="-609594">
              <a:lnSpc>
                <a:spcPct val="90000"/>
              </a:lnSpc>
              <a:spcBef>
                <a:spcPts val="1600"/>
              </a:spcBef>
              <a:buClr>
                <a:schemeClr val="bg2"/>
              </a:buClr>
              <a:buSzPct val="110000"/>
              <a:buFont typeface="+mj-lt"/>
              <a:buAutoNum type="arabicPeriod"/>
              <a:defRPr sz="3200">
                <a:latin typeface="+mj-lt"/>
              </a:defRPr>
            </a:lvl1pPr>
            <a:lvl2pPr marL="990590" indent="-609594">
              <a:buClr>
                <a:schemeClr val="bg2"/>
              </a:buClr>
              <a:buSzPct val="110000"/>
              <a:buFont typeface="+mj-lt"/>
              <a:buAutoNum type="arabicPeriod"/>
              <a:defRPr sz="2666"/>
            </a:lvl2pPr>
            <a:lvl3pPr marL="1142988" indent="-457195">
              <a:buClr>
                <a:schemeClr val="bg2"/>
              </a:buClr>
              <a:buSzPct val="110000"/>
              <a:buFont typeface="+mj-lt"/>
              <a:buAutoNum type="arabicPeriod"/>
              <a:defRPr sz="2400"/>
            </a:lvl3pPr>
            <a:lvl4pPr marL="1447786" indent="-457195">
              <a:buClr>
                <a:schemeClr val="bg2"/>
              </a:buClr>
              <a:buSzPct val="110000"/>
              <a:buFont typeface="+mj-lt"/>
              <a:buAutoNum type="arabicPeriod"/>
              <a:defRPr sz="2134"/>
            </a:lvl4pPr>
            <a:lvl5pPr marL="1676383" indent="-457195">
              <a:buClr>
                <a:schemeClr val="bg2"/>
              </a:buClr>
              <a:buSzPct val="110000"/>
              <a:buFont typeface="+mj-lt"/>
              <a:buAutoNum type="arabicPeriod"/>
              <a:defRPr sz="2134"/>
            </a:lvl5pPr>
          </a:lstStyle>
          <a:p>
            <a:pPr lvl="0"/>
            <a:r>
              <a:rPr lang="en-US" dirty="0"/>
              <a:t>Click to edit Master text styles</a:t>
            </a:r>
          </a:p>
        </p:txBody>
      </p:sp>
      <p:sp>
        <p:nvSpPr>
          <p:cNvPr id="2" name="Title 1"/>
          <p:cNvSpPr>
            <a:spLocks noGrp="1"/>
          </p:cNvSpPr>
          <p:nvPr>
            <p:ph type="title"/>
          </p:nvPr>
        </p:nvSpPr>
        <p:spPr>
          <a:xfrm>
            <a:off x="457200" y="196373"/>
            <a:ext cx="11125200" cy="795209"/>
          </a:xfrm>
          <a:prstGeom prst="rect">
            <a:avLst/>
          </a:prstGeom>
        </p:spPr>
        <p:txBody>
          <a:bodyPr wrap="square">
            <a:normAutofit/>
          </a:bodyPr>
          <a:lstStyle>
            <a:lvl1pPr algn="l">
              <a:lnSpc>
                <a:spcPct val="90000"/>
              </a:lnSpc>
              <a:defRPr sz="3467" b="1">
                <a:solidFill>
                  <a:srgbClr val="292929"/>
                </a:solidFill>
              </a:defRPr>
            </a:lvl1pPr>
          </a:lstStyle>
          <a:p>
            <a:r>
              <a:rPr lang="en-US" dirty="0"/>
              <a:t>Click to edit Master title style</a:t>
            </a:r>
          </a:p>
        </p:txBody>
      </p:sp>
    </p:spTree>
    <p:extLst>
      <p:ext uri="{BB962C8B-B14F-4D97-AF65-F5344CB8AC3E}">
        <p14:creationId xmlns:p14="http://schemas.microsoft.com/office/powerpoint/2010/main" val="196198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3"/>
          <p:cNvSpPr>
            <a:spLocks noGrp="1"/>
          </p:cNvSpPr>
          <p:nvPr>
            <p:ph type="body" sz="quarter" idx="12" hasCustomPrompt="1"/>
          </p:nvPr>
        </p:nvSpPr>
        <p:spPr>
          <a:xfrm>
            <a:off x="4579796" y="1740643"/>
            <a:ext cx="3032413" cy="1804734"/>
          </a:xfrm>
          <a:prstGeom prst="rect">
            <a:avLst/>
          </a:prstGeom>
        </p:spPr>
        <p:txBody>
          <a:bodyPr/>
          <a:lstStyle>
            <a:lvl1pPr marL="0" indent="0" algn="ctr">
              <a:buNone/>
              <a:defRPr sz="18000" b="1" i="0">
                <a:solidFill>
                  <a:srgbClr val="FFFFFF">
                    <a:alpha val="15000"/>
                  </a:srgbClr>
                </a:solidFill>
                <a:latin typeface="Arial" charset="0"/>
                <a:ea typeface="Arial" charset="0"/>
                <a:cs typeface="Arial" charset="0"/>
              </a:defRPr>
            </a:lvl1pPr>
          </a:lstStyle>
          <a:p>
            <a:pPr lvl="0"/>
            <a:r>
              <a:rPr lang="en-US" altLang="zh-TW" dirty="0" smtClean="0"/>
              <a:t>01</a:t>
            </a:r>
            <a:endParaRPr lang="en-US" dirty="0"/>
          </a:p>
        </p:txBody>
      </p:sp>
      <p:sp>
        <p:nvSpPr>
          <p:cNvPr id="13" name="Text Placeholder 12"/>
          <p:cNvSpPr>
            <a:spLocks noGrp="1"/>
          </p:cNvSpPr>
          <p:nvPr>
            <p:ph type="body" sz="quarter" idx="10" hasCustomPrompt="1"/>
          </p:nvPr>
        </p:nvSpPr>
        <p:spPr>
          <a:xfrm>
            <a:off x="609600" y="2815536"/>
            <a:ext cx="10972800" cy="1275736"/>
          </a:xfrm>
          <a:prstGeom prst="rect">
            <a:avLst/>
          </a:prstGeom>
        </p:spPr>
        <p:txBody>
          <a:bodyPr/>
          <a:lstStyle>
            <a:lvl1pPr marL="0" indent="0" algn="ctr">
              <a:lnSpc>
                <a:spcPts val="5400"/>
              </a:lnSpc>
              <a:spcBef>
                <a:spcPts val="0"/>
              </a:spcBef>
              <a:buNone/>
              <a:defRPr lang="en-US" sz="2880" b="1" i="0" kern="1200" dirty="0">
                <a:solidFill>
                  <a:schemeClr val="bg1"/>
                </a:solidFill>
                <a:latin typeface="Arial" charset="0"/>
                <a:ea typeface="Arial" charset="0"/>
                <a:cs typeface="Arial" charset="0"/>
              </a:defRPr>
            </a:lvl1pPr>
          </a:lstStyle>
          <a:p>
            <a:pPr lvl="0"/>
            <a:r>
              <a:rPr lang="en-US" dirty="0" smtClean="0"/>
              <a:t>SPECIAL TITLE (CAP)</a:t>
            </a:r>
          </a:p>
        </p:txBody>
      </p:sp>
      <p:sp>
        <p:nvSpPr>
          <p:cNvPr id="15" name="Text Placeholder 14"/>
          <p:cNvSpPr>
            <a:spLocks noGrp="1"/>
          </p:cNvSpPr>
          <p:nvPr>
            <p:ph type="body" sz="quarter" idx="11" hasCustomPrompt="1"/>
          </p:nvPr>
        </p:nvSpPr>
        <p:spPr>
          <a:xfrm>
            <a:off x="609600" y="2655489"/>
            <a:ext cx="10972800" cy="343460"/>
          </a:xfrm>
          <a:prstGeom prst="rect">
            <a:avLst/>
          </a:prstGeom>
        </p:spPr>
        <p:txBody>
          <a:bodyPr/>
          <a:lstStyle>
            <a:lvl1pPr marL="0" indent="0" algn="ctr">
              <a:buNone/>
              <a:defRPr lang="en-US" sz="1980" b="0" i="0" kern="1200" baseline="0" dirty="0">
                <a:solidFill>
                  <a:schemeClr val="bg1"/>
                </a:solidFill>
                <a:latin typeface="Arial" charset="0"/>
                <a:ea typeface="Arial" charset="0"/>
                <a:cs typeface="Arial" charset="0"/>
              </a:defRPr>
            </a:lvl1pPr>
          </a:lstStyle>
          <a:p>
            <a:pPr lvl="0"/>
            <a:r>
              <a:rPr lang="en-US" dirty="0" smtClean="0"/>
              <a:t>Title Text Goes Here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297" y="6528309"/>
            <a:ext cx="1464733" cy="9382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557736" y="609600"/>
            <a:ext cx="1076528" cy="152338"/>
          </a:xfrm>
          <a:prstGeom prst="rect">
            <a:avLst/>
          </a:prstGeom>
        </p:spPr>
      </p:pic>
    </p:spTree>
    <p:extLst>
      <p:ext uri="{BB962C8B-B14F-4D97-AF65-F5344CB8AC3E}">
        <p14:creationId xmlns:p14="http://schemas.microsoft.com/office/powerpoint/2010/main" val="209797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97280"/>
            <a:ext cx="11125200" cy="4919155"/>
          </a:xfrm>
          <a:prstGeom prst="rect">
            <a:avLst/>
          </a:prstGeom>
        </p:spPr>
        <p:txBody>
          <a:bodyPr>
            <a:normAutofit/>
          </a:bodyPr>
          <a:lstStyle>
            <a:lvl1pPr marL="304792" indent="-304792">
              <a:lnSpc>
                <a:spcPct val="90000"/>
              </a:lnSpc>
              <a:spcBef>
                <a:spcPts val="1600"/>
              </a:spcBef>
              <a:buClr>
                <a:schemeClr val="bg2"/>
              </a:buClr>
              <a:buFont typeface="Wingdings" panose="05000000000000000000" pitchFamily="2" charset="2"/>
              <a:buChar char="§"/>
              <a:defRPr sz="3200">
                <a:latin typeface="+mn-lt"/>
              </a:defRPr>
            </a:lvl1pPr>
            <a:lvl2pPr marL="685783" indent="-304792">
              <a:lnSpc>
                <a:spcPct val="90000"/>
              </a:lnSpc>
              <a:buClr>
                <a:schemeClr val="bg2"/>
              </a:buClr>
              <a:defRPr sz="2667">
                <a:latin typeface="+mn-lt"/>
              </a:defRPr>
            </a:lvl2pPr>
            <a:lvl3pPr marL="914377" indent="-228594">
              <a:lnSpc>
                <a:spcPct val="90000"/>
              </a:lnSpc>
              <a:buClr>
                <a:schemeClr val="bg2"/>
              </a:buClr>
              <a:defRPr sz="2400">
                <a:latin typeface="+mn-lt"/>
              </a:defRPr>
            </a:lvl3pPr>
            <a:lvl4pPr marL="1219170" indent="-228594">
              <a:lnSpc>
                <a:spcPct val="90000"/>
              </a:lnSpc>
              <a:buClr>
                <a:schemeClr val="bg2"/>
              </a:buClr>
              <a:defRPr sz="2133">
                <a:latin typeface="+mn-lt"/>
              </a:defRPr>
            </a:lvl4pPr>
            <a:lvl5pPr marL="1447764" indent="-228594">
              <a:lnSpc>
                <a:spcPct val="90000"/>
              </a:lnSpc>
              <a:buClr>
                <a:schemeClr val="bg2"/>
              </a:buClr>
              <a:defRPr sz="2133">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57200" y="196373"/>
            <a:ext cx="11125200" cy="795209"/>
          </a:xfrm>
          <a:prstGeom prst="rect">
            <a:avLst/>
          </a:prstGeom>
        </p:spPr>
        <p:txBody>
          <a:bodyPr wrap="square">
            <a:normAutofit/>
          </a:bodyPr>
          <a:lstStyle>
            <a:lvl1pPr algn="l">
              <a:lnSpc>
                <a:spcPct val="90000"/>
              </a:lnSpc>
              <a:defRPr sz="3467" b="1">
                <a:solidFill>
                  <a:srgbClr val="292929"/>
                </a:solidFill>
              </a:defRPr>
            </a:lvl1pPr>
          </a:lstStyle>
          <a:p>
            <a:r>
              <a:rPr lang="en-US"/>
              <a:t>Click to edit Master title style</a:t>
            </a:r>
            <a:endParaRPr lang="en-US" dirty="0"/>
          </a:p>
        </p:txBody>
      </p:sp>
    </p:spTree>
    <p:extLst>
      <p:ext uri="{BB962C8B-B14F-4D97-AF65-F5344CB8AC3E}">
        <p14:creationId xmlns:p14="http://schemas.microsoft.com/office/powerpoint/2010/main" val="212279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09600" y="6528309"/>
            <a:ext cx="1464733" cy="93826"/>
          </a:xfrm>
          <a:prstGeom prst="rect">
            <a:avLst/>
          </a:prstGeom>
        </p:spPr>
      </p:pic>
    </p:spTree>
    <p:extLst>
      <p:ext uri="{BB962C8B-B14F-4D97-AF65-F5344CB8AC3E}">
        <p14:creationId xmlns:p14="http://schemas.microsoft.com/office/powerpoint/2010/main" val="1000552867"/>
      </p:ext>
    </p:extLst>
  </p:cSld>
  <p:clrMap bg1="lt1" tx1="dk1" bg2="lt2" tx2="dk2" accent1="accent1" accent2="accent2" accent3="accent3" accent4="accent4" accent5="accent5" accent6="accent6" hlink="hlink" folHlink="folHlink"/>
  <p:sldLayoutIdLst>
    <p:sldLayoutId id="2147483765" r:id="rId1"/>
    <p:sldLayoutId id="2147483748" r:id="rId2"/>
    <p:sldLayoutId id="2147483766" r:id="rId3"/>
    <p:sldLayoutId id="2147483767" r:id="rId4"/>
    <p:sldLayoutId id="2147483768" r:id="rId5"/>
    <p:sldLayoutId id="2147483769" r:id="rId6"/>
    <p:sldLayoutId id="2147483770" r:id="rId7"/>
    <p:sldLayoutId id="2147483771" r:id="rId8"/>
    <p:sldLayoutId id="2147483772" r:id="rId9"/>
    <p:sldLayoutId id="2147483775" r:id="rId10"/>
    <p:sldLayoutId id="2147483777" r:id="rId11"/>
    <p:sldLayoutId id="2147483778" r:id="rId12"/>
    <p:sldLayoutId id="214748377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tiff"/><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tiff"/><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microsoft.com/office/2007/relationships/hdphoto" Target="../media/hdphoto2.wdp"/><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5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hyperlink" Target="https://www.brightedge.com/resources/webinars/seo-101-seo-heart-marketing" TargetMode="External"/><Relationship Id="rId5" Type="http://schemas.openxmlformats.org/officeDocument/2006/relationships/hyperlink" Target="https://www.brightedge.com/resources/webinars/seo-103-quick-wins-seo" TargetMode="External"/><Relationship Id="rId6" Type="http://schemas.openxmlformats.org/officeDocument/2006/relationships/hyperlink" Target="https://www.brightedge.com/resources/webinars/seo-102-developing-pre-optimized-content" TargetMode="External"/><Relationship Id="rId7" Type="http://schemas.openxmlformats.org/officeDocument/2006/relationships/hyperlink" Target="https://www.brightedge.com/resources/webinars/seo-104-making-case-seo" TargetMode="External"/><Relationship Id="rId8" Type="http://schemas.openxmlformats.org/officeDocument/2006/relationships/hyperlink" Target="https://www.brightedge.com/resources/webinars/seo-105-beyond-seo-connecting-content-conversions" TargetMode="External"/><Relationship Id="rId9" Type="http://schemas.openxmlformats.org/officeDocument/2006/relationships/hyperlink" Target="https://www.brightedge.com/resources/webinars/brightedge-summer-webinar-series" TargetMode="External"/><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1"/>
          </p:nvPr>
        </p:nvSpPr>
        <p:spPr/>
        <p:txBody>
          <a:bodyPr/>
          <a:lstStyle/>
          <a:p>
            <a:endParaRPr lang="en-US" dirty="0"/>
          </a:p>
        </p:txBody>
      </p:sp>
      <p:sp>
        <p:nvSpPr>
          <p:cNvPr id="4" name="Picture Placeholder 3"/>
          <p:cNvSpPr>
            <a:spLocks noGrp="1"/>
          </p:cNvSpPr>
          <p:nvPr>
            <p:ph type="pic" sz="quarter" idx="12"/>
          </p:nvPr>
        </p:nvSpPr>
        <p:spPr/>
      </p:sp>
      <p:sp>
        <p:nvSpPr>
          <p:cNvPr id="5" name="Text Placeholder 4"/>
          <p:cNvSpPr>
            <a:spLocks noGrp="1"/>
          </p:cNvSpPr>
          <p:nvPr>
            <p:ph type="body" sz="quarter" idx="13"/>
          </p:nvPr>
        </p:nvSpPr>
        <p:spPr/>
        <p:txBody>
          <a:bodyPr/>
          <a:lstStyle/>
          <a:p>
            <a:endParaRPr lang="en-US" dirty="0"/>
          </a:p>
        </p:txBody>
      </p:sp>
      <p:sp>
        <p:nvSpPr>
          <p:cNvPr id="6" name="Text Placeholder 5"/>
          <p:cNvSpPr>
            <a:spLocks noGrp="1"/>
          </p:cNvSpPr>
          <p:nvPr>
            <p:ph type="body" sz="quarter" idx="14"/>
          </p:nvPr>
        </p:nvSpPr>
        <p:spPr/>
        <p:txBody>
          <a:bodyPr/>
          <a:lstStyle/>
          <a:p>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555" r="3555"/>
          <a:stretch/>
        </p:blipFill>
        <p:spPr>
          <a:xfrm>
            <a:off x="0" y="0"/>
            <a:ext cx="12192000" cy="6858000"/>
          </a:xfrm>
          <a:prstGeom prst="rect">
            <a:avLst/>
          </a:prstGeom>
        </p:spPr>
      </p:pic>
      <p:sp>
        <p:nvSpPr>
          <p:cNvPr id="9" name="TextBox 8"/>
          <p:cNvSpPr txBox="1"/>
          <p:nvPr/>
        </p:nvSpPr>
        <p:spPr>
          <a:xfrm>
            <a:off x="7754816" y="6300657"/>
            <a:ext cx="2930770" cy="400110"/>
          </a:xfrm>
          <a:prstGeom prst="rect">
            <a:avLst/>
          </a:prstGeom>
          <a:noFill/>
        </p:spPr>
        <p:txBody>
          <a:bodyPr wrap="square" rtlCol="0">
            <a:spAutoFit/>
          </a:bodyPr>
          <a:lstStyle/>
          <a:p>
            <a:r>
              <a:rPr lang="en-US" sz="2000" b="1" dirty="0" smtClean="0">
                <a:solidFill>
                  <a:schemeClr val="bg1"/>
                </a:solidFill>
              </a:rPr>
              <a:t>#BrightEdgeWebinar </a:t>
            </a:r>
            <a:endParaRPr lang="en-US" sz="2000" b="1" dirty="0">
              <a:solidFill>
                <a:schemeClr val="bg1"/>
              </a:solidFill>
            </a:endParaRPr>
          </a:p>
        </p:txBody>
      </p:sp>
    </p:spTree>
    <p:extLst>
      <p:ext uri="{BB962C8B-B14F-4D97-AF65-F5344CB8AC3E}">
        <p14:creationId xmlns:p14="http://schemas.microsoft.com/office/powerpoint/2010/main" val="103411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p:txBody>
          <a:bodyPr/>
          <a:lstStyle/>
          <a:p>
            <a:r>
              <a:rPr lang="en-US" dirty="0" smtClean="0"/>
              <a:t>Yes </a:t>
            </a:r>
          </a:p>
          <a:p>
            <a:r>
              <a:rPr lang="en-US" dirty="0" smtClean="0"/>
              <a:t>No</a:t>
            </a:r>
          </a:p>
        </p:txBody>
      </p:sp>
      <p:sp>
        <p:nvSpPr>
          <p:cNvPr id="3" name="Title 2"/>
          <p:cNvSpPr>
            <a:spLocks noGrp="1"/>
          </p:cNvSpPr>
          <p:nvPr>
            <p:ph type="title"/>
          </p:nvPr>
        </p:nvSpPr>
        <p:spPr/>
        <p:txBody>
          <a:bodyPr>
            <a:normAutofit fontScale="90000"/>
          </a:bodyPr>
          <a:lstStyle/>
          <a:p>
            <a:r>
              <a:rPr lang="en-US" dirty="0" smtClean="0"/>
              <a:t>Did you know that some keywords do not have any chance to be above the fold on SERP?</a:t>
            </a:r>
            <a:endParaRPr lang="en-US" dirty="0"/>
          </a:p>
        </p:txBody>
      </p:sp>
      <p:sp>
        <p:nvSpPr>
          <p:cNvPr id="4" name="TextBox 3"/>
          <p:cNvSpPr txBox="1"/>
          <p:nvPr/>
        </p:nvSpPr>
        <p:spPr>
          <a:xfrm>
            <a:off x="9988061" y="6400799"/>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134095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lstStyle/>
          <a:p>
            <a:r>
              <a:rPr lang="en-US" dirty="0" smtClean="0"/>
              <a:t>02</a:t>
            </a:r>
            <a:endParaRPr lang="en-US" dirty="0"/>
          </a:p>
        </p:txBody>
      </p:sp>
      <p:sp>
        <p:nvSpPr>
          <p:cNvPr id="5" name="Text Placeholder 4"/>
          <p:cNvSpPr>
            <a:spLocks noGrp="1"/>
          </p:cNvSpPr>
          <p:nvPr>
            <p:ph type="body" sz="quarter" idx="10"/>
          </p:nvPr>
        </p:nvSpPr>
        <p:spPr/>
        <p:txBody>
          <a:bodyPr/>
          <a:lstStyle/>
          <a:p>
            <a:r>
              <a:rPr lang="en-US" cap="all" dirty="0" smtClean="0"/>
              <a:t>Optimize </a:t>
            </a:r>
            <a:r>
              <a:rPr lang="en-US" cap="all" dirty="0"/>
              <a:t>c</a:t>
            </a:r>
            <a:r>
              <a:rPr lang="en-US" cap="all" dirty="0" smtClean="0"/>
              <a:t>ontent using Intent Signal</a:t>
            </a:r>
            <a:endParaRPr lang="en-US" cap="all" dirty="0"/>
          </a:p>
        </p:txBody>
      </p:sp>
      <p:sp>
        <p:nvSpPr>
          <p:cNvPr id="4" name="TextBox 3"/>
          <p:cNvSpPr txBox="1"/>
          <p:nvPr/>
        </p:nvSpPr>
        <p:spPr>
          <a:xfrm>
            <a:off x="9988061" y="6400799"/>
            <a:ext cx="1753252" cy="276999"/>
          </a:xfrm>
          <a:prstGeom prst="rect">
            <a:avLst/>
          </a:prstGeom>
          <a:noFill/>
        </p:spPr>
        <p:txBody>
          <a:bodyPr wrap="square" rtlCol="0">
            <a:spAutoFit/>
          </a:bodyPr>
          <a:lstStyle/>
          <a:p>
            <a:r>
              <a:rPr lang="en-US" sz="1200" b="1" dirty="0" smtClean="0">
                <a:solidFill>
                  <a:schemeClr val="bg1"/>
                </a:solidFill>
              </a:rPr>
              <a:t>#BrightEdgeWebinar </a:t>
            </a:r>
            <a:endParaRPr lang="en-US" sz="1200" b="1" dirty="0">
              <a:solidFill>
                <a:schemeClr val="bg1"/>
              </a:solidFill>
            </a:endParaRPr>
          </a:p>
        </p:txBody>
      </p:sp>
    </p:spTree>
    <p:extLst>
      <p:ext uri="{BB962C8B-B14F-4D97-AF65-F5344CB8AC3E}">
        <p14:creationId xmlns:p14="http://schemas.microsoft.com/office/powerpoint/2010/main" val="214670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26538" y="2514600"/>
            <a:ext cx="3101517" cy="3641779"/>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3092" y="2514600"/>
            <a:ext cx="3101517" cy="3641779"/>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57594" y="2514600"/>
            <a:ext cx="3105621" cy="3646600"/>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00" y="2514600"/>
            <a:ext cx="3101517" cy="3641781"/>
          </a:xfrm>
          <a:prstGeom prst="rect">
            <a:avLst/>
          </a:prstGeom>
        </p:spPr>
      </p:pic>
      <p:sp>
        <p:nvSpPr>
          <p:cNvPr id="6" name="Rectangle 5"/>
          <p:cNvSpPr/>
          <p:nvPr/>
        </p:nvSpPr>
        <p:spPr>
          <a:xfrm>
            <a:off x="931896" y="1789858"/>
            <a:ext cx="1569660" cy="369332"/>
          </a:xfrm>
          <a:prstGeom prst="rect">
            <a:avLst/>
          </a:prstGeom>
        </p:spPr>
        <p:txBody>
          <a:bodyPr wrap="none">
            <a:spAutoFit/>
          </a:bodyPr>
          <a:lstStyle/>
          <a:p>
            <a:r>
              <a:rPr lang="en-US" dirty="0">
                <a:solidFill>
                  <a:srgbClr val="666666"/>
                </a:solidFill>
                <a:latin typeface="Arial" charset="0"/>
                <a:ea typeface="Arial" charset="0"/>
                <a:cs typeface="Arial" charset="0"/>
              </a:rPr>
              <a:t>10 Blue Links</a:t>
            </a:r>
          </a:p>
        </p:txBody>
      </p:sp>
      <p:sp>
        <p:nvSpPr>
          <p:cNvPr id="7" name="Rectangle 6"/>
          <p:cNvSpPr/>
          <p:nvPr/>
        </p:nvSpPr>
        <p:spPr>
          <a:xfrm>
            <a:off x="9639905" y="1771570"/>
            <a:ext cx="1992854" cy="369332"/>
          </a:xfrm>
          <a:prstGeom prst="rect">
            <a:avLst/>
          </a:prstGeom>
        </p:spPr>
        <p:txBody>
          <a:bodyPr wrap="none">
            <a:spAutoFit/>
          </a:bodyPr>
          <a:lstStyle/>
          <a:p>
            <a:pPr algn="ctr"/>
            <a:r>
              <a:rPr lang="en-US" dirty="0">
                <a:solidFill>
                  <a:srgbClr val="666666"/>
                </a:solidFill>
                <a:latin typeface="Arial" charset="0"/>
                <a:ea typeface="Arial" charset="0"/>
                <a:cs typeface="Arial" charset="0"/>
              </a:rPr>
              <a:t>Highly Contextual</a:t>
            </a:r>
          </a:p>
        </p:txBody>
      </p:sp>
      <p:cxnSp>
        <p:nvCxnSpPr>
          <p:cNvPr id="8" name="Straight Arrow Connector 7"/>
          <p:cNvCxnSpPr/>
          <p:nvPr/>
        </p:nvCxnSpPr>
        <p:spPr>
          <a:xfrm>
            <a:off x="2438400" y="1956236"/>
            <a:ext cx="7086600" cy="0"/>
          </a:xfrm>
          <a:prstGeom prst="straightConnector1">
            <a:avLst/>
          </a:prstGeom>
          <a:ln w="15875">
            <a:solidFill>
              <a:srgbClr val="999999"/>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itle 9"/>
          <p:cNvSpPr>
            <a:spLocks noGrp="1"/>
          </p:cNvSpPr>
          <p:nvPr>
            <p:ph type="title"/>
          </p:nvPr>
        </p:nvSpPr>
        <p:spPr>
          <a:xfrm>
            <a:off x="457200" y="196373"/>
            <a:ext cx="11125200" cy="846615"/>
          </a:xfrm>
        </p:spPr>
        <p:txBody>
          <a:bodyPr>
            <a:normAutofit/>
          </a:bodyPr>
          <a:lstStyle/>
          <a:p>
            <a:r>
              <a:rPr lang="en-US" sz="3200" cap="all" dirty="0" smtClean="0"/>
              <a:t>Serp layout is evolving</a:t>
            </a:r>
            <a:endParaRPr lang="en-US" sz="3200" cap="all" dirty="0"/>
          </a:p>
        </p:txBody>
      </p:sp>
      <p:sp>
        <p:nvSpPr>
          <p:cNvPr id="11" name="TextBox 10"/>
          <p:cNvSpPr txBox="1"/>
          <p:nvPr/>
        </p:nvSpPr>
        <p:spPr>
          <a:xfrm>
            <a:off x="9988061" y="6400799"/>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8418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200" cap="all" dirty="0" smtClean="0"/>
              <a:t> SERP opportunities uncovered by intent signal</a:t>
            </a:r>
            <a:endParaRPr lang="en-US" sz="3200" cap="all" dirty="0"/>
          </a:p>
        </p:txBody>
      </p:sp>
      <p:sp>
        <p:nvSpPr>
          <p:cNvPr id="5" name="Rectangle 4"/>
          <p:cNvSpPr/>
          <p:nvPr/>
        </p:nvSpPr>
        <p:spPr>
          <a:xfrm>
            <a:off x="3179562" y="2366930"/>
            <a:ext cx="5820833" cy="2198557"/>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solidFill>
                <a:srgbClr val="292929"/>
              </a:solidFill>
            </a:endParaRPr>
          </a:p>
        </p:txBody>
      </p:sp>
      <p:pic>
        <p:nvPicPr>
          <p:cNvPr id="6" name="Picture 5" descr="collaborate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7187" y="1520117"/>
            <a:ext cx="2938272" cy="1828259"/>
          </a:xfrm>
          <a:prstGeom prst="rect">
            <a:avLst/>
          </a:prstGeom>
          <a:ln>
            <a:solidFill>
              <a:schemeClr val="tx1">
                <a:lumMod val="25000"/>
                <a:lumOff val="75000"/>
              </a:schemeClr>
            </a:solidFill>
          </a:ln>
        </p:spPr>
      </p:pic>
      <p:pic>
        <p:nvPicPr>
          <p:cNvPr id="7" name="Picture 6" descr="defe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999" y="1520317"/>
            <a:ext cx="2943372" cy="1831432"/>
          </a:xfrm>
          <a:prstGeom prst="rect">
            <a:avLst/>
          </a:prstGeom>
          <a:ln>
            <a:solidFill>
              <a:schemeClr val="tx1">
                <a:lumMod val="25000"/>
                <a:lumOff val="75000"/>
              </a:schemeClr>
            </a:solidFill>
          </a:ln>
        </p:spPr>
      </p:pic>
      <p:pic>
        <p:nvPicPr>
          <p:cNvPr id="8" name="Picture 7" descr="optimiz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8999" y="3651357"/>
            <a:ext cx="2938272" cy="1828259"/>
          </a:xfrm>
          <a:prstGeom prst="rect">
            <a:avLst/>
          </a:prstGeom>
          <a:ln>
            <a:solidFill>
              <a:schemeClr val="tx1">
                <a:lumMod val="25000"/>
                <a:lumOff val="75000"/>
              </a:schemeClr>
            </a:solidFill>
          </a:ln>
        </p:spPr>
      </p:pic>
      <p:pic>
        <p:nvPicPr>
          <p:cNvPr id="9" name="Picture 8" descr="create_v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3699" y="3677189"/>
            <a:ext cx="2938272" cy="1828259"/>
          </a:xfrm>
          <a:prstGeom prst="rect">
            <a:avLst/>
          </a:prstGeom>
          <a:ln>
            <a:solidFill>
              <a:schemeClr val="tx1">
                <a:lumMod val="25000"/>
                <a:lumOff val="75000"/>
              </a:schemeClr>
            </a:solidFill>
          </a:ln>
        </p:spPr>
      </p:pic>
      <p:sp>
        <p:nvSpPr>
          <p:cNvPr id="10" name="TextBox 9"/>
          <p:cNvSpPr txBox="1"/>
          <p:nvPr/>
        </p:nvSpPr>
        <p:spPr>
          <a:xfrm>
            <a:off x="9364299" y="3686336"/>
            <a:ext cx="2504721" cy="1159183"/>
          </a:xfrm>
          <a:prstGeom prst="rect">
            <a:avLst/>
          </a:prstGeom>
          <a:solidFill>
            <a:schemeClr val="bg1"/>
          </a:solidFill>
          <a:ln w="9525" cmpd="sng">
            <a:noFill/>
            <a:prstDash val="dot"/>
          </a:ln>
        </p:spPr>
        <p:txBody>
          <a:bodyPr wrap="square" rtlCol="0" anchor="t">
            <a:noAutofit/>
          </a:bodyPr>
          <a:lstStyle/>
          <a:p>
            <a:pPr>
              <a:buClr>
                <a:srgbClr val="009DDA"/>
              </a:buClr>
            </a:pPr>
            <a:r>
              <a:rPr lang="en-US" b="1" cap="all" dirty="0" smtClean="0">
                <a:solidFill>
                  <a:schemeClr val="bg1">
                    <a:lumMod val="50000"/>
                  </a:schemeClr>
                </a:solidFill>
              </a:rPr>
              <a:t>Optimize</a:t>
            </a:r>
          </a:p>
          <a:p>
            <a:pPr>
              <a:buClr>
                <a:srgbClr val="009DDA"/>
              </a:buClr>
            </a:pPr>
            <a:r>
              <a:rPr lang="en-US" dirty="0" smtClean="0">
                <a:solidFill>
                  <a:schemeClr val="bg1">
                    <a:lumMod val="50000"/>
                  </a:schemeClr>
                </a:solidFill>
              </a:rPr>
              <a:t>Keyword ranks above the fold, but your content is just below the fold </a:t>
            </a:r>
            <a:endParaRPr lang="en-US" dirty="0">
              <a:solidFill>
                <a:schemeClr val="bg1">
                  <a:lumMod val="50000"/>
                </a:schemeClr>
              </a:solidFill>
            </a:endParaRPr>
          </a:p>
        </p:txBody>
      </p:sp>
      <p:sp>
        <p:nvSpPr>
          <p:cNvPr id="11" name="TextBox 10"/>
          <p:cNvSpPr txBox="1"/>
          <p:nvPr/>
        </p:nvSpPr>
        <p:spPr>
          <a:xfrm>
            <a:off x="457200" y="3686336"/>
            <a:ext cx="2533385" cy="1368943"/>
          </a:xfrm>
          <a:prstGeom prst="rect">
            <a:avLst/>
          </a:prstGeom>
          <a:solidFill>
            <a:schemeClr val="bg1"/>
          </a:solidFill>
          <a:ln w="9525" cmpd="sng">
            <a:noFill/>
            <a:prstDash val="dot"/>
          </a:ln>
        </p:spPr>
        <p:txBody>
          <a:bodyPr wrap="square" rtlCol="0" anchor="t">
            <a:noAutofit/>
          </a:bodyPr>
          <a:lstStyle/>
          <a:p>
            <a:pPr>
              <a:buClr>
                <a:srgbClr val="009DDA"/>
              </a:buClr>
            </a:pPr>
            <a:r>
              <a:rPr lang="en-US" b="1" dirty="0" smtClean="0">
                <a:solidFill>
                  <a:schemeClr val="bg1">
                    <a:lumMod val="50000"/>
                  </a:schemeClr>
                </a:solidFill>
              </a:rPr>
              <a:t>CREATE</a:t>
            </a:r>
          </a:p>
          <a:p>
            <a:pPr>
              <a:buClr>
                <a:srgbClr val="009DDA"/>
              </a:buClr>
            </a:pPr>
            <a:r>
              <a:rPr lang="en-US" dirty="0" smtClean="0">
                <a:solidFill>
                  <a:schemeClr val="bg1">
                    <a:lumMod val="50000"/>
                  </a:schemeClr>
                </a:solidFill>
              </a:rPr>
              <a:t>Keyword ranks above the fold, but you do not have existing content </a:t>
            </a:r>
            <a:endParaRPr lang="en-US" dirty="0">
              <a:solidFill>
                <a:schemeClr val="bg1">
                  <a:lumMod val="50000"/>
                </a:schemeClr>
              </a:solidFill>
            </a:endParaRPr>
          </a:p>
        </p:txBody>
      </p:sp>
      <p:sp>
        <p:nvSpPr>
          <p:cNvPr id="12" name="TextBox 11"/>
          <p:cNvSpPr txBox="1"/>
          <p:nvPr/>
        </p:nvSpPr>
        <p:spPr>
          <a:xfrm>
            <a:off x="9364299" y="1520117"/>
            <a:ext cx="2504721" cy="1183651"/>
          </a:xfrm>
          <a:prstGeom prst="rect">
            <a:avLst/>
          </a:prstGeom>
          <a:solidFill>
            <a:schemeClr val="bg1"/>
          </a:solidFill>
          <a:ln w="9525" cmpd="sng">
            <a:noFill/>
            <a:prstDash val="dot"/>
          </a:ln>
        </p:spPr>
        <p:txBody>
          <a:bodyPr wrap="square" rtlCol="0" anchor="t">
            <a:noAutofit/>
          </a:bodyPr>
          <a:lstStyle/>
          <a:p>
            <a:pPr>
              <a:buClr>
                <a:srgbClr val="009DDA"/>
              </a:buClr>
            </a:pPr>
            <a:r>
              <a:rPr lang="en-US" b="1" dirty="0">
                <a:solidFill>
                  <a:schemeClr val="bg1">
                    <a:lumMod val="50000"/>
                  </a:schemeClr>
                </a:solidFill>
              </a:rPr>
              <a:t>DEFEND</a:t>
            </a:r>
            <a:endParaRPr lang="en-US" dirty="0">
              <a:solidFill>
                <a:schemeClr val="bg1">
                  <a:lumMod val="50000"/>
                </a:schemeClr>
              </a:solidFill>
            </a:endParaRPr>
          </a:p>
          <a:p>
            <a:pPr>
              <a:buClr>
                <a:srgbClr val="009DDA"/>
              </a:buClr>
            </a:pPr>
            <a:r>
              <a:rPr lang="en-US" dirty="0" smtClean="0">
                <a:solidFill>
                  <a:schemeClr val="bg1">
                    <a:lumMod val="50000"/>
                  </a:schemeClr>
                </a:solidFill>
              </a:rPr>
              <a:t>Keyword and your content are  above fold</a:t>
            </a:r>
            <a:endParaRPr lang="en-US" dirty="0">
              <a:solidFill>
                <a:schemeClr val="bg1">
                  <a:lumMod val="50000"/>
                </a:schemeClr>
              </a:solidFill>
            </a:endParaRPr>
          </a:p>
        </p:txBody>
      </p:sp>
      <p:sp>
        <p:nvSpPr>
          <p:cNvPr id="13" name="TextBox 12"/>
          <p:cNvSpPr txBox="1"/>
          <p:nvPr/>
        </p:nvSpPr>
        <p:spPr>
          <a:xfrm>
            <a:off x="339610" y="1520117"/>
            <a:ext cx="2489728" cy="1127195"/>
          </a:xfrm>
          <a:prstGeom prst="rect">
            <a:avLst/>
          </a:prstGeom>
          <a:solidFill>
            <a:schemeClr val="bg1"/>
          </a:solidFill>
          <a:ln w="9525" cmpd="sng">
            <a:noFill/>
            <a:prstDash val="dot"/>
          </a:ln>
        </p:spPr>
        <p:txBody>
          <a:bodyPr wrap="square" rtlCol="0" anchor="t">
            <a:noAutofit/>
          </a:bodyPr>
          <a:lstStyle/>
          <a:p>
            <a:pPr>
              <a:buClr>
                <a:srgbClr val="009DDA"/>
              </a:buClr>
            </a:pPr>
            <a:r>
              <a:rPr lang="en-US" b="1" dirty="0" smtClean="0">
                <a:solidFill>
                  <a:schemeClr val="bg1">
                    <a:lumMod val="50000"/>
                  </a:schemeClr>
                </a:solidFill>
              </a:rPr>
              <a:t>COLLABORATE</a:t>
            </a:r>
          </a:p>
          <a:p>
            <a:pPr>
              <a:buClr>
                <a:srgbClr val="009DDA"/>
              </a:buClr>
            </a:pPr>
            <a:r>
              <a:rPr lang="en-US" dirty="0" smtClean="0">
                <a:solidFill>
                  <a:schemeClr val="bg1">
                    <a:lumMod val="50000"/>
                  </a:schemeClr>
                </a:solidFill>
              </a:rPr>
              <a:t>Keyword does not rank above the fold, nor do you have content above the fold</a:t>
            </a:r>
            <a:endParaRPr lang="en-US" dirty="0">
              <a:solidFill>
                <a:schemeClr val="bg1">
                  <a:lumMod val="50000"/>
                </a:schemeClr>
              </a:solidFill>
            </a:endParaRPr>
          </a:p>
        </p:txBody>
      </p:sp>
      <p:sp>
        <p:nvSpPr>
          <p:cNvPr id="14" name="TextBox 13"/>
          <p:cNvSpPr txBox="1"/>
          <p:nvPr/>
        </p:nvSpPr>
        <p:spPr>
          <a:xfrm>
            <a:off x="9988061" y="6400799"/>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197701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8004" y="1604852"/>
            <a:ext cx="3834063" cy="4919155"/>
          </a:xfrm>
        </p:spPr>
        <p:txBody>
          <a:bodyPr>
            <a:normAutofit/>
          </a:bodyPr>
          <a:lstStyle/>
          <a:p>
            <a:r>
              <a:rPr lang="en-US" sz="2000" dirty="0">
                <a:solidFill>
                  <a:srgbClr val="666666"/>
                </a:solidFill>
              </a:rPr>
              <a:t>Build a dashboard that helps you identify and prioritize Intent Signal categories</a:t>
            </a:r>
          </a:p>
          <a:p>
            <a:r>
              <a:rPr lang="en-US" sz="2000" dirty="0" smtClean="0">
                <a:solidFill>
                  <a:srgbClr val="666666"/>
                </a:solidFill>
              </a:rPr>
              <a:t>Discover keywords that rank above the fold, but your page is not above the fold</a:t>
            </a:r>
          </a:p>
        </p:txBody>
      </p:sp>
      <p:sp>
        <p:nvSpPr>
          <p:cNvPr id="3" name="Title 2"/>
          <p:cNvSpPr>
            <a:spLocks noGrp="1"/>
          </p:cNvSpPr>
          <p:nvPr>
            <p:ph type="title"/>
          </p:nvPr>
        </p:nvSpPr>
        <p:spPr/>
        <p:txBody>
          <a:bodyPr>
            <a:normAutofit/>
          </a:bodyPr>
          <a:lstStyle/>
          <a:p>
            <a:r>
              <a:rPr lang="en-US" sz="3200" cap="all" dirty="0" smtClean="0"/>
              <a:t>Intent signal dashboard</a:t>
            </a:r>
            <a:endParaRPr lang="en-US" sz="3200" cap="all"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64" t="7296" r="20534" b="32484"/>
          <a:stretch/>
        </p:blipFill>
        <p:spPr>
          <a:xfrm>
            <a:off x="3952067" y="1270861"/>
            <a:ext cx="8239933" cy="5587139"/>
          </a:xfrm>
          <a:prstGeom prst="rect">
            <a:avLst/>
          </a:prstGeom>
        </p:spPr>
      </p:pic>
      <p:sp>
        <p:nvSpPr>
          <p:cNvPr id="6" name="TextBox 5"/>
          <p:cNvSpPr txBox="1"/>
          <p:nvPr/>
        </p:nvSpPr>
        <p:spPr>
          <a:xfrm>
            <a:off x="451382" y="6122133"/>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81606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cap="all" dirty="0" smtClean="0">
                <a:solidFill>
                  <a:srgbClr val="333333"/>
                </a:solidFill>
                <a:ea typeface="ＭＳ Ｐゴシック"/>
              </a:rPr>
              <a:t>Optimize</a:t>
            </a:r>
            <a:endParaRPr lang="en-US" sz="3200" cap="all" dirty="0">
              <a:solidFill>
                <a:srgbClr val="333333"/>
              </a:solidFill>
            </a:endParaRPr>
          </a:p>
        </p:txBody>
      </p:sp>
      <p:sp>
        <p:nvSpPr>
          <p:cNvPr id="2" name="Text Placeholder 1"/>
          <p:cNvSpPr>
            <a:spLocks noGrp="1"/>
          </p:cNvSpPr>
          <p:nvPr>
            <p:ph type="body" sz="quarter" idx="10"/>
          </p:nvPr>
        </p:nvSpPr>
        <p:spPr/>
        <p:txBody>
          <a:bodyPr/>
          <a:lstStyle/>
          <a:p>
            <a:r>
              <a:rPr lang="en-US" dirty="0" smtClean="0">
                <a:solidFill>
                  <a:srgbClr val="333333"/>
                </a:solidFill>
              </a:rPr>
              <a:t>Narrow down your keyword list to low hanging fruit opportunities </a:t>
            </a:r>
            <a:endParaRPr lang="en-US" dirty="0">
              <a:solidFill>
                <a:srgbClr val="333333"/>
              </a:solidFill>
            </a:endParaRPr>
          </a:p>
        </p:txBody>
      </p:sp>
      <p:sp>
        <p:nvSpPr>
          <p:cNvPr id="5" name="Content Placeholder 4"/>
          <p:cNvSpPr>
            <a:spLocks noGrp="1"/>
          </p:cNvSpPr>
          <p:nvPr>
            <p:ph idx="11"/>
          </p:nvPr>
        </p:nvSpPr>
        <p:spPr>
          <a:xfrm>
            <a:off x="8384583" y="1737948"/>
            <a:ext cx="3197817" cy="3944069"/>
          </a:xfrm>
        </p:spPr>
        <p:txBody>
          <a:bodyPr/>
          <a:lstStyle/>
          <a:p>
            <a:pPr>
              <a:lnSpc>
                <a:spcPct val="110000"/>
              </a:lnSpc>
            </a:pPr>
            <a:r>
              <a:rPr lang="en-US" sz="2000" dirty="0" smtClean="0">
                <a:solidFill>
                  <a:schemeClr val="bg1">
                    <a:lumMod val="50000"/>
                  </a:schemeClr>
                </a:solidFill>
              </a:rPr>
              <a:t>Focus your </a:t>
            </a:r>
            <a:r>
              <a:rPr lang="en-US" sz="2000" dirty="0">
                <a:solidFill>
                  <a:schemeClr val="bg1">
                    <a:lumMod val="50000"/>
                  </a:schemeClr>
                </a:solidFill>
              </a:rPr>
              <a:t>efforts on keywords with the best chance to rank above-the-fold</a:t>
            </a:r>
          </a:p>
          <a:p>
            <a:pPr>
              <a:lnSpc>
                <a:spcPct val="110000"/>
              </a:lnSpc>
            </a:pPr>
            <a:r>
              <a:rPr lang="en-US" sz="2000" dirty="0">
                <a:solidFill>
                  <a:schemeClr val="bg1">
                    <a:lumMod val="50000"/>
                  </a:schemeClr>
                </a:solidFill>
              </a:rPr>
              <a:t>Apply </a:t>
            </a:r>
            <a:r>
              <a:rPr lang="en-US" sz="2000" dirty="0" smtClean="0">
                <a:solidFill>
                  <a:schemeClr val="bg1">
                    <a:lumMod val="50000"/>
                  </a:schemeClr>
                </a:solidFill>
              </a:rPr>
              <a:t>filters</a:t>
            </a:r>
          </a:p>
          <a:p>
            <a:pPr>
              <a:lnSpc>
                <a:spcPct val="110000"/>
              </a:lnSpc>
            </a:pPr>
            <a:r>
              <a:rPr lang="en-US" sz="2000" b="1" dirty="0" smtClean="0">
                <a:solidFill>
                  <a:schemeClr val="bg1">
                    <a:lumMod val="50000"/>
                  </a:schemeClr>
                </a:solidFill>
              </a:rPr>
              <a:t>Bonus Tip</a:t>
            </a:r>
            <a:r>
              <a:rPr lang="en-US" sz="2000" dirty="0" smtClean="0">
                <a:solidFill>
                  <a:schemeClr val="bg1">
                    <a:lumMod val="50000"/>
                  </a:schemeClr>
                </a:solidFill>
              </a:rPr>
              <a:t>: Have SEM bid </a:t>
            </a:r>
            <a:r>
              <a:rPr lang="en-US" sz="2000" dirty="0">
                <a:solidFill>
                  <a:schemeClr val="bg1">
                    <a:lumMod val="50000"/>
                  </a:schemeClr>
                </a:solidFill>
              </a:rPr>
              <a:t>while SEO optimizes</a:t>
            </a:r>
          </a:p>
          <a:p>
            <a:endParaRPr lang="en-US" dirty="0"/>
          </a:p>
        </p:txBody>
      </p:sp>
      <p:sp>
        <p:nvSpPr>
          <p:cNvPr id="6" name="Content Placeholder 12"/>
          <p:cNvSpPr txBox="1">
            <a:spLocks/>
          </p:cNvSpPr>
          <p:nvPr/>
        </p:nvSpPr>
        <p:spPr>
          <a:xfrm>
            <a:off x="6799368" y="1517764"/>
            <a:ext cx="5087832" cy="4921137"/>
          </a:xfrm>
          <a:prstGeom prst="rect">
            <a:avLst/>
          </a:prstGeom>
        </p:spPr>
        <p:txBody>
          <a:bodyPr>
            <a:normAutofit/>
          </a:bodyPr>
          <a:lstStyle>
            <a:lvl1pPr marL="228600" indent="-228600" algn="l" defTabSz="914400" rtl="0" eaLnBrk="1" latinLnBrk="0" hangingPunct="1">
              <a:lnSpc>
                <a:spcPct val="90000"/>
              </a:lnSpc>
              <a:spcBef>
                <a:spcPts val="1200"/>
              </a:spcBef>
              <a:buClr>
                <a:schemeClr val="bg2"/>
              </a:buClr>
              <a:buFont typeface="Wingdings" panose="05000000000000000000" pitchFamily="2" charset="2"/>
              <a:buChar char="§"/>
              <a:defRPr sz="2400" kern="1200">
                <a:solidFill>
                  <a:schemeClr val="tx1"/>
                </a:solidFill>
                <a:latin typeface="+mn-lt"/>
                <a:ea typeface="+mn-ea"/>
                <a:cs typeface="+mn-cs"/>
              </a:defRPr>
            </a:lvl1pPr>
            <a:lvl2pPr marL="514350" indent="-228600" algn="l" defTabSz="914400" rtl="0" eaLnBrk="1" latinLnBrk="0" hangingPunct="1">
              <a:lnSpc>
                <a:spcPct val="90000"/>
              </a:lnSpc>
              <a:spcBef>
                <a:spcPct val="20000"/>
              </a:spcBef>
              <a:buClr>
                <a:schemeClr val="bg2"/>
              </a:buClr>
              <a:buFont typeface="Arial" panose="020B0604020202020204" pitchFamily="34" charset="0"/>
              <a:buChar char="–"/>
              <a:defRPr sz="2000" kern="1200">
                <a:solidFill>
                  <a:schemeClr val="tx1"/>
                </a:solidFill>
                <a:latin typeface="+mn-lt"/>
                <a:ea typeface="+mn-ea"/>
                <a:cs typeface="+mn-cs"/>
              </a:defRPr>
            </a:lvl2pPr>
            <a:lvl3pPr marL="685800" indent="-171450" algn="l" defTabSz="914400" rtl="0" eaLnBrk="1" latinLnBrk="0" hangingPunct="1">
              <a:lnSpc>
                <a:spcPct val="90000"/>
              </a:lnSpc>
              <a:spcBef>
                <a:spcPct val="20000"/>
              </a:spcBef>
              <a:buClr>
                <a:schemeClr val="bg2"/>
              </a:buClr>
              <a:buFont typeface="Arial" panose="020B0604020202020204" pitchFamily="34" charset="0"/>
              <a:buChar char="•"/>
              <a:defRPr sz="1800" kern="1200">
                <a:solidFill>
                  <a:schemeClr val="tx1"/>
                </a:solidFill>
                <a:latin typeface="+mn-lt"/>
                <a:ea typeface="+mn-ea"/>
                <a:cs typeface="+mn-cs"/>
              </a:defRPr>
            </a:lvl3pPr>
            <a:lvl4pPr marL="914400" indent="-171450" algn="l" defTabSz="914400" rtl="0" eaLnBrk="1" latinLnBrk="0" hangingPunct="1">
              <a:lnSpc>
                <a:spcPct val="90000"/>
              </a:lnSpc>
              <a:spcBef>
                <a:spcPct val="20000"/>
              </a:spcBef>
              <a:buClr>
                <a:schemeClr val="bg2"/>
              </a:buClr>
              <a:buFont typeface="Arial" panose="020B0604020202020204" pitchFamily="34" charset="0"/>
              <a:buChar char="–"/>
              <a:defRPr sz="1600" kern="1200">
                <a:solidFill>
                  <a:schemeClr val="tx1"/>
                </a:solidFill>
                <a:latin typeface="+mn-lt"/>
                <a:ea typeface="+mn-ea"/>
                <a:cs typeface="+mn-cs"/>
              </a:defRPr>
            </a:lvl4pPr>
            <a:lvl5pPr marL="1085850" indent="-171450" algn="l" defTabSz="914400" rtl="0" eaLnBrk="1" latinLnBrk="0" hangingPunct="1">
              <a:lnSpc>
                <a:spcPct val="90000"/>
              </a:lnSpc>
              <a:spcBef>
                <a:spcPct val="20000"/>
              </a:spcBef>
              <a:buClr>
                <a:schemeClr val="bg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0000"/>
              </a:lnSpc>
            </a:pPr>
            <a:endParaRPr lang="en-US" sz="2267" dirty="0">
              <a:solidFill>
                <a:schemeClr val="bg1">
                  <a:lumMod val="50000"/>
                </a:schemeClr>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587" b="17848"/>
          <a:stretch/>
        </p:blipFill>
        <p:spPr>
          <a:xfrm>
            <a:off x="0" y="1224052"/>
            <a:ext cx="8602952" cy="5633948"/>
          </a:xfrm>
          <a:prstGeom prst="rect">
            <a:avLst/>
          </a:prstGeom>
        </p:spPr>
      </p:pic>
      <p:sp>
        <p:nvSpPr>
          <p:cNvPr id="8" name="TextBox 7"/>
          <p:cNvSpPr txBox="1"/>
          <p:nvPr/>
        </p:nvSpPr>
        <p:spPr>
          <a:xfrm>
            <a:off x="9988061" y="6400799"/>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43737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97280"/>
            <a:ext cx="10035153" cy="4919155"/>
          </a:xfrm>
        </p:spPr>
        <p:txBody>
          <a:bodyPr>
            <a:normAutofit/>
          </a:bodyPr>
          <a:lstStyle/>
          <a:p>
            <a:r>
              <a:rPr lang="en-US" sz="2000" dirty="0" smtClean="0">
                <a:solidFill>
                  <a:srgbClr val="666666"/>
                </a:solidFill>
              </a:rPr>
              <a:t>Based on the page associated with those keywords </a:t>
            </a:r>
            <a:r>
              <a:rPr lang="mr-IN" sz="2000" dirty="0" smtClean="0">
                <a:solidFill>
                  <a:srgbClr val="666666"/>
                </a:solidFill>
              </a:rPr>
              <a:t>–</a:t>
            </a:r>
            <a:r>
              <a:rPr lang="en-US" sz="2000" dirty="0" smtClean="0">
                <a:solidFill>
                  <a:srgbClr val="666666"/>
                </a:solidFill>
              </a:rPr>
              <a:t> BrightEdge will give you quick wins on how to improve</a:t>
            </a:r>
            <a:endParaRPr lang="en-US" sz="2000" dirty="0">
              <a:solidFill>
                <a:srgbClr val="666666"/>
              </a:solidFill>
            </a:endParaRPr>
          </a:p>
        </p:txBody>
      </p:sp>
      <p:sp>
        <p:nvSpPr>
          <p:cNvPr id="3" name="Title 2"/>
          <p:cNvSpPr>
            <a:spLocks noGrp="1"/>
          </p:cNvSpPr>
          <p:nvPr>
            <p:ph type="title"/>
          </p:nvPr>
        </p:nvSpPr>
        <p:spPr/>
        <p:txBody>
          <a:bodyPr>
            <a:normAutofit/>
          </a:bodyPr>
          <a:lstStyle/>
          <a:p>
            <a:r>
              <a:rPr lang="en-US" sz="3200" cap="all" dirty="0" smtClean="0"/>
              <a:t>Recommendations</a:t>
            </a:r>
            <a:endParaRPr lang="en-US" sz="3200" cap="all"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4232" t="16602" r="14684" b="34129"/>
          <a:stretch/>
        </p:blipFill>
        <p:spPr>
          <a:xfrm>
            <a:off x="1317357" y="1875295"/>
            <a:ext cx="9345478" cy="4982705"/>
          </a:xfrm>
          <a:prstGeom prst="rect">
            <a:avLst/>
          </a:prstGeom>
        </p:spPr>
      </p:pic>
      <p:sp>
        <p:nvSpPr>
          <p:cNvPr id="7" name="TextBox 6"/>
          <p:cNvSpPr txBox="1"/>
          <p:nvPr/>
        </p:nvSpPr>
        <p:spPr>
          <a:xfrm>
            <a:off x="10438748" y="6383214"/>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84106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6372"/>
            <a:ext cx="11125200" cy="784081"/>
          </a:xfrm>
        </p:spPr>
        <p:txBody>
          <a:bodyPr>
            <a:normAutofit/>
          </a:bodyPr>
          <a:lstStyle/>
          <a:p>
            <a:r>
              <a:rPr lang="en-US" sz="3200" cap="all" dirty="0" smtClean="0">
                <a:solidFill>
                  <a:srgbClr val="333333"/>
                </a:solidFill>
                <a:ea typeface="ＭＳ Ｐゴシック"/>
              </a:rPr>
              <a:t>Anomaly </a:t>
            </a:r>
            <a:r>
              <a:rPr lang="en-US" sz="3200" cap="all" dirty="0">
                <a:solidFill>
                  <a:srgbClr val="333333"/>
                </a:solidFill>
                <a:ea typeface="ＭＳ Ｐゴシック"/>
              </a:rPr>
              <a:t>Detection </a:t>
            </a:r>
            <a:r>
              <a:rPr lang="en-US" sz="3200" cap="all" dirty="0" smtClean="0">
                <a:solidFill>
                  <a:srgbClr val="333333"/>
                </a:solidFill>
                <a:ea typeface="ＭＳ Ｐゴシック"/>
              </a:rPr>
              <a:t>alerts you of changes</a:t>
            </a:r>
            <a:endParaRPr lang="en-US" sz="3200" cap="all" dirty="0">
              <a:solidFill>
                <a:srgbClr val="333333"/>
              </a:solidFill>
            </a:endParaRPr>
          </a:p>
        </p:txBody>
      </p:sp>
      <p:sp>
        <p:nvSpPr>
          <p:cNvPr id="2" name="Text Placeholder 1"/>
          <p:cNvSpPr>
            <a:spLocks noGrp="1"/>
          </p:cNvSpPr>
          <p:nvPr>
            <p:ph type="body" sz="quarter" idx="10"/>
          </p:nvPr>
        </p:nvSpPr>
        <p:spPr>
          <a:xfrm>
            <a:off x="457200" y="758834"/>
            <a:ext cx="11125200" cy="613833"/>
          </a:xfrm>
        </p:spPr>
        <p:txBody>
          <a:bodyPr/>
          <a:lstStyle/>
          <a:p>
            <a:r>
              <a:rPr lang="en-US" dirty="0" smtClean="0">
                <a:solidFill>
                  <a:srgbClr val="333333"/>
                </a:solidFill>
              </a:rPr>
              <a:t>Set specific triggers that are relevant to your business metrics and conditions</a:t>
            </a:r>
            <a:endParaRPr lang="en-US" dirty="0">
              <a:solidFill>
                <a:srgbClr val="333333"/>
              </a:solidFill>
            </a:endParaRPr>
          </a:p>
        </p:txBody>
      </p:sp>
      <p:sp>
        <p:nvSpPr>
          <p:cNvPr id="9" name="Content Placeholder 8"/>
          <p:cNvSpPr>
            <a:spLocks noGrp="1"/>
          </p:cNvSpPr>
          <p:nvPr>
            <p:ph idx="11"/>
          </p:nvPr>
        </p:nvSpPr>
        <p:spPr>
          <a:xfrm>
            <a:off x="7786688" y="2116992"/>
            <a:ext cx="3795712" cy="4120826"/>
          </a:xfrm>
        </p:spPr>
        <p:txBody>
          <a:bodyPr>
            <a:normAutofit/>
          </a:bodyPr>
          <a:lstStyle/>
          <a:p>
            <a:pPr marL="306910" indent="-306910">
              <a:lnSpc>
                <a:spcPct val="100000"/>
              </a:lnSpc>
              <a:buFont typeface="+mj-lt"/>
              <a:buAutoNum type="arabicPeriod"/>
            </a:pPr>
            <a:r>
              <a:rPr lang="en-US" sz="2000" dirty="0" smtClean="0">
                <a:solidFill>
                  <a:schemeClr val="bg1">
                    <a:lumMod val="50000"/>
                  </a:schemeClr>
                </a:solidFill>
              </a:rPr>
              <a:t>Add </a:t>
            </a:r>
            <a:r>
              <a:rPr lang="en-US" sz="2000" dirty="0">
                <a:solidFill>
                  <a:schemeClr val="bg1">
                    <a:lumMod val="50000"/>
                  </a:schemeClr>
                </a:solidFill>
              </a:rPr>
              <a:t>filters to narrow down the data set or set </a:t>
            </a:r>
            <a:r>
              <a:rPr lang="en-US" sz="2000" dirty="0" smtClean="0">
                <a:solidFill>
                  <a:schemeClr val="bg1">
                    <a:lumMod val="50000"/>
                  </a:schemeClr>
                </a:solidFill>
              </a:rPr>
              <a:t>rules</a:t>
            </a:r>
            <a:endParaRPr lang="en-US" sz="2000" dirty="0">
              <a:solidFill>
                <a:schemeClr val="bg1">
                  <a:lumMod val="50000"/>
                </a:schemeClr>
              </a:solidFill>
            </a:endParaRPr>
          </a:p>
          <a:p>
            <a:pPr marL="306910" indent="-306910">
              <a:lnSpc>
                <a:spcPct val="100000"/>
              </a:lnSpc>
              <a:buFont typeface="+mj-lt"/>
              <a:buAutoNum type="arabicPeriod"/>
            </a:pPr>
            <a:r>
              <a:rPr lang="en-US" sz="2000" dirty="0">
                <a:solidFill>
                  <a:schemeClr val="bg1">
                    <a:lumMod val="50000"/>
                  </a:schemeClr>
                </a:solidFill>
              </a:rPr>
              <a:t>Set the threshold that will trigger an email </a:t>
            </a:r>
            <a:r>
              <a:rPr lang="en-US" sz="2000" dirty="0" smtClean="0">
                <a:solidFill>
                  <a:schemeClr val="bg1">
                    <a:lumMod val="50000"/>
                  </a:schemeClr>
                </a:solidFill>
              </a:rPr>
              <a:t>alert</a:t>
            </a:r>
            <a:endParaRPr lang="en-US" sz="2000" dirty="0">
              <a:solidFill>
                <a:schemeClr val="bg1">
                  <a:lumMod val="50000"/>
                </a:schemeClr>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247" t="8030" r="7802" b="31062"/>
          <a:stretch/>
        </p:blipFill>
        <p:spPr>
          <a:xfrm>
            <a:off x="-1" y="1705707"/>
            <a:ext cx="7948247" cy="5152293"/>
          </a:xfrm>
          <a:prstGeom prst="rect">
            <a:avLst/>
          </a:prstGeom>
        </p:spPr>
      </p:pic>
      <p:sp>
        <p:nvSpPr>
          <p:cNvPr id="7" name="TextBox 6"/>
          <p:cNvSpPr txBox="1"/>
          <p:nvPr/>
        </p:nvSpPr>
        <p:spPr>
          <a:xfrm>
            <a:off x="10422706" y="6425451"/>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83391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944" t="24457" r="115" b="5561"/>
          <a:stretch/>
        </p:blipFill>
        <p:spPr>
          <a:xfrm>
            <a:off x="-1" y="0"/>
            <a:ext cx="12192001" cy="6858000"/>
          </a:xfrm>
          <a:prstGeom prst="rect">
            <a:avLst/>
          </a:prstGeom>
        </p:spPr>
      </p:pic>
      <p:sp>
        <p:nvSpPr>
          <p:cNvPr id="4" name="Rectangle 3"/>
          <p:cNvSpPr/>
          <p:nvPr/>
        </p:nvSpPr>
        <p:spPr>
          <a:xfrm>
            <a:off x="6099142" y="0"/>
            <a:ext cx="610975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0"/>
          <p:cNvSpPr>
            <a:spLocks noGrp="1"/>
          </p:cNvSpPr>
          <p:nvPr>
            <p:ph sz="quarter" idx="25"/>
          </p:nvPr>
        </p:nvSpPr>
        <p:spPr>
          <a:xfrm>
            <a:off x="6841145" y="1159214"/>
            <a:ext cx="4976491" cy="843526"/>
          </a:xfrm>
        </p:spPr>
        <p:txBody>
          <a:bodyPr/>
          <a:lstStyle/>
          <a:p>
            <a:pPr marL="285750" indent="-285750">
              <a:lnSpc>
                <a:spcPct val="100000"/>
              </a:lnSpc>
              <a:buFont typeface="Arial" charset="0"/>
              <a:buChar char="•"/>
            </a:pPr>
            <a:r>
              <a:rPr lang="en-US" sz="1600" dirty="0" smtClean="0">
                <a:solidFill>
                  <a:schemeClr val="bg1"/>
                </a:solidFill>
              </a:rPr>
              <a:t>10% drop in organic traffic for vintage style swimsuits</a:t>
            </a:r>
          </a:p>
          <a:p>
            <a:pPr marL="285750" indent="-285750">
              <a:lnSpc>
                <a:spcPct val="100000"/>
              </a:lnSpc>
              <a:buFont typeface="Arial" charset="0"/>
              <a:buChar char="•"/>
            </a:pPr>
            <a:r>
              <a:rPr lang="en-US" sz="1600" dirty="0" smtClean="0">
                <a:solidFill>
                  <a:schemeClr val="bg1"/>
                </a:solidFill>
              </a:rPr>
              <a:t>Compete with large retailers for SERP visibility </a:t>
            </a:r>
            <a:endParaRPr lang="en-US" sz="1600" dirty="0">
              <a:solidFill>
                <a:schemeClr val="bg1"/>
              </a:solidFill>
            </a:endParaRPr>
          </a:p>
        </p:txBody>
      </p:sp>
      <p:sp>
        <p:nvSpPr>
          <p:cNvPr id="19" name="Text Placeholder 18"/>
          <p:cNvSpPr>
            <a:spLocks noGrp="1"/>
          </p:cNvSpPr>
          <p:nvPr>
            <p:ph type="body" sz="quarter" idx="11"/>
          </p:nvPr>
        </p:nvSpPr>
        <p:spPr>
          <a:xfrm>
            <a:off x="6848714" y="864435"/>
            <a:ext cx="3350320" cy="376237"/>
          </a:xfrm>
        </p:spPr>
        <p:txBody>
          <a:bodyPr/>
          <a:lstStyle/>
          <a:p>
            <a:r>
              <a:rPr lang="en-US" sz="1600" b="1" dirty="0" smtClean="0">
                <a:solidFill>
                  <a:schemeClr val="bg1"/>
                </a:solidFill>
              </a:rPr>
              <a:t>CHALLENGE</a:t>
            </a:r>
            <a:endParaRPr lang="en-US" sz="1600" b="1" dirty="0">
              <a:solidFill>
                <a:schemeClr val="bg1"/>
              </a:solidFill>
            </a:endParaRPr>
          </a:p>
        </p:txBody>
      </p:sp>
      <p:sp>
        <p:nvSpPr>
          <p:cNvPr id="24" name="Content Placeholder 23"/>
          <p:cNvSpPr>
            <a:spLocks noGrp="1"/>
          </p:cNvSpPr>
          <p:nvPr>
            <p:ph sz="quarter" idx="4294967295"/>
          </p:nvPr>
        </p:nvSpPr>
        <p:spPr>
          <a:xfrm>
            <a:off x="6834753" y="2558699"/>
            <a:ext cx="4787051" cy="1463795"/>
          </a:xfrm>
          <a:prstGeom prst="rect">
            <a:avLst/>
          </a:prstGeom>
        </p:spPr>
        <p:txBody>
          <a:bodyPr/>
          <a:lstStyle/>
          <a:p>
            <a:pPr>
              <a:lnSpc>
                <a:spcPct val="100000"/>
              </a:lnSpc>
            </a:pPr>
            <a:r>
              <a:rPr lang="en-US" sz="1600" dirty="0">
                <a:solidFill>
                  <a:schemeClr val="bg1"/>
                </a:solidFill>
                <a:latin typeface="Arial" charset="0"/>
                <a:ea typeface="Arial" charset="0"/>
                <a:cs typeface="Arial" charset="0"/>
              </a:rPr>
              <a:t>Used BrightEdge to </a:t>
            </a:r>
            <a:r>
              <a:rPr lang="en-US" sz="1600" dirty="0" smtClean="0">
                <a:solidFill>
                  <a:schemeClr val="bg1"/>
                </a:solidFill>
                <a:latin typeface="Arial" charset="0"/>
                <a:ea typeface="Arial" charset="0"/>
                <a:cs typeface="Arial" charset="0"/>
              </a:rPr>
              <a:t>identify which keywords were above and below the fold</a:t>
            </a:r>
            <a:endParaRPr lang="en-US" sz="1600" dirty="0">
              <a:solidFill>
                <a:schemeClr val="bg1"/>
              </a:solidFill>
              <a:latin typeface="Arial" charset="0"/>
              <a:ea typeface="Arial" charset="0"/>
              <a:cs typeface="Arial" charset="0"/>
            </a:endParaRPr>
          </a:p>
          <a:p>
            <a:r>
              <a:rPr lang="en-US" sz="1600" dirty="0">
                <a:solidFill>
                  <a:schemeClr val="bg1"/>
                </a:solidFill>
                <a:latin typeface="Arial" charset="0"/>
              </a:rPr>
              <a:t>BrightEdge </a:t>
            </a:r>
            <a:r>
              <a:rPr lang="en-US" sz="1600" dirty="0" smtClean="0">
                <a:solidFill>
                  <a:schemeClr val="bg1"/>
                </a:solidFill>
                <a:latin typeface="Arial" charset="0"/>
              </a:rPr>
              <a:t>revealed </a:t>
            </a:r>
            <a:r>
              <a:rPr lang="en-US" sz="1600" dirty="0">
                <a:solidFill>
                  <a:schemeClr val="bg1"/>
                </a:solidFill>
                <a:latin typeface="Arial" charset="0"/>
              </a:rPr>
              <a:t>that the bounce rates of pages for keyword group 1 are </a:t>
            </a:r>
            <a:r>
              <a:rPr lang="en-US" sz="1600" dirty="0" smtClean="0">
                <a:solidFill>
                  <a:schemeClr val="bg1"/>
                </a:solidFill>
                <a:latin typeface="Arial" charset="0"/>
              </a:rPr>
              <a:t>about 10</a:t>
            </a:r>
            <a:r>
              <a:rPr lang="en-US" sz="1600" dirty="0">
                <a:solidFill>
                  <a:schemeClr val="bg1"/>
                </a:solidFill>
                <a:latin typeface="Arial" charset="0"/>
              </a:rPr>
              <a:t>% less than other pages; while PPC reports showed that group 2 had higher </a:t>
            </a:r>
            <a:r>
              <a:rPr lang="en-US" sz="1600" dirty="0" smtClean="0">
                <a:solidFill>
                  <a:schemeClr val="bg1"/>
                </a:solidFill>
                <a:latin typeface="Arial" charset="0"/>
              </a:rPr>
              <a:t>click-through-rate from </a:t>
            </a:r>
            <a:r>
              <a:rPr lang="en-US" sz="1600" dirty="0">
                <a:solidFill>
                  <a:schemeClr val="bg1"/>
                </a:solidFill>
                <a:latin typeface="Arial" charset="0"/>
              </a:rPr>
              <a:t>paid search </a:t>
            </a:r>
            <a:r>
              <a:rPr lang="en-US" sz="1600" dirty="0" smtClean="0">
                <a:solidFill>
                  <a:schemeClr val="bg1"/>
                </a:solidFill>
                <a:latin typeface="Arial" charset="0"/>
              </a:rPr>
              <a:t>ads </a:t>
            </a:r>
            <a:endParaRPr lang="en-US" sz="1600" dirty="0">
              <a:solidFill>
                <a:schemeClr val="bg1"/>
              </a:solidFill>
              <a:latin typeface="Arial" charset="0"/>
              <a:ea typeface="Arial" charset="0"/>
              <a:cs typeface="Arial" charset="0"/>
            </a:endParaRPr>
          </a:p>
        </p:txBody>
      </p:sp>
      <p:sp>
        <p:nvSpPr>
          <p:cNvPr id="25" name="Content Placeholder 24"/>
          <p:cNvSpPr>
            <a:spLocks noGrp="1"/>
          </p:cNvSpPr>
          <p:nvPr>
            <p:ph sz="quarter" idx="4294967295"/>
          </p:nvPr>
        </p:nvSpPr>
        <p:spPr>
          <a:xfrm>
            <a:off x="6848714" y="4845436"/>
            <a:ext cx="5046054" cy="1651618"/>
          </a:xfrm>
          <a:prstGeom prst="rect">
            <a:avLst/>
          </a:prstGeom>
        </p:spPr>
        <p:txBody>
          <a:bodyPr/>
          <a:lstStyle/>
          <a:p>
            <a:r>
              <a:rPr lang="en-US" sz="1600" dirty="0" smtClean="0">
                <a:solidFill>
                  <a:schemeClr val="bg1"/>
                </a:solidFill>
                <a:latin typeface="Arial" charset="0"/>
              </a:rPr>
              <a:t>Saw </a:t>
            </a:r>
            <a:r>
              <a:rPr lang="en-US" sz="1600" dirty="0">
                <a:solidFill>
                  <a:schemeClr val="bg1"/>
                </a:solidFill>
                <a:latin typeface="Arial" charset="0"/>
              </a:rPr>
              <a:t>a 10% </a:t>
            </a:r>
            <a:r>
              <a:rPr lang="en-US" sz="1600" dirty="0" smtClean="0">
                <a:solidFill>
                  <a:schemeClr val="bg1"/>
                </a:solidFill>
                <a:latin typeface="Arial" charset="0"/>
              </a:rPr>
              <a:t>higher click-through </a:t>
            </a:r>
            <a:r>
              <a:rPr lang="en-US" sz="1600" dirty="0">
                <a:solidFill>
                  <a:schemeClr val="bg1"/>
                </a:solidFill>
                <a:latin typeface="Arial" charset="0"/>
              </a:rPr>
              <a:t>rate </a:t>
            </a:r>
            <a:r>
              <a:rPr lang="en-US" sz="1600" dirty="0" smtClean="0">
                <a:solidFill>
                  <a:schemeClr val="bg1"/>
                </a:solidFill>
                <a:latin typeface="Arial" charset="0"/>
              </a:rPr>
              <a:t>when increased PPC budget to keywords that had an organic presence below the fold</a:t>
            </a:r>
          </a:p>
          <a:p>
            <a:r>
              <a:rPr lang="en-US" sz="1600" dirty="0" smtClean="0">
                <a:solidFill>
                  <a:schemeClr val="bg1"/>
                </a:solidFill>
                <a:latin typeface="Arial" charset="0"/>
              </a:rPr>
              <a:t>Team </a:t>
            </a:r>
            <a:r>
              <a:rPr lang="en-US" sz="1600" dirty="0">
                <a:solidFill>
                  <a:schemeClr val="bg1"/>
                </a:solidFill>
                <a:latin typeface="Arial" charset="0"/>
              </a:rPr>
              <a:t>wants to prioritize stronger engagement of new </a:t>
            </a:r>
            <a:r>
              <a:rPr lang="en-US" sz="1600" dirty="0" smtClean="0">
                <a:solidFill>
                  <a:schemeClr val="bg1"/>
                </a:solidFill>
                <a:latin typeface="Arial" charset="0"/>
              </a:rPr>
              <a:t>visitors, they </a:t>
            </a:r>
            <a:r>
              <a:rPr lang="en-US" sz="1600" dirty="0">
                <a:solidFill>
                  <a:schemeClr val="bg1"/>
                </a:solidFill>
                <a:latin typeface="Arial" charset="0"/>
              </a:rPr>
              <a:t>will double down with PPC ads for keywords that UV already has organic listings above the fold</a:t>
            </a:r>
          </a:p>
        </p:txBody>
      </p:sp>
      <p:sp>
        <p:nvSpPr>
          <p:cNvPr id="26" name="Text Placeholder 18"/>
          <p:cNvSpPr txBox="1">
            <a:spLocks/>
          </p:cNvSpPr>
          <p:nvPr/>
        </p:nvSpPr>
        <p:spPr>
          <a:xfrm>
            <a:off x="6848714" y="2224168"/>
            <a:ext cx="3350320" cy="376237"/>
          </a:xfrm>
          <a:prstGeom prst="rect">
            <a:avLst/>
          </a:prstGeom>
        </p:spPr>
        <p:txBody>
          <a:bodyPr/>
          <a:lstStyle>
            <a:lvl1pPr marL="0" indent="0" algn="l" defTabSz="914400" rtl="0" eaLnBrk="1" latinLnBrk="0" hangingPunct="1">
              <a:lnSpc>
                <a:spcPts val="2400"/>
              </a:lnSpc>
              <a:spcBef>
                <a:spcPts val="1000"/>
              </a:spcBef>
              <a:buFont typeface="Arial"/>
              <a:buNone/>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1" dirty="0" smtClean="0">
                <a:solidFill>
                  <a:schemeClr val="bg1"/>
                </a:solidFill>
              </a:rPr>
              <a:t>SOLUTION</a:t>
            </a:r>
            <a:endParaRPr lang="en-US" sz="1600" b="1" dirty="0">
              <a:solidFill>
                <a:schemeClr val="bg1"/>
              </a:solidFill>
            </a:endParaRPr>
          </a:p>
        </p:txBody>
      </p:sp>
      <p:sp>
        <p:nvSpPr>
          <p:cNvPr id="27" name="Text Placeholder 18"/>
          <p:cNvSpPr txBox="1">
            <a:spLocks/>
          </p:cNvSpPr>
          <p:nvPr/>
        </p:nvSpPr>
        <p:spPr>
          <a:xfrm>
            <a:off x="6848714" y="4469199"/>
            <a:ext cx="3350320" cy="376237"/>
          </a:xfrm>
          <a:prstGeom prst="rect">
            <a:avLst/>
          </a:prstGeom>
        </p:spPr>
        <p:txBody>
          <a:bodyPr/>
          <a:lstStyle>
            <a:lvl1pPr marL="0" indent="0" algn="l" defTabSz="914400" rtl="0" eaLnBrk="1" latinLnBrk="0" hangingPunct="1">
              <a:lnSpc>
                <a:spcPts val="2400"/>
              </a:lnSpc>
              <a:spcBef>
                <a:spcPts val="1000"/>
              </a:spcBef>
              <a:buFont typeface="Arial"/>
              <a:buNone/>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1" cap="all" dirty="0" smtClean="0">
                <a:solidFill>
                  <a:schemeClr val="bg1"/>
                </a:solidFill>
              </a:rPr>
              <a:t>results</a:t>
            </a:r>
            <a:endParaRPr lang="en-US" sz="1600" b="1" cap="all" dirty="0">
              <a:solidFill>
                <a:schemeClr val="bg1"/>
              </a:solidFill>
            </a:endParaRPr>
          </a:p>
        </p:txBody>
      </p:sp>
      <p:pic>
        <p:nvPicPr>
          <p:cNvPr id="6" name="Picture 5"/>
          <p:cNvPicPr>
            <a:picLocks noChangeAspect="1"/>
          </p:cNvPicPr>
          <p:nvPr/>
        </p:nvPicPr>
        <p:blipFill>
          <a:blip r:embed="rId4">
            <a:grayscl/>
            <a:extLst>
              <a:ext uri="{BEBA8EAE-BF5A-486C-A8C5-ECC9F3942E4B}">
                <a14:imgProps xmlns:a14="http://schemas.microsoft.com/office/drawing/2010/main">
                  <a14:imgLayer r:embed="rId5">
                    <a14:imgEffect>
                      <a14:sharpenSoften amount="10000"/>
                    </a14:imgEffect>
                    <a14:imgEffect>
                      <a14:colorTemperature colorTemp="7412"/>
                    </a14:imgEffect>
                    <a14:imgEffect>
                      <a14:saturation sat="197000"/>
                    </a14:imgEffect>
                    <a14:imgEffect>
                      <a14:brightnessContrast bright="100000" contrast="2000"/>
                    </a14:imgEffect>
                  </a14:imgLayer>
                </a14:imgProps>
              </a:ext>
              <a:ext uri="{28A0092B-C50C-407E-A947-70E740481C1C}">
                <a14:useLocalDpi xmlns:a14="http://schemas.microsoft.com/office/drawing/2010/main" val="0"/>
              </a:ext>
            </a:extLst>
          </a:blip>
          <a:stretch>
            <a:fillRect/>
          </a:stretch>
        </p:blipFill>
        <p:spPr>
          <a:xfrm>
            <a:off x="6925740" y="160233"/>
            <a:ext cx="2493324" cy="740524"/>
          </a:xfrm>
          <a:prstGeom prst="rect">
            <a:avLst/>
          </a:prstGeom>
          <a:noFill/>
        </p:spPr>
      </p:pic>
      <p:sp>
        <p:nvSpPr>
          <p:cNvPr id="11" name="TextBox 10"/>
          <p:cNvSpPr txBox="1"/>
          <p:nvPr/>
        </p:nvSpPr>
        <p:spPr>
          <a:xfrm>
            <a:off x="10447519" y="6448481"/>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171851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Do you have local stores that you need to attract traffic for?</a:t>
            </a:r>
          </a:p>
          <a:p>
            <a:pPr lvl="1"/>
            <a:r>
              <a:rPr lang="en-US" dirty="0" smtClean="0"/>
              <a:t>Yes</a:t>
            </a:r>
          </a:p>
          <a:p>
            <a:pPr lvl="1"/>
            <a:r>
              <a:rPr lang="en-US" dirty="0" smtClean="0"/>
              <a:t>No</a:t>
            </a:r>
            <a:endParaRPr lang="en-US" dirty="0"/>
          </a:p>
        </p:txBody>
      </p:sp>
      <p:sp>
        <p:nvSpPr>
          <p:cNvPr id="5" name="Title 4"/>
          <p:cNvSpPr>
            <a:spLocks noGrp="1"/>
          </p:cNvSpPr>
          <p:nvPr>
            <p:ph type="title"/>
          </p:nvPr>
        </p:nvSpPr>
        <p:spPr/>
        <p:txBody>
          <a:bodyPr/>
          <a:lstStyle/>
          <a:p>
            <a:r>
              <a:rPr lang="en-US" dirty="0" smtClean="0"/>
              <a:t>Poll about Local 3-Pack</a:t>
            </a:r>
            <a:endParaRPr lang="en-US" dirty="0"/>
          </a:p>
        </p:txBody>
      </p:sp>
    </p:spTree>
    <p:extLst>
      <p:ext uri="{BB962C8B-B14F-4D97-AF65-F5344CB8AC3E}">
        <p14:creationId xmlns:p14="http://schemas.microsoft.com/office/powerpoint/2010/main" val="114451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Quick Wins with SEO</a:t>
            </a:r>
            <a:endParaRPr lang="en-US" dirty="0"/>
          </a:p>
        </p:txBody>
      </p:sp>
      <p:sp>
        <p:nvSpPr>
          <p:cNvPr id="5" name="Text Placeholder 4"/>
          <p:cNvSpPr>
            <a:spLocks noGrp="1"/>
          </p:cNvSpPr>
          <p:nvPr>
            <p:ph type="body" sz="quarter" idx="11"/>
          </p:nvPr>
        </p:nvSpPr>
        <p:spPr/>
        <p:txBody>
          <a:bodyPr/>
          <a:lstStyle/>
          <a:p>
            <a:r>
              <a:rPr lang="en-US" cap="all" dirty="0" smtClean="0"/>
              <a:t>Summer Series 102</a:t>
            </a:r>
            <a:endParaRPr lang="en-US" dirty="0"/>
          </a:p>
        </p:txBody>
      </p:sp>
      <p:sp>
        <p:nvSpPr>
          <p:cNvPr id="6" name="Text Placeholder 5"/>
          <p:cNvSpPr>
            <a:spLocks noGrp="1"/>
          </p:cNvSpPr>
          <p:nvPr>
            <p:ph type="body" sz="quarter" idx="13"/>
          </p:nvPr>
        </p:nvSpPr>
        <p:spPr/>
        <p:txBody>
          <a:bodyPr/>
          <a:lstStyle/>
          <a:p>
            <a:r>
              <a:rPr lang="en-US" dirty="0" smtClean="0"/>
              <a:t>June 30, 2017</a:t>
            </a:r>
            <a:endParaRPr lang="en-US" dirty="0"/>
          </a:p>
        </p:txBody>
      </p:sp>
      <p:sp>
        <p:nvSpPr>
          <p:cNvPr id="3" name="TextBox 2"/>
          <p:cNvSpPr txBox="1"/>
          <p:nvPr/>
        </p:nvSpPr>
        <p:spPr>
          <a:xfrm>
            <a:off x="9698182" y="6276108"/>
            <a:ext cx="2341418" cy="369332"/>
          </a:xfrm>
          <a:prstGeom prst="rect">
            <a:avLst/>
          </a:prstGeom>
          <a:noFill/>
        </p:spPr>
        <p:txBody>
          <a:bodyPr wrap="square" rtlCol="0">
            <a:spAutoFit/>
          </a:bodyPr>
          <a:lstStyle/>
          <a:p>
            <a:r>
              <a:rPr lang="en-US" dirty="0" smtClean="0">
                <a:solidFill>
                  <a:schemeClr val="bg1"/>
                </a:solidFill>
              </a:rPr>
              <a:t>#BrightEdgeWebinar </a:t>
            </a:r>
            <a:endParaRPr lang="en-US" dirty="0">
              <a:solidFill>
                <a:schemeClr val="bg1"/>
              </a:solidFill>
            </a:endParaRPr>
          </a:p>
        </p:txBody>
      </p:sp>
    </p:spTree>
    <p:extLst>
      <p:ext uri="{BB962C8B-B14F-4D97-AF65-F5344CB8AC3E}">
        <p14:creationId xmlns:p14="http://schemas.microsoft.com/office/powerpoint/2010/main" val="205298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lstStyle/>
          <a:p>
            <a:r>
              <a:rPr lang="en-US" dirty="0" smtClean="0"/>
              <a:t>03</a:t>
            </a:r>
            <a:endParaRPr lang="en-US" dirty="0"/>
          </a:p>
        </p:txBody>
      </p:sp>
      <p:sp>
        <p:nvSpPr>
          <p:cNvPr id="5" name="Text Placeholder 4"/>
          <p:cNvSpPr>
            <a:spLocks noGrp="1"/>
          </p:cNvSpPr>
          <p:nvPr>
            <p:ph type="body" sz="quarter" idx="10"/>
          </p:nvPr>
        </p:nvSpPr>
        <p:spPr/>
        <p:txBody>
          <a:bodyPr/>
          <a:lstStyle/>
          <a:p>
            <a:r>
              <a:rPr lang="en-US" cap="all" dirty="0" smtClean="0"/>
              <a:t>Secure top spot in Local 3-Pack</a:t>
            </a:r>
            <a:endParaRPr lang="en-US" cap="all" dirty="0"/>
          </a:p>
        </p:txBody>
      </p:sp>
      <p:sp>
        <p:nvSpPr>
          <p:cNvPr id="4" name="TextBox 3"/>
          <p:cNvSpPr txBox="1"/>
          <p:nvPr/>
        </p:nvSpPr>
        <p:spPr>
          <a:xfrm>
            <a:off x="9988061" y="6400799"/>
            <a:ext cx="1753252" cy="276999"/>
          </a:xfrm>
          <a:prstGeom prst="rect">
            <a:avLst/>
          </a:prstGeom>
          <a:noFill/>
        </p:spPr>
        <p:txBody>
          <a:bodyPr wrap="square" rtlCol="0">
            <a:spAutoFit/>
          </a:bodyPr>
          <a:lstStyle/>
          <a:p>
            <a:r>
              <a:rPr lang="en-US" sz="1200" b="1" dirty="0" smtClean="0">
                <a:solidFill>
                  <a:schemeClr val="bg1"/>
                </a:solidFill>
              </a:rPr>
              <a:t>#BrightEdgeWebinar </a:t>
            </a:r>
            <a:endParaRPr lang="en-US" sz="1200" b="1" dirty="0">
              <a:solidFill>
                <a:schemeClr val="bg1"/>
              </a:solidFill>
            </a:endParaRPr>
          </a:p>
        </p:txBody>
      </p:sp>
    </p:spTree>
    <p:extLst>
      <p:ext uri="{BB962C8B-B14F-4D97-AF65-F5344CB8AC3E}">
        <p14:creationId xmlns:p14="http://schemas.microsoft.com/office/powerpoint/2010/main" val="71223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p:cNvPicPr>
            <a:picLocks noGrp="1" noChangeAspect="1"/>
          </p:cNvPicPr>
          <p:nvPr>
            <p:ph type="pic" sz="quarter" idx="12"/>
          </p:nvPr>
        </p:nvPicPr>
        <p:blipFill rotWithShape="1">
          <a:blip r:embed="rId3">
            <a:alphaModFix amt="30000"/>
            <a:extLst>
              <a:ext uri="{28A0092B-C50C-407E-A947-70E740481C1C}">
                <a14:useLocalDpi xmlns:a14="http://schemas.microsoft.com/office/drawing/2010/main"/>
              </a:ext>
            </a:extLst>
          </a:blip>
          <a:srcRect/>
          <a:stretch/>
        </p:blipFill>
        <p:spPr>
          <a:prstGeom prst="rect">
            <a:avLst/>
          </a:prstGeom>
        </p:spPr>
      </p:pic>
      <p:sp>
        <p:nvSpPr>
          <p:cNvPr id="3" name="Text Placeholder 2"/>
          <p:cNvSpPr>
            <a:spLocks noGrp="1"/>
          </p:cNvSpPr>
          <p:nvPr>
            <p:ph type="body" sz="quarter" idx="16"/>
          </p:nvPr>
        </p:nvSpPr>
        <p:spPr>
          <a:xfrm>
            <a:off x="515471" y="2067940"/>
            <a:ext cx="5056993" cy="528017"/>
          </a:xfrm>
        </p:spPr>
        <p:txBody>
          <a:bodyPr/>
          <a:lstStyle/>
          <a:p>
            <a:r>
              <a:rPr lang="en-US" dirty="0"/>
              <a:t>I-WANT-TO-GO</a:t>
            </a:r>
            <a:br>
              <a:rPr lang="en-US" dirty="0"/>
            </a:br>
            <a:r>
              <a:rPr lang="en-US" dirty="0"/>
              <a:t>MOMENT</a:t>
            </a:r>
          </a:p>
        </p:txBody>
      </p:sp>
      <p:sp>
        <p:nvSpPr>
          <p:cNvPr id="5" name="Text Placeholder 4"/>
          <p:cNvSpPr>
            <a:spLocks noGrp="1"/>
          </p:cNvSpPr>
          <p:nvPr>
            <p:ph type="body" sz="quarter" idx="22"/>
          </p:nvPr>
        </p:nvSpPr>
        <p:spPr>
          <a:xfrm>
            <a:off x="6619537" y="537482"/>
            <a:ext cx="4962526" cy="5306294"/>
          </a:xfrm>
        </p:spPr>
        <p:txBody>
          <a:bodyPr/>
          <a:lstStyle/>
          <a:p>
            <a:pPr>
              <a:lnSpc>
                <a:spcPts val="2120"/>
              </a:lnSpc>
            </a:pPr>
            <a:r>
              <a:rPr lang="en-US" sz="1800" dirty="0"/>
              <a:t>Local 3-pack appears in both desktop and mobile search. Go moments are gaining volume and are an opportunity to drive organic traffic and foot traffic to stores.</a:t>
            </a:r>
          </a:p>
          <a:p>
            <a:endParaRPr lang="en-US" dirty="0"/>
          </a:p>
        </p:txBody>
      </p:sp>
      <p:sp>
        <p:nvSpPr>
          <p:cNvPr id="8" name="Text Placeholder 3"/>
          <p:cNvSpPr>
            <a:spLocks noGrp="1"/>
          </p:cNvSpPr>
          <p:nvPr>
            <p:ph type="body" sz="quarter" idx="14"/>
          </p:nvPr>
        </p:nvSpPr>
        <p:spPr>
          <a:xfrm>
            <a:off x="515471" y="3026094"/>
            <a:ext cx="5056993" cy="376237"/>
          </a:xfrm>
        </p:spPr>
        <p:txBody>
          <a:bodyPr/>
          <a:lstStyle/>
          <a:p>
            <a:r>
              <a:rPr lang="en-US" dirty="0"/>
              <a:t>Local 3-Pack and “Near me”</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 y="3643018"/>
            <a:ext cx="711200" cy="711200"/>
          </a:xfrm>
          <a:prstGeom prst="rect">
            <a:avLst/>
          </a:prstGeom>
        </p:spPr>
      </p:pic>
      <p:sp>
        <p:nvSpPr>
          <p:cNvPr id="10" name="Rectangle 9"/>
          <p:cNvSpPr/>
          <p:nvPr/>
        </p:nvSpPr>
        <p:spPr>
          <a:xfrm>
            <a:off x="1341120" y="3675803"/>
            <a:ext cx="4183162" cy="584775"/>
          </a:xfrm>
          <a:prstGeom prst="rect">
            <a:avLst/>
          </a:prstGeom>
        </p:spPr>
        <p:txBody>
          <a:bodyPr wrap="square">
            <a:spAutoFit/>
          </a:bodyPr>
          <a:lstStyle/>
          <a:p>
            <a:r>
              <a:rPr lang="en-US" sz="1600" dirty="0">
                <a:solidFill>
                  <a:schemeClr val="bg1"/>
                </a:solidFill>
                <a:latin typeface="Arial" charset="0"/>
                <a:ea typeface="Arial" charset="0"/>
                <a:cs typeface="Arial" charset="0"/>
              </a:rPr>
              <a:t>Of customers are more likely to visit </a:t>
            </a:r>
            <a:br>
              <a:rPr lang="en-US" sz="1600" dirty="0">
                <a:solidFill>
                  <a:schemeClr val="bg1"/>
                </a:solidFill>
                <a:latin typeface="Arial" charset="0"/>
                <a:ea typeface="Arial" charset="0"/>
                <a:cs typeface="Arial" charset="0"/>
              </a:rPr>
            </a:br>
            <a:r>
              <a:rPr lang="en-US" sz="1600" dirty="0">
                <a:solidFill>
                  <a:schemeClr val="bg1"/>
                </a:solidFill>
                <a:latin typeface="Arial" charset="0"/>
                <a:ea typeface="Arial" charset="0"/>
                <a:cs typeface="Arial" charset="0"/>
              </a:rPr>
              <a:t>stores if online information is valuable</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3681" y="1995022"/>
            <a:ext cx="6035884" cy="6767978"/>
          </a:xfrm>
          <a:prstGeom prst="rect">
            <a:avLst/>
          </a:prstGeom>
        </p:spPr>
      </p:pic>
    </p:spTree>
    <p:extLst>
      <p:ext uri="{BB962C8B-B14F-4D97-AF65-F5344CB8AC3E}">
        <p14:creationId xmlns:p14="http://schemas.microsoft.com/office/powerpoint/2010/main" val="156826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097280"/>
            <a:ext cx="2985247" cy="4919155"/>
          </a:xfrm>
        </p:spPr>
        <p:txBody>
          <a:bodyPr>
            <a:normAutofit/>
          </a:bodyPr>
          <a:lstStyle/>
          <a:p>
            <a:r>
              <a:rPr lang="en-US" sz="2000" dirty="0" smtClean="0">
                <a:solidFill>
                  <a:srgbClr val="666666"/>
                </a:solidFill>
              </a:rPr>
              <a:t>Use Data Cube </a:t>
            </a:r>
          </a:p>
          <a:p>
            <a:r>
              <a:rPr lang="en-US" sz="2000" dirty="0" smtClean="0">
                <a:solidFill>
                  <a:srgbClr val="666666"/>
                </a:solidFill>
              </a:rPr>
              <a:t>Identify non-branded keywords in Local 3-Pack</a:t>
            </a:r>
          </a:p>
          <a:p>
            <a:r>
              <a:rPr lang="en-US" sz="2000" dirty="0" smtClean="0">
                <a:solidFill>
                  <a:srgbClr val="666666"/>
                </a:solidFill>
              </a:rPr>
              <a:t>Use a local search engine</a:t>
            </a:r>
          </a:p>
          <a:p>
            <a:endParaRPr lang="en-US" sz="2000" dirty="0"/>
          </a:p>
        </p:txBody>
      </p:sp>
      <p:sp>
        <p:nvSpPr>
          <p:cNvPr id="7" name="Title 6"/>
          <p:cNvSpPr>
            <a:spLocks noGrp="1"/>
          </p:cNvSpPr>
          <p:nvPr>
            <p:ph type="title"/>
          </p:nvPr>
        </p:nvSpPr>
        <p:spPr>
          <a:xfrm>
            <a:off x="457200" y="196373"/>
            <a:ext cx="11125200" cy="1067651"/>
          </a:xfrm>
        </p:spPr>
        <p:txBody>
          <a:bodyPr>
            <a:normAutofit/>
          </a:bodyPr>
          <a:lstStyle/>
          <a:p>
            <a:r>
              <a:rPr lang="en-US" sz="3200" cap="all" dirty="0" smtClean="0"/>
              <a:t>discover high value local keywords</a:t>
            </a:r>
            <a:endParaRPr lang="en-US" sz="3200" cap="all"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0982" r="19949" b="12514"/>
          <a:stretch/>
        </p:blipFill>
        <p:spPr>
          <a:xfrm>
            <a:off x="3442447" y="972993"/>
            <a:ext cx="8749554" cy="5885007"/>
          </a:xfrm>
          <a:prstGeom prst="rect">
            <a:avLst/>
          </a:prstGeom>
        </p:spPr>
      </p:pic>
      <p:sp>
        <p:nvSpPr>
          <p:cNvPr id="5" name="TextBox 4"/>
          <p:cNvSpPr txBox="1"/>
          <p:nvPr/>
        </p:nvSpPr>
        <p:spPr>
          <a:xfrm>
            <a:off x="457200" y="6140722"/>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213569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a:extLst>
              <a:ext uri="{28A0092B-C50C-407E-A947-70E740481C1C}">
                <a14:useLocalDpi xmlns:a14="http://schemas.microsoft.com/office/drawing/2010/main" val="0"/>
              </a:ext>
            </a:extLst>
          </a:blip>
          <a:srcRect t="4374" b="31749"/>
          <a:stretch/>
        </p:blipFill>
        <p:spPr>
          <a:xfrm>
            <a:off x="645551" y="802105"/>
            <a:ext cx="10936849" cy="6055895"/>
          </a:xfrm>
        </p:spPr>
      </p:pic>
      <p:sp>
        <p:nvSpPr>
          <p:cNvPr id="3" name="Title 2"/>
          <p:cNvSpPr>
            <a:spLocks noGrp="1"/>
          </p:cNvSpPr>
          <p:nvPr>
            <p:ph type="title"/>
          </p:nvPr>
        </p:nvSpPr>
        <p:spPr/>
        <p:txBody>
          <a:bodyPr>
            <a:normAutofit/>
          </a:bodyPr>
          <a:lstStyle/>
          <a:p>
            <a:r>
              <a:rPr lang="en-US" sz="3200" cap="all" dirty="0" smtClean="0"/>
              <a:t>keyword reporting</a:t>
            </a:r>
            <a:endParaRPr lang="en-US" sz="3200" cap="all" dirty="0"/>
          </a:p>
        </p:txBody>
      </p:sp>
    </p:spTree>
    <p:extLst>
      <p:ext uri="{BB962C8B-B14F-4D97-AF65-F5344CB8AC3E}">
        <p14:creationId xmlns:p14="http://schemas.microsoft.com/office/powerpoint/2010/main" val="10633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cap="all" dirty="0" smtClean="0"/>
              <a:t>Recommendations</a:t>
            </a:r>
            <a:endParaRPr lang="en-US" cap="all"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1593" t="12894" r="11694" b="32006"/>
          <a:stretch/>
        </p:blipFill>
        <p:spPr>
          <a:xfrm>
            <a:off x="737937" y="866273"/>
            <a:ext cx="10844463" cy="5991727"/>
          </a:xfrm>
          <a:prstGeom prst="rect">
            <a:avLst/>
          </a:prstGeom>
        </p:spPr>
      </p:pic>
      <p:sp>
        <p:nvSpPr>
          <p:cNvPr id="5" name="TextBox 4"/>
          <p:cNvSpPr txBox="1"/>
          <p:nvPr/>
        </p:nvSpPr>
        <p:spPr>
          <a:xfrm>
            <a:off x="9035814" y="6464523"/>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186838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sz="3600" cap="all" dirty="0"/>
              <a:t>Track your progress on a local </a:t>
            </a:r>
            <a:r>
              <a:rPr lang="en-US" sz="3600" cap="all" dirty="0" smtClean="0"/>
              <a:t>level</a:t>
            </a:r>
            <a:endParaRPr lang="en-US" dirty="0"/>
          </a:p>
        </p:txBody>
      </p:sp>
      <p:grpSp>
        <p:nvGrpSpPr>
          <p:cNvPr id="4" name="Group 3"/>
          <p:cNvGrpSpPr/>
          <p:nvPr/>
        </p:nvGrpSpPr>
        <p:grpSpPr>
          <a:xfrm>
            <a:off x="-76200" y="963630"/>
            <a:ext cx="12192000" cy="5894370"/>
            <a:chOff x="-1338469" y="412474"/>
            <a:chExt cx="12192000" cy="589437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744"/>
            <a:stretch/>
          </p:blipFill>
          <p:spPr>
            <a:xfrm>
              <a:off x="-1338469" y="412474"/>
              <a:ext cx="12192000" cy="589437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5342" y="2274850"/>
              <a:ext cx="6384378" cy="2734280"/>
            </a:xfrm>
            <a:prstGeom prst="rect">
              <a:avLst/>
            </a:prstGeom>
          </p:spPr>
        </p:pic>
      </p:grpSp>
      <p:sp>
        <p:nvSpPr>
          <p:cNvPr id="8" name="TextBox 7"/>
          <p:cNvSpPr txBox="1"/>
          <p:nvPr/>
        </p:nvSpPr>
        <p:spPr>
          <a:xfrm>
            <a:off x="10543771" y="6384313"/>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15084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208897" cy="685800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97083">
            <a:off x="6087093" y="611264"/>
            <a:ext cx="5357665" cy="427169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988694">
            <a:off x="6049253" y="-603640"/>
            <a:ext cx="5122202" cy="6462766"/>
          </a:xfrm>
          <a:prstGeom prst="rect">
            <a:avLst/>
          </a:prstGeom>
        </p:spPr>
      </p:pic>
      <p:sp>
        <p:nvSpPr>
          <p:cNvPr id="14" name="Rectangle 13"/>
          <p:cNvSpPr/>
          <p:nvPr/>
        </p:nvSpPr>
        <p:spPr>
          <a:xfrm>
            <a:off x="0" y="0"/>
            <a:ext cx="5863472" cy="6875757"/>
          </a:xfrm>
          <a:prstGeom prst="rect">
            <a:avLst/>
          </a:prstGeom>
          <a:solidFill>
            <a:srgbClr val="000000">
              <a:alpha val="7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0"/>
          <p:cNvSpPr>
            <a:spLocks noGrp="1"/>
          </p:cNvSpPr>
          <p:nvPr>
            <p:ph sz="quarter" idx="25"/>
          </p:nvPr>
        </p:nvSpPr>
        <p:spPr>
          <a:xfrm>
            <a:off x="662267" y="1456709"/>
            <a:ext cx="4510250" cy="843526"/>
          </a:xfrm>
        </p:spPr>
        <p:txBody>
          <a:bodyPr/>
          <a:lstStyle/>
          <a:p>
            <a:pPr marL="285750" indent="-285750">
              <a:lnSpc>
                <a:spcPct val="100000"/>
              </a:lnSpc>
              <a:buFont typeface="Arial" charset="0"/>
              <a:buChar char="•"/>
            </a:pPr>
            <a:r>
              <a:rPr lang="en-US" sz="1400" dirty="0">
                <a:solidFill>
                  <a:schemeClr val="bg1"/>
                </a:solidFill>
              </a:rPr>
              <a:t>Support growth of </a:t>
            </a:r>
            <a:r>
              <a:rPr lang="en-US" sz="1400" dirty="0" smtClean="0">
                <a:solidFill>
                  <a:schemeClr val="bg1"/>
                </a:solidFill>
              </a:rPr>
              <a:t>Fitness Together and two other franchise </a:t>
            </a:r>
            <a:r>
              <a:rPr lang="en-US" sz="1400" dirty="0">
                <a:solidFill>
                  <a:schemeClr val="bg1"/>
                </a:solidFill>
              </a:rPr>
              <a:t>brands across 400 locations</a:t>
            </a:r>
          </a:p>
        </p:txBody>
      </p:sp>
      <p:sp>
        <p:nvSpPr>
          <p:cNvPr id="19" name="Text Placeholder 18"/>
          <p:cNvSpPr>
            <a:spLocks noGrp="1"/>
          </p:cNvSpPr>
          <p:nvPr>
            <p:ph type="body" sz="quarter" idx="11"/>
          </p:nvPr>
        </p:nvSpPr>
        <p:spPr>
          <a:xfrm>
            <a:off x="662267" y="1026894"/>
            <a:ext cx="3036433" cy="376237"/>
          </a:xfrm>
        </p:spPr>
        <p:txBody>
          <a:bodyPr/>
          <a:lstStyle/>
          <a:p>
            <a:r>
              <a:rPr lang="en-US" sz="1600" b="1" dirty="0" smtClean="0">
                <a:solidFill>
                  <a:schemeClr val="bg1"/>
                </a:solidFill>
              </a:rPr>
              <a:t>CHALLENGE</a:t>
            </a:r>
            <a:endParaRPr lang="en-US" sz="1600" b="1" dirty="0">
              <a:solidFill>
                <a:schemeClr val="bg1"/>
              </a:solidFill>
            </a:endParaRPr>
          </a:p>
        </p:txBody>
      </p:sp>
      <p:sp>
        <p:nvSpPr>
          <p:cNvPr id="24" name="Content Placeholder 23"/>
          <p:cNvSpPr>
            <a:spLocks noGrp="1"/>
          </p:cNvSpPr>
          <p:nvPr>
            <p:ph sz="quarter" idx="4294967295"/>
          </p:nvPr>
        </p:nvSpPr>
        <p:spPr>
          <a:xfrm>
            <a:off x="662267" y="2736722"/>
            <a:ext cx="4338559" cy="1463795"/>
          </a:xfrm>
          <a:prstGeom prst="rect">
            <a:avLst/>
          </a:prstGeom>
        </p:spPr>
        <p:txBody>
          <a:bodyPr/>
          <a:lstStyle/>
          <a:p>
            <a:pPr>
              <a:lnSpc>
                <a:spcPct val="100000"/>
              </a:lnSpc>
            </a:pPr>
            <a:r>
              <a:rPr lang="en-US" sz="1400" dirty="0" smtClean="0">
                <a:solidFill>
                  <a:schemeClr val="bg1"/>
                </a:solidFill>
                <a:latin typeface="Arial" charset="0"/>
                <a:ea typeface="Arial" charset="0"/>
                <a:cs typeface="Arial" charset="0"/>
              </a:rPr>
              <a:t>Customized </a:t>
            </a:r>
            <a:r>
              <a:rPr lang="en-US" sz="1400" dirty="0">
                <a:solidFill>
                  <a:schemeClr val="bg1"/>
                </a:solidFill>
                <a:latin typeface="Arial" charset="0"/>
                <a:ea typeface="Arial" charset="0"/>
                <a:cs typeface="Arial" charset="0"/>
              </a:rPr>
              <a:t>reporting dashboards by location </a:t>
            </a:r>
          </a:p>
          <a:p>
            <a:pPr>
              <a:lnSpc>
                <a:spcPct val="100000"/>
              </a:lnSpc>
            </a:pPr>
            <a:r>
              <a:rPr lang="en-US" sz="1400" dirty="0">
                <a:solidFill>
                  <a:schemeClr val="bg1"/>
                </a:solidFill>
                <a:latin typeface="Arial" charset="0"/>
                <a:ea typeface="Arial" charset="0"/>
                <a:cs typeface="Arial" charset="0"/>
              </a:rPr>
              <a:t>Filtered </a:t>
            </a:r>
            <a:r>
              <a:rPr lang="en-US" sz="1400" dirty="0" smtClean="0">
                <a:solidFill>
                  <a:schemeClr val="bg1"/>
                </a:solidFill>
                <a:latin typeface="Arial" charset="0"/>
                <a:ea typeface="Arial" charset="0"/>
                <a:cs typeface="Arial" charset="0"/>
              </a:rPr>
              <a:t>trended Data </a:t>
            </a:r>
            <a:r>
              <a:rPr lang="en-US" sz="1400" dirty="0">
                <a:solidFill>
                  <a:schemeClr val="bg1"/>
                </a:solidFill>
                <a:latin typeface="Arial" charset="0"/>
                <a:ea typeface="Arial" charset="0"/>
                <a:cs typeface="Arial" charset="0"/>
              </a:rPr>
              <a:t>Cube reports </a:t>
            </a:r>
            <a:r>
              <a:rPr lang="en-US" sz="1400" dirty="0" smtClean="0">
                <a:solidFill>
                  <a:schemeClr val="bg1"/>
                </a:solidFill>
                <a:latin typeface="Arial" charset="0"/>
                <a:ea typeface="Arial" charset="0"/>
                <a:cs typeface="Arial" charset="0"/>
              </a:rPr>
              <a:t>by </a:t>
            </a:r>
            <a:r>
              <a:rPr lang="en-US" sz="1400" dirty="0">
                <a:solidFill>
                  <a:schemeClr val="bg1"/>
                </a:solidFill>
                <a:latin typeface="Arial" charset="0"/>
                <a:ea typeface="Arial" charset="0"/>
                <a:cs typeface="Arial" charset="0"/>
              </a:rPr>
              <a:t>location</a:t>
            </a:r>
          </a:p>
          <a:p>
            <a:pPr>
              <a:lnSpc>
                <a:spcPct val="100000"/>
              </a:lnSpc>
            </a:pPr>
            <a:r>
              <a:rPr lang="en-US" sz="1400" dirty="0">
                <a:solidFill>
                  <a:schemeClr val="bg1"/>
                </a:solidFill>
                <a:latin typeface="Arial" charset="0"/>
                <a:ea typeface="Arial" charset="0"/>
                <a:cs typeface="Arial" charset="0"/>
              </a:rPr>
              <a:t>Enabled </a:t>
            </a:r>
            <a:r>
              <a:rPr lang="en-US" sz="1400" dirty="0" smtClean="0">
                <a:solidFill>
                  <a:schemeClr val="bg1"/>
                </a:solidFill>
                <a:latin typeface="Arial" charset="0"/>
                <a:ea typeface="Arial" charset="0"/>
                <a:cs typeface="Arial" charset="0"/>
              </a:rPr>
              <a:t>franchisees to </a:t>
            </a:r>
            <a:r>
              <a:rPr lang="en-US" sz="1400" dirty="0">
                <a:solidFill>
                  <a:schemeClr val="bg1"/>
                </a:solidFill>
                <a:latin typeface="Arial" charset="0"/>
                <a:ea typeface="Arial" charset="0"/>
                <a:cs typeface="Arial" charset="0"/>
              </a:rPr>
              <a:t>view reports</a:t>
            </a:r>
          </a:p>
        </p:txBody>
      </p:sp>
      <p:sp>
        <p:nvSpPr>
          <p:cNvPr id="25" name="Content Placeholder 24"/>
          <p:cNvSpPr>
            <a:spLocks noGrp="1"/>
          </p:cNvSpPr>
          <p:nvPr>
            <p:ph sz="quarter" idx="4294967295"/>
          </p:nvPr>
        </p:nvSpPr>
        <p:spPr>
          <a:xfrm>
            <a:off x="662267" y="4917795"/>
            <a:ext cx="4573296" cy="1651618"/>
          </a:xfrm>
          <a:prstGeom prst="rect">
            <a:avLst/>
          </a:prstGeom>
        </p:spPr>
        <p:txBody>
          <a:bodyPr/>
          <a:lstStyle/>
          <a:p>
            <a:pPr>
              <a:lnSpc>
                <a:spcPct val="100000"/>
              </a:lnSpc>
            </a:pPr>
            <a:r>
              <a:rPr lang="en-US" sz="1400" dirty="0">
                <a:solidFill>
                  <a:schemeClr val="bg1"/>
                </a:solidFill>
                <a:latin typeface="Arial" charset="0"/>
                <a:ea typeface="Arial" charset="0"/>
                <a:cs typeface="Arial" charset="0"/>
              </a:rPr>
              <a:t>Franchises </a:t>
            </a:r>
            <a:r>
              <a:rPr lang="en-US" sz="1400" dirty="0" smtClean="0">
                <a:solidFill>
                  <a:schemeClr val="bg1"/>
                </a:solidFill>
                <a:latin typeface="Arial" charset="0"/>
                <a:ea typeface="Arial" charset="0"/>
                <a:cs typeface="Arial" charset="0"/>
              </a:rPr>
              <a:t>now visible on 1st SERP</a:t>
            </a:r>
            <a:endParaRPr lang="en-US" sz="1400" dirty="0">
              <a:solidFill>
                <a:schemeClr val="bg1"/>
              </a:solidFill>
              <a:latin typeface="Arial" charset="0"/>
              <a:ea typeface="Arial" charset="0"/>
              <a:cs typeface="Arial" charset="0"/>
            </a:endParaRPr>
          </a:p>
          <a:p>
            <a:pPr>
              <a:lnSpc>
                <a:spcPct val="100000"/>
              </a:lnSpc>
            </a:pPr>
            <a:r>
              <a:rPr lang="en-US" sz="1400" dirty="0" smtClean="0">
                <a:solidFill>
                  <a:schemeClr val="bg1"/>
                </a:solidFill>
                <a:latin typeface="Arial" charset="0"/>
                <a:ea typeface="Arial" charset="0"/>
                <a:cs typeface="Arial" charset="0"/>
              </a:rPr>
              <a:t>Local </a:t>
            </a:r>
            <a:r>
              <a:rPr lang="en-US" sz="1400" dirty="0">
                <a:solidFill>
                  <a:schemeClr val="bg1"/>
                </a:solidFill>
                <a:latin typeface="Arial" charset="0"/>
                <a:ea typeface="Arial" charset="0"/>
                <a:cs typeface="Arial" charset="0"/>
              </a:rPr>
              <a:t>3-Pack </a:t>
            </a:r>
            <a:r>
              <a:rPr lang="en-US" sz="1400" dirty="0" smtClean="0">
                <a:solidFill>
                  <a:schemeClr val="bg1"/>
                </a:solidFill>
                <a:latin typeface="Arial" charset="0"/>
                <a:ea typeface="Arial" charset="0"/>
                <a:cs typeface="Arial" charset="0"/>
              </a:rPr>
              <a:t>visibility for many key topics</a:t>
            </a:r>
            <a:endParaRPr lang="en-US" sz="1400" dirty="0">
              <a:solidFill>
                <a:schemeClr val="bg1"/>
              </a:solidFill>
              <a:latin typeface="Arial" charset="0"/>
              <a:ea typeface="Arial" charset="0"/>
              <a:cs typeface="Arial" charset="0"/>
            </a:endParaRPr>
          </a:p>
          <a:p>
            <a:pPr>
              <a:lnSpc>
                <a:spcPct val="100000"/>
              </a:lnSpc>
            </a:pPr>
            <a:r>
              <a:rPr lang="en-US" sz="1400" dirty="0">
                <a:solidFill>
                  <a:schemeClr val="bg1"/>
                </a:solidFill>
                <a:latin typeface="Arial" charset="0"/>
                <a:ea typeface="Arial" charset="0"/>
                <a:cs typeface="Arial" charset="0"/>
              </a:rPr>
              <a:t>Increased site traffic, store traffic, and revenue</a:t>
            </a:r>
          </a:p>
        </p:txBody>
      </p:sp>
      <p:sp>
        <p:nvSpPr>
          <p:cNvPr id="26" name="Text Placeholder 18"/>
          <p:cNvSpPr txBox="1">
            <a:spLocks/>
          </p:cNvSpPr>
          <p:nvPr/>
        </p:nvSpPr>
        <p:spPr>
          <a:xfrm>
            <a:off x="662267" y="2301945"/>
            <a:ext cx="3036433" cy="376237"/>
          </a:xfrm>
          <a:prstGeom prst="rect">
            <a:avLst/>
          </a:prstGeom>
        </p:spPr>
        <p:txBody>
          <a:bodyPr/>
          <a:lstStyle>
            <a:lvl1pPr marL="0" indent="0" algn="l" defTabSz="914400" rtl="0" eaLnBrk="1" latinLnBrk="0" hangingPunct="1">
              <a:lnSpc>
                <a:spcPts val="2400"/>
              </a:lnSpc>
              <a:spcBef>
                <a:spcPts val="1000"/>
              </a:spcBef>
              <a:buFont typeface="Arial"/>
              <a:buNone/>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1" dirty="0" smtClean="0">
                <a:solidFill>
                  <a:schemeClr val="bg1"/>
                </a:solidFill>
              </a:rPr>
              <a:t>SOLUTION</a:t>
            </a:r>
            <a:endParaRPr lang="en-US" sz="1600" b="1" dirty="0">
              <a:solidFill>
                <a:schemeClr val="bg1"/>
              </a:solidFill>
            </a:endParaRPr>
          </a:p>
        </p:txBody>
      </p:sp>
      <p:sp>
        <p:nvSpPr>
          <p:cNvPr id="27" name="Text Placeholder 18"/>
          <p:cNvSpPr txBox="1">
            <a:spLocks/>
          </p:cNvSpPr>
          <p:nvPr/>
        </p:nvSpPr>
        <p:spPr>
          <a:xfrm>
            <a:off x="662267" y="4521536"/>
            <a:ext cx="3036433" cy="376237"/>
          </a:xfrm>
          <a:prstGeom prst="rect">
            <a:avLst/>
          </a:prstGeom>
        </p:spPr>
        <p:txBody>
          <a:bodyPr/>
          <a:lstStyle>
            <a:lvl1pPr marL="0" indent="0" algn="l" defTabSz="914400" rtl="0" eaLnBrk="1" latinLnBrk="0" hangingPunct="1">
              <a:lnSpc>
                <a:spcPts val="2400"/>
              </a:lnSpc>
              <a:spcBef>
                <a:spcPts val="1000"/>
              </a:spcBef>
              <a:buFont typeface="Arial"/>
              <a:buNone/>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1" dirty="0" smtClean="0">
                <a:solidFill>
                  <a:schemeClr val="bg1"/>
                </a:solidFill>
              </a:rPr>
              <a:t>BENEFITS GAINED</a:t>
            </a:r>
            <a:endParaRPr lang="en-US" sz="1600" b="1" dirty="0">
              <a:solidFill>
                <a:schemeClr val="bg1"/>
              </a:solidFill>
            </a:endParaRPr>
          </a:p>
        </p:txBody>
      </p:sp>
      <p:pic>
        <p:nvPicPr>
          <p:cNvPr id="11" name="Picture 10"/>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662267" y="365115"/>
            <a:ext cx="1469296" cy="450584"/>
          </a:xfrm>
          <a:prstGeom prst="rect">
            <a:avLst/>
          </a:prstGeom>
        </p:spPr>
      </p:pic>
      <p:sp>
        <p:nvSpPr>
          <p:cNvPr id="13" name="TextBox 12"/>
          <p:cNvSpPr txBox="1"/>
          <p:nvPr/>
        </p:nvSpPr>
        <p:spPr>
          <a:xfrm>
            <a:off x="10447519" y="6448481"/>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93071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p:cNvSpPr/>
          <p:nvPr/>
        </p:nvSpPr>
        <p:spPr>
          <a:xfrm>
            <a:off x="6099142" y="0"/>
            <a:ext cx="610975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0"/>
          <p:cNvSpPr>
            <a:spLocks noGrp="1"/>
          </p:cNvSpPr>
          <p:nvPr>
            <p:ph sz="quarter" idx="25"/>
          </p:nvPr>
        </p:nvSpPr>
        <p:spPr>
          <a:xfrm>
            <a:off x="6848714" y="1294250"/>
            <a:ext cx="4976491" cy="843526"/>
          </a:xfrm>
        </p:spPr>
        <p:txBody>
          <a:bodyPr/>
          <a:lstStyle/>
          <a:p>
            <a:pPr>
              <a:lnSpc>
                <a:spcPct val="100000"/>
              </a:lnSpc>
            </a:pPr>
            <a:r>
              <a:rPr lang="en-US" sz="1400" dirty="0" smtClean="0">
                <a:solidFill>
                  <a:schemeClr val="bg1"/>
                </a:solidFill>
              </a:rPr>
              <a:t>Create content for non-branded queries that could answer specific questions</a:t>
            </a:r>
            <a:endParaRPr lang="en-US" sz="1400" dirty="0">
              <a:solidFill>
                <a:schemeClr val="bg1"/>
              </a:solidFill>
            </a:endParaRPr>
          </a:p>
        </p:txBody>
      </p:sp>
      <p:sp>
        <p:nvSpPr>
          <p:cNvPr id="19" name="Text Placeholder 18"/>
          <p:cNvSpPr>
            <a:spLocks noGrp="1"/>
          </p:cNvSpPr>
          <p:nvPr>
            <p:ph type="body" sz="quarter" idx="11"/>
          </p:nvPr>
        </p:nvSpPr>
        <p:spPr>
          <a:xfrm>
            <a:off x="6848714" y="864435"/>
            <a:ext cx="3350320" cy="376237"/>
          </a:xfrm>
        </p:spPr>
        <p:txBody>
          <a:bodyPr/>
          <a:lstStyle/>
          <a:p>
            <a:r>
              <a:rPr lang="en-US" sz="1600" b="1" dirty="0" smtClean="0">
                <a:solidFill>
                  <a:schemeClr val="bg1"/>
                </a:solidFill>
              </a:rPr>
              <a:t>CHALLENGE</a:t>
            </a:r>
            <a:endParaRPr lang="en-US" sz="1600" b="1" dirty="0">
              <a:solidFill>
                <a:schemeClr val="bg1"/>
              </a:solidFill>
            </a:endParaRPr>
          </a:p>
        </p:txBody>
      </p:sp>
      <p:sp>
        <p:nvSpPr>
          <p:cNvPr id="24" name="Content Placeholder 23"/>
          <p:cNvSpPr>
            <a:spLocks noGrp="1"/>
          </p:cNvSpPr>
          <p:nvPr>
            <p:ph sz="quarter" idx="4294967295"/>
          </p:nvPr>
        </p:nvSpPr>
        <p:spPr>
          <a:xfrm>
            <a:off x="6834753" y="2578307"/>
            <a:ext cx="4787051" cy="1463795"/>
          </a:xfrm>
          <a:prstGeom prst="rect">
            <a:avLst/>
          </a:prstGeom>
        </p:spPr>
        <p:txBody>
          <a:bodyPr/>
          <a:lstStyle/>
          <a:p>
            <a:pPr>
              <a:lnSpc>
                <a:spcPct val="100000"/>
              </a:lnSpc>
            </a:pPr>
            <a:r>
              <a:rPr lang="en-US" sz="1400" dirty="0">
                <a:solidFill>
                  <a:schemeClr val="bg1"/>
                </a:solidFill>
                <a:latin typeface="Arial" charset="0"/>
                <a:ea typeface="Arial" charset="0"/>
                <a:cs typeface="Arial" charset="0"/>
              </a:rPr>
              <a:t>Using </a:t>
            </a:r>
            <a:r>
              <a:rPr lang="en-US" sz="1400" dirty="0" smtClean="0">
                <a:solidFill>
                  <a:schemeClr val="bg1"/>
                </a:solidFill>
                <a:latin typeface="Arial" charset="0"/>
                <a:ea typeface="Arial" charset="0"/>
                <a:cs typeface="Arial" charset="0"/>
              </a:rPr>
              <a:t>BrightEdge Data </a:t>
            </a:r>
            <a:r>
              <a:rPr lang="en-US" sz="1400" dirty="0">
                <a:solidFill>
                  <a:schemeClr val="bg1"/>
                </a:solidFill>
                <a:latin typeface="Arial" charset="0"/>
                <a:ea typeface="Arial" charset="0"/>
                <a:cs typeface="Arial" charset="0"/>
              </a:rPr>
              <a:t>Cube, Adobe prioritized </a:t>
            </a:r>
            <a:r>
              <a:rPr lang="en-US" sz="1400" dirty="0" smtClean="0">
                <a:solidFill>
                  <a:schemeClr val="bg1"/>
                </a:solidFill>
                <a:latin typeface="Arial" charset="0"/>
                <a:ea typeface="Arial" charset="0"/>
                <a:cs typeface="Arial" charset="0"/>
              </a:rPr>
              <a:t>in-demand topics</a:t>
            </a:r>
          </a:p>
          <a:p>
            <a:pPr>
              <a:lnSpc>
                <a:spcPct val="100000"/>
              </a:lnSpc>
            </a:pPr>
            <a:r>
              <a:rPr lang="en-US" sz="1400" dirty="0" smtClean="0">
                <a:solidFill>
                  <a:schemeClr val="bg1"/>
                </a:solidFill>
                <a:latin typeface="Arial" charset="0"/>
                <a:ea typeface="Arial" charset="0"/>
                <a:cs typeface="Arial" charset="0"/>
              </a:rPr>
              <a:t>Created feature-related how-to-use content focused on user experience</a:t>
            </a:r>
          </a:p>
          <a:p>
            <a:pPr>
              <a:lnSpc>
                <a:spcPct val="100000"/>
              </a:lnSpc>
            </a:pPr>
            <a:r>
              <a:rPr lang="en-US" sz="1400" dirty="0" smtClean="0">
                <a:solidFill>
                  <a:schemeClr val="bg1"/>
                </a:solidFill>
                <a:latin typeface="Arial" charset="0"/>
                <a:ea typeface="Arial" charset="0"/>
                <a:cs typeface="Arial" charset="0"/>
              </a:rPr>
              <a:t>Monitored topic performance using Universal </a:t>
            </a:r>
            <a:r>
              <a:rPr lang="en-US" sz="1400" dirty="0">
                <a:solidFill>
                  <a:schemeClr val="bg1"/>
                </a:solidFill>
                <a:latin typeface="Arial" charset="0"/>
                <a:ea typeface="Arial" charset="0"/>
                <a:cs typeface="Arial" charset="0"/>
              </a:rPr>
              <a:t>Results </a:t>
            </a:r>
            <a:r>
              <a:rPr lang="en-US" sz="1400" dirty="0" smtClean="0">
                <a:solidFill>
                  <a:schemeClr val="bg1"/>
                </a:solidFill>
                <a:latin typeface="Arial" charset="0"/>
                <a:ea typeface="Arial" charset="0"/>
                <a:cs typeface="Arial" charset="0"/>
              </a:rPr>
              <a:t>tracking</a:t>
            </a:r>
            <a:endParaRPr lang="en-US" sz="1400" dirty="0">
              <a:solidFill>
                <a:schemeClr val="bg1"/>
              </a:solidFill>
              <a:latin typeface="Arial" charset="0"/>
              <a:ea typeface="Arial" charset="0"/>
              <a:cs typeface="Arial" charset="0"/>
            </a:endParaRPr>
          </a:p>
        </p:txBody>
      </p:sp>
      <p:sp>
        <p:nvSpPr>
          <p:cNvPr id="25" name="Content Placeholder 24"/>
          <p:cNvSpPr>
            <a:spLocks noGrp="1"/>
          </p:cNvSpPr>
          <p:nvPr>
            <p:ph sz="quarter" idx="4294967295"/>
          </p:nvPr>
        </p:nvSpPr>
        <p:spPr>
          <a:xfrm>
            <a:off x="6779153" y="5003904"/>
            <a:ext cx="5046054" cy="1651618"/>
          </a:xfrm>
          <a:prstGeom prst="rect">
            <a:avLst/>
          </a:prstGeom>
        </p:spPr>
        <p:txBody>
          <a:bodyPr/>
          <a:lstStyle/>
          <a:p>
            <a:pPr>
              <a:lnSpc>
                <a:spcPct val="100000"/>
              </a:lnSpc>
            </a:pPr>
            <a:r>
              <a:rPr lang="en-US" sz="1400" dirty="0">
                <a:solidFill>
                  <a:schemeClr val="bg1"/>
                </a:solidFill>
                <a:latin typeface="Arial" charset="0"/>
                <a:ea typeface="Arial" charset="0"/>
                <a:cs typeface="Arial" charset="0"/>
              </a:rPr>
              <a:t>Secured </a:t>
            </a:r>
            <a:r>
              <a:rPr lang="en-US" sz="1400" dirty="0" smtClean="0">
                <a:solidFill>
                  <a:schemeClr val="bg1"/>
                </a:solidFill>
                <a:latin typeface="Arial" charset="0"/>
                <a:ea typeface="Arial" charset="0"/>
                <a:cs typeface="Arial" charset="0"/>
              </a:rPr>
              <a:t>5,900+ </a:t>
            </a:r>
            <a:r>
              <a:rPr lang="en-US" sz="1400" dirty="0">
                <a:solidFill>
                  <a:schemeClr val="bg1"/>
                </a:solidFill>
                <a:latin typeface="Arial" charset="0"/>
                <a:ea typeface="Arial" charset="0"/>
                <a:cs typeface="Arial" charset="0"/>
              </a:rPr>
              <a:t>Quick Answers </a:t>
            </a:r>
            <a:r>
              <a:rPr lang="en-US" sz="1400" dirty="0" smtClean="0">
                <a:solidFill>
                  <a:schemeClr val="bg1"/>
                </a:solidFill>
                <a:latin typeface="Arial" charset="0"/>
                <a:ea typeface="Arial" charset="0"/>
                <a:cs typeface="Arial" charset="0"/>
              </a:rPr>
              <a:t>boxes</a:t>
            </a:r>
          </a:p>
          <a:p>
            <a:pPr>
              <a:lnSpc>
                <a:spcPct val="100000"/>
              </a:lnSpc>
            </a:pPr>
            <a:r>
              <a:rPr lang="en-US" sz="1400" dirty="0" smtClean="0">
                <a:solidFill>
                  <a:schemeClr val="bg1"/>
                </a:solidFill>
                <a:latin typeface="Arial" charset="0"/>
                <a:ea typeface="Arial" charset="0"/>
                <a:cs typeface="Arial" charset="0"/>
              </a:rPr>
              <a:t>Increased </a:t>
            </a:r>
            <a:r>
              <a:rPr lang="en-US" sz="1400" dirty="0">
                <a:solidFill>
                  <a:schemeClr val="bg1"/>
                </a:solidFill>
                <a:latin typeface="Arial" charset="0"/>
                <a:ea typeface="Arial" charset="0"/>
                <a:cs typeface="Arial" charset="0"/>
              </a:rPr>
              <a:t>the number of topics featured in Quick Answers by </a:t>
            </a:r>
            <a:r>
              <a:rPr lang="en-US" sz="1400" dirty="0" smtClean="0">
                <a:solidFill>
                  <a:schemeClr val="bg1"/>
                </a:solidFill>
                <a:latin typeface="Arial" charset="0"/>
                <a:ea typeface="Arial" charset="0"/>
                <a:cs typeface="Arial" charset="0"/>
              </a:rPr>
              <a:t>17%</a:t>
            </a:r>
          </a:p>
          <a:p>
            <a:pPr>
              <a:lnSpc>
                <a:spcPct val="100000"/>
              </a:lnSpc>
            </a:pPr>
            <a:r>
              <a:rPr lang="en-US" sz="1400" dirty="0" smtClean="0">
                <a:solidFill>
                  <a:schemeClr val="bg1"/>
                </a:solidFill>
                <a:latin typeface="Arial" charset="0"/>
                <a:ea typeface="Arial" charset="0"/>
                <a:cs typeface="Arial" charset="0"/>
              </a:rPr>
              <a:t>For </a:t>
            </a:r>
            <a:r>
              <a:rPr lang="en-US" sz="1400" dirty="0">
                <a:solidFill>
                  <a:schemeClr val="bg1"/>
                </a:solidFill>
                <a:latin typeface="Arial" charset="0"/>
                <a:ea typeface="Arial" charset="0"/>
                <a:cs typeface="Arial" charset="0"/>
              </a:rPr>
              <a:t>a subset of 2,000 “How to” topics, 60% were featured in Quick </a:t>
            </a:r>
            <a:r>
              <a:rPr lang="en-US" sz="1400" dirty="0" smtClean="0">
                <a:solidFill>
                  <a:schemeClr val="bg1"/>
                </a:solidFill>
                <a:latin typeface="Arial" charset="0"/>
                <a:ea typeface="Arial" charset="0"/>
                <a:cs typeface="Arial" charset="0"/>
              </a:rPr>
              <a:t>Answers</a:t>
            </a:r>
            <a:endParaRPr lang="en-US" sz="1400" dirty="0">
              <a:solidFill>
                <a:schemeClr val="bg1"/>
              </a:solidFill>
              <a:latin typeface="Arial" charset="0"/>
              <a:ea typeface="Arial" charset="0"/>
              <a:cs typeface="Arial" charset="0"/>
            </a:endParaRPr>
          </a:p>
        </p:txBody>
      </p:sp>
      <p:sp>
        <p:nvSpPr>
          <p:cNvPr id="26" name="Text Placeholder 18"/>
          <p:cNvSpPr txBox="1">
            <a:spLocks/>
          </p:cNvSpPr>
          <p:nvPr/>
        </p:nvSpPr>
        <p:spPr>
          <a:xfrm>
            <a:off x="6848714" y="2135290"/>
            <a:ext cx="3350320" cy="376237"/>
          </a:xfrm>
          <a:prstGeom prst="rect">
            <a:avLst/>
          </a:prstGeom>
        </p:spPr>
        <p:txBody>
          <a:bodyPr/>
          <a:lstStyle>
            <a:lvl1pPr marL="0" indent="0" algn="l" defTabSz="914400" rtl="0" eaLnBrk="1" latinLnBrk="0" hangingPunct="1">
              <a:lnSpc>
                <a:spcPts val="2400"/>
              </a:lnSpc>
              <a:spcBef>
                <a:spcPts val="1000"/>
              </a:spcBef>
              <a:buFont typeface="Arial"/>
              <a:buNone/>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1" dirty="0" smtClean="0">
                <a:solidFill>
                  <a:schemeClr val="bg1"/>
                </a:solidFill>
              </a:rPr>
              <a:t>SOLUTION</a:t>
            </a:r>
            <a:endParaRPr lang="en-US" sz="1600" b="1" dirty="0">
              <a:solidFill>
                <a:schemeClr val="bg1"/>
              </a:solidFill>
            </a:endParaRPr>
          </a:p>
        </p:txBody>
      </p:sp>
      <p:sp>
        <p:nvSpPr>
          <p:cNvPr id="27" name="Text Placeholder 18"/>
          <p:cNvSpPr txBox="1">
            <a:spLocks/>
          </p:cNvSpPr>
          <p:nvPr/>
        </p:nvSpPr>
        <p:spPr>
          <a:xfrm>
            <a:off x="6755726" y="4581172"/>
            <a:ext cx="3350320" cy="376237"/>
          </a:xfrm>
          <a:prstGeom prst="rect">
            <a:avLst/>
          </a:prstGeom>
        </p:spPr>
        <p:txBody>
          <a:bodyPr/>
          <a:lstStyle>
            <a:lvl1pPr marL="0" indent="0" algn="l" defTabSz="914400" rtl="0" eaLnBrk="1" latinLnBrk="0" hangingPunct="1">
              <a:lnSpc>
                <a:spcPts val="2400"/>
              </a:lnSpc>
              <a:spcBef>
                <a:spcPts val="1000"/>
              </a:spcBef>
              <a:buFont typeface="Arial"/>
              <a:buNone/>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1" dirty="0" smtClean="0">
                <a:solidFill>
                  <a:schemeClr val="bg1"/>
                </a:solidFill>
              </a:rPr>
              <a:t>BENEFITS GAINED</a:t>
            </a:r>
            <a:endParaRPr lang="en-US" sz="1600" b="1" dirty="0">
              <a:solidFill>
                <a:schemeClr val="bg1"/>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34753" y="183780"/>
            <a:ext cx="1656252" cy="496875"/>
          </a:xfrm>
          <a:prstGeom prst="rect">
            <a:avLst/>
          </a:prstGeom>
        </p:spPr>
      </p:pic>
      <p:sp>
        <p:nvSpPr>
          <p:cNvPr id="11" name="TextBox 10"/>
          <p:cNvSpPr txBox="1"/>
          <p:nvPr/>
        </p:nvSpPr>
        <p:spPr>
          <a:xfrm>
            <a:off x="10447519" y="6448481"/>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54808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lvl="1"/>
            <a:r>
              <a:rPr lang="en-US" dirty="0" smtClean="0"/>
              <a:t>Yes </a:t>
            </a:r>
          </a:p>
          <a:p>
            <a:pPr lvl="1"/>
            <a:r>
              <a:rPr lang="en-US" dirty="0" smtClean="0"/>
              <a:t>No </a:t>
            </a:r>
          </a:p>
          <a:p>
            <a:pPr lvl="1"/>
            <a:r>
              <a:rPr lang="en-US" dirty="0" smtClean="0"/>
              <a:t>What is an </a:t>
            </a:r>
            <a:r>
              <a:rPr lang="en-US" dirty="0"/>
              <a:t>o</a:t>
            </a:r>
            <a:r>
              <a:rPr lang="en-US" dirty="0" smtClean="0"/>
              <a:t>rphan page?</a:t>
            </a:r>
          </a:p>
        </p:txBody>
      </p:sp>
      <p:sp>
        <p:nvSpPr>
          <p:cNvPr id="5" name="Title 4"/>
          <p:cNvSpPr>
            <a:spLocks noGrp="1"/>
          </p:cNvSpPr>
          <p:nvPr>
            <p:ph type="title"/>
          </p:nvPr>
        </p:nvSpPr>
        <p:spPr>
          <a:xfrm>
            <a:off x="457200" y="196373"/>
            <a:ext cx="11125200" cy="718027"/>
          </a:xfrm>
        </p:spPr>
        <p:txBody>
          <a:bodyPr>
            <a:normAutofit fontScale="90000"/>
          </a:bodyPr>
          <a:lstStyle/>
          <a:p>
            <a:r>
              <a:rPr lang="en-US" dirty="0"/>
              <a:t>Have you tracked, </a:t>
            </a:r>
            <a:r>
              <a:rPr lang="en-US" dirty="0" smtClean="0"/>
              <a:t>retired </a:t>
            </a:r>
            <a:r>
              <a:rPr lang="en-US" dirty="0"/>
              <a:t>and/or </a:t>
            </a:r>
            <a:r>
              <a:rPr lang="en-US" dirty="0" smtClean="0"/>
              <a:t>optimized </a:t>
            </a:r>
            <a:r>
              <a:rPr lang="en-US" dirty="0"/>
              <a:t>orphan pages?</a:t>
            </a:r>
          </a:p>
        </p:txBody>
      </p:sp>
    </p:spTree>
    <p:extLst>
      <p:ext uri="{BB962C8B-B14F-4D97-AF65-F5344CB8AC3E}">
        <p14:creationId xmlns:p14="http://schemas.microsoft.com/office/powerpoint/2010/main" val="102700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04</a:t>
            </a:r>
            <a:endParaRPr lang="en-US" dirty="0"/>
          </a:p>
        </p:txBody>
      </p:sp>
      <p:sp>
        <p:nvSpPr>
          <p:cNvPr id="5" name="Text Placeholder 4"/>
          <p:cNvSpPr>
            <a:spLocks noGrp="1"/>
          </p:cNvSpPr>
          <p:nvPr>
            <p:ph type="body" sz="quarter" idx="10"/>
          </p:nvPr>
        </p:nvSpPr>
        <p:spPr/>
        <p:txBody>
          <a:bodyPr/>
          <a:lstStyle/>
          <a:p>
            <a:r>
              <a:rPr lang="en-US" sz="3200" cap="all" dirty="0"/>
              <a:t>Increase SEO equity from orphan pages</a:t>
            </a:r>
          </a:p>
        </p:txBody>
      </p:sp>
      <p:sp>
        <p:nvSpPr>
          <p:cNvPr id="4" name="TextBox 3"/>
          <p:cNvSpPr txBox="1"/>
          <p:nvPr/>
        </p:nvSpPr>
        <p:spPr>
          <a:xfrm>
            <a:off x="9988061" y="6400799"/>
            <a:ext cx="1753252" cy="276999"/>
          </a:xfrm>
          <a:prstGeom prst="rect">
            <a:avLst/>
          </a:prstGeom>
          <a:noFill/>
        </p:spPr>
        <p:txBody>
          <a:bodyPr wrap="square" rtlCol="0">
            <a:spAutoFit/>
          </a:bodyPr>
          <a:lstStyle/>
          <a:p>
            <a:r>
              <a:rPr lang="en-US" sz="1200" b="1" dirty="0" smtClean="0">
                <a:solidFill>
                  <a:schemeClr val="bg1"/>
                </a:solidFill>
              </a:rPr>
              <a:t>#BrightEdgeWebinar </a:t>
            </a:r>
            <a:endParaRPr lang="en-US" sz="1200" b="1" dirty="0">
              <a:solidFill>
                <a:schemeClr val="bg1"/>
              </a:solidFill>
            </a:endParaRPr>
          </a:p>
        </p:txBody>
      </p:sp>
    </p:spTree>
    <p:extLst>
      <p:ext uri="{BB962C8B-B14F-4D97-AF65-F5344CB8AC3E}">
        <p14:creationId xmlns:p14="http://schemas.microsoft.com/office/powerpoint/2010/main" val="20458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10"/>
          <p:cNvSpPr txBox="1">
            <a:spLocks/>
          </p:cNvSpPr>
          <p:nvPr/>
        </p:nvSpPr>
        <p:spPr>
          <a:xfrm>
            <a:off x="5233459" y="4703615"/>
            <a:ext cx="2974412" cy="1154309"/>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1440" dirty="0">
                <a:solidFill>
                  <a:schemeClr val="tx2"/>
                </a:solidFill>
                <a:latin typeface="Arial" charset="0"/>
                <a:ea typeface="Arial" charset="0"/>
                <a:cs typeface="Arial" charset="0"/>
              </a:rPr>
              <a:t>Sr. Manager, Product Marketing</a:t>
            </a:r>
          </a:p>
          <a:p>
            <a:pPr marL="0" indent="0" algn="ctr">
              <a:buNone/>
            </a:pPr>
            <a:r>
              <a:rPr lang="en-US" sz="1440" dirty="0">
                <a:solidFill>
                  <a:schemeClr val="tx2"/>
                </a:solidFill>
                <a:latin typeface="Arial" charset="0"/>
                <a:ea typeface="Arial" charset="0"/>
                <a:cs typeface="Arial" charset="0"/>
              </a:rPr>
              <a:t>BRIGHTEDGE</a:t>
            </a:r>
          </a:p>
        </p:txBody>
      </p:sp>
      <p:sp>
        <p:nvSpPr>
          <p:cNvPr id="23" name="Text Placeholder 9"/>
          <p:cNvSpPr txBox="1">
            <a:spLocks/>
          </p:cNvSpPr>
          <p:nvPr/>
        </p:nvSpPr>
        <p:spPr>
          <a:xfrm>
            <a:off x="5233459" y="4357252"/>
            <a:ext cx="2974412" cy="346364"/>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1800" b="1" dirty="0">
                <a:solidFill>
                  <a:srgbClr val="26ACE1"/>
                </a:solidFill>
                <a:latin typeface="Arial" charset="0"/>
                <a:ea typeface="Arial" charset="0"/>
                <a:cs typeface="Arial" charset="0"/>
              </a:rPr>
              <a:t>KATIE O’LEARY</a:t>
            </a:r>
          </a:p>
        </p:txBody>
      </p:sp>
      <p:sp>
        <p:nvSpPr>
          <p:cNvPr id="24" name="Text Placeholder 11"/>
          <p:cNvSpPr txBox="1">
            <a:spLocks/>
          </p:cNvSpPr>
          <p:nvPr/>
        </p:nvSpPr>
        <p:spPr>
          <a:xfrm>
            <a:off x="8938504" y="4703614"/>
            <a:ext cx="2974412" cy="1154309"/>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1440" dirty="0">
                <a:solidFill>
                  <a:schemeClr val="tx2"/>
                </a:solidFill>
                <a:latin typeface="Arial" charset="0"/>
                <a:ea typeface="Arial" charset="0"/>
                <a:cs typeface="Arial" charset="0"/>
              </a:rPr>
              <a:t>Sr. Director, Product Marketing</a:t>
            </a:r>
          </a:p>
          <a:p>
            <a:pPr marL="0" indent="0" algn="ctr">
              <a:buNone/>
            </a:pPr>
            <a:r>
              <a:rPr lang="en-US" sz="1440" dirty="0">
                <a:solidFill>
                  <a:schemeClr val="tx2"/>
                </a:solidFill>
                <a:latin typeface="Arial" charset="0"/>
                <a:ea typeface="Arial" charset="0"/>
                <a:cs typeface="Arial" charset="0"/>
              </a:rPr>
              <a:t>BRIGHTEDGE</a:t>
            </a:r>
          </a:p>
        </p:txBody>
      </p:sp>
      <p:sp>
        <p:nvSpPr>
          <p:cNvPr id="25" name="Text Placeholder 12"/>
          <p:cNvSpPr txBox="1">
            <a:spLocks/>
          </p:cNvSpPr>
          <p:nvPr/>
        </p:nvSpPr>
        <p:spPr>
          <a:xfrm>
            <a:off x="8938504" y="4357251"/>
            <a:ext cx="2974412" cy="346364"/>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None/>
            </a:pPr>
            <a:r>
              <a:rPr lang="en-US" sz="1800" b="1" dirty="0">
                <a:solidFill>
                  <a:srgbClr val="26ACE1"/>
                </a:solidFill>
                <a:latin typeface="Arial" charset="0"/>
                <a:ea typeface="Arial" charset="0"/>
                <a:cs typeface="Arial" charset="0"/>
              </a:rPr>
              <a:t>CAROLYN BAO</a:t>
            </a:r>
          </a:p>
        </p:txBody>
      </p:sp>
      <p:sp>
        <p:nvSpPr>
          <p:cNvPr id="41" name="Text Placeholder 40"/>
          <p:cNvSpPr>
            <a:spLocks noGrp="1"/>
          </p:cNvSpPr>
          <p:nvPr>
            <p:ph type="body" sz="quarter" idx="13"/>
          </p:nvPr>
        </p:nvSpPr>
        <p:spPr/>
        <p:txBody>
          <a:bodyPr/>
          <a:lstStyle/>
          <a:p>
            <a:r>
              <a:rPr lang="en-US" dirty="0" smtClean="0"/>
              <a:t>PRESENTERS</a:t>
            </a:r>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23842"/>
          <a:stretch/>
        </p:blipFill>
        <p:spPr>
          <a:xfrm>
            <a:off x="9539909" y="2288159"/>
            <a:ext cx="1656055" cy="1681620"/>
          </a:xfrm>
          <a:prstGeom prst="ellipse">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0879" r="26617" b="6272"/>
          <a:stretch/>
        </p:blipFill>
        <p:spPr>
          <a:xfrm>
            <a:off x="5833072" y="2288159"/>
            <a:ext cx="1775183" cy="1774642"/>
          </a:xfrm>
          <a:prstGeom prst="ellipse">
            <a:avLst/>
          </a:prstGeom>
        </p:spPr>
      </p:pic>
      <p:sp>
        <p:nvSpPr>
          <p:cNvPr id="11" name="TextBox 10"/>
          <p:cNvSpPr txBox="1"/>
          <p:nvPr/>
        </p:nvSpPr>
        <p:spPr>
          <a:xfrm>
            <a:off x="10447519" y="6448481"/>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184581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130" name="Picture 129"/>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sharpenSoften amount="100000"/>
                    </a14:imgEffect>
                    <a14:imgEffect>
                      <a14:colorTemperature colorTemp="4700"/>
                    </a14:imgEffect>
                    <a14:imgEffect>
                      <a14:brightnessContrast bright="-81000" contrast="-40000"/>
                    </a14:imgEffect>
                  </a14:imgLayer>
                </a14:imgProps>
              </a:ext>
              <a:ext uri="{28A0092B-C50C-407E-A947-70E740481C1C}">
                <a14:useLocalDpi xmlns:a14="http://schemas.microsoft.com/office/drawing/2010/main" val="0"/>
              </a:ext>
            </a:extLst>
          </a:blip>
          <a:srcRect r="22988" b="25119"/>
          <a:stretch/>
        </p:blipFill>
        <p:spPr>
          <a:xfrm>
            <a:off x="6365393" y="1546709"/>
            <a:ext cx="5826608" cy="5311291"/>
          </a:xfrm>
          <a:prstGeom prst="rect">
            <a:avLst/>
          </a:prstGeom>
          <a:solidFill>
            <a:srgbClr val="333333"/>
          </a:solidFill>
        </p:spPr>
      </p:pic>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7721" y="4072672"/>
            <a:ext cx="283197" cy="283197"/>
          </a:xfrm>
          <a:prstGeom prst="rect">
            <a:avLst/>
          </a:prstGeom>
          <a:ln>
            <a:noFill/>
          </a:ln>
        </p:spPr>
      </p:pic>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866280" y="4072672"/>
            <a:ext cx="283197" cy="283197"/>
          </a:xfrm>
          <a:prstGeom prst="rect">
            <a:avLst/>
          </a:prstGeom>
          <a:ln>
            <a:noFill/>
          </a:ln>
        </p:spPr>
      </p:pic>
      <p:grpSp>
        <p:nvGrpSpPr>
          <p:cNvPr id="61" name="Group 60"/>
          <p:cNvGrpSpPr/>
          <p:nvPr/>
        </p:nvGrpSpPr>
        <p:grpSpPr>
          <a:xfrm>
            <a:off x="7258063" y="3322512"/>
            <a:ext cx="460902" cy="548640"/>
            <a:chOff x="932176" y="1400229"/>
            <a:chExt cx="460902" cy="548640"/>
          </a:xfrm>
        </p:grpSpPr>
        <p:pic>
          <p:nvPicPr>
            <p:cNvPr id="49" name="Picture 48"/>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32176" y="1400229"/>
              <a:ext cx="460902" cy="548640"/>
            </a:xfrm>
            <a:prstGeom prst="rect">
              <a:avLst/>
            </a:prstGeom>
            <a:ln>
              <a:solidFill>
                <a:srgbClr val="009DDA"/>
              </a:solidFill>
            </a:ln>
          </p:spPr>
        </p:pic>
        <p:grpSp>
          <p:nvGrpSpPr>
            <p:cNvPr id="60" name="Group 59"/>
            <p:cNvGrpSpPr>
              <a:grpSpLocks noChangeAspect="1"/>
            </p:cNvGrpSpPr>
            <p:nvPr/>
          </p:nvGrpSpPr>
          <p:grpSpPr>
            <a:xfrm>
              <a:off x="1064873" y="1696321"/>
              <a:ext cx="173736" cy="134483"/>
              <a:chOff x="6662056" y="2059901"/>
              <a:chExt cx="348343" cy="269639"/>
            </a:xfrm>
          </p:grpSpPr>
          <p:sp>
            <p:nvSpPr>
              <p:cNvPr id="57" name="Arc 56"/>
              <p:cNvSpPr/>
              <p:nvPr/>
            </p:nvSpPr>
            <p:spPr>
              <a:xfrm rot="10800000">
                <a:off x="6662056" y="2109437"/>
                <a:ext cx="348343" cy="220103"/>
              </a:xfrm>
              <a:prstGeom prst="arc">
                <a:avLst>
                  <a:gd name="adj1" fmla="val 10916557"/>
                  <a:gd name="adj2" fmla="val 0"/>
                </a:avLst>
              </a:prstGeom>
              <a:ln w="25400">
                <a:solidFill>
                  <a:srgbClr val="009DD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8" name="Oval 57"/>
              <p:cNvSpPr>
                <a:spLocks noChangeAspect="1"/>
              </p:cNvSpPr>
              <p:nvPr/>
            </p:nvSpPr>
            <p:spPr>
              <a:xfrm>
                <a:off x="6734943" y="2059901"/>
                <a:ext cx="66969" cy="91440"/>
              </a:xfrm>
              <a:prstGeom prst="ellipse">
                <a:avLst/>
              </a:prstGeom>
              <a:solidFill>
                <a:schemeClr val="bg1"/>
              </a:solidFill>
              <a:ln>
                <a:solidFill>
                  <a:srgbClr val="009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p:cNvSpPr>
                <a:spLocks noChangeAspect="1"/>
              </p:cNvSpPr>
              <p:nvPr/>
            </p:nvSpPr>
            <p:spPr>
              <a:xfrm>
                <a:off x="6878112" y="2059901"/>
                <a:ext cx="66969" cy="91440"/>
              </a:xfrm>
              <a:prstGeom prst="ellipse">
                <a:avLst/>
              </a:prstGeom>
              <a:solidFill>
                <a:schemeClr val="bg1"/>
              </a:solidFill>
              <a:ln>
                <a:solidFill>
                  <a:srgbClr val="009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62" name="Group 61"/>
          <p:cNvGrpSpPr/>
          <p:nvPr/>
        </p:nvGrpSpPr>
        <p:grpSpPr>
          <a:xfrm>
            <a:off x="8265981" y="4458843"/>
            <a:ext cx="460902" cy="548640"/>
            <a:chOff x="932176" y="1400229"/>
            <a:chExt cx="460902" cy="548640"/>
          </a:xfrm>
        </p:grpSpPr>
        <p:pic>
          <p:nvPicPr>
            <p:cNvPr id="63" name="Picture 62"/>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32176" y="1400229"/>
              <a:ext cx="460902" cy="548640"/>
            </a:xfrm>
            <a:prstGeom prst="rect">
              <a:avLst/>
            </a:prstGeom>
            <a:ln>
              <a:solidFill>
                <a:srgbClr val="009DDA"/>
              </a:solidFill>
            </a:ln>
          </p:spPr>
        </p:pic>
        <p:grpSp>
          <p:nvGrpSpPr>
            <p:cNvPr id="64" name="Group 63"/>
            <p:cNvGrpSpPr>
              <a:grpSpLocks noChangeAspect="1"/>
            </p:cNvGrpSpPr>
            <p:nvPr/>
          </p:nvGrpSpPr>
          <p:grpSpPr>
            <a:xfrm>
              <a:off x="1064873" y="1696321"/>
              <a:ext cx="173736" cy="134483"/>
              <a:chOff x="6662056" y="2059901"/>
              <a:chExt cx="348343" cy="269639"/>
            </a:xfrm>
          </p:grpSpPr>
          <p:sp>
            <p:nvSpPr>
              <p:cNvPr id="65" name="Arc 64"/>
              <p:cNvSpPr/>
              <p:nvPr/>
            </p:nvSpPr>
            <p:spPr>
              <a:xfrm rot="10800000">
                <a:off x="6662056" y="2109437"/>
                <a:ext cx="348343" cy="220103"/>
              </a:xfrm>
              <a:prstGeom prst="arc">
                <a:avLst>
                  <a:gd name="adj1" fmla="val 10916557"/>
                  <a:gd name="adj2" fmla="val 0"/>
                </a:avLst>
              </a:prstGeom>
              <a:ln w="25400">
                <a:solidFill>
                  <a:srgbClr val="009DD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6" name="Oval 65"/>
              <p:cNvSpPr>
                <a:spLocks noChangeAspect="1"/>
              </p:cNvSpPr>
              <p:nvPr/>
            </p:nvSpPr>
            <p:spPr>
              <a:xfrm>
                <a:off x="6734943" y="2059901"/>
                <a:ext cx="66969" cy="91440"/>
              </a:xfrm>
              <a:prstGeom prst="ellipse">
                <a:avLst/>
              </a:prstGeom>
              <a:solidFill>
                <a:schemeClr val="bg1"/>
              </a:solidFill>
              <a:ln>
                <a:solidFill>
                  <a:srgbClr val="009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a:spLocks noChangeAspect="1"/>
              </p:cNvSpPr>
              <p:nvPr/>
            </p:nvSpPr>
            <p:spPr>
              <a:xfrm>
                <a:off x="6878112" y="2059901"/>
                <a:ext cx="66969" cy="91440"/>
              </a:xfrm>
              <a:prstGeom prst="ellipse">
                <a:avLst/>
              </a:prstGeom>
              <a:solidFill>
                <a:schemeClr val="bg1"/>
              </a:solidFill>
              <a:ln>
                <a:solidFill>
                  <a:srgbClr val="009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68" name="Picture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483205">
            <a:off x="8352518" y="5143967"/>
            <a:ext cx="283197" cy="283197"/>
          </a:xfrm>
          <a:prstGeom prst="rect">
            <a:avLst/>
          </a:prstGeom>
        </p:spPr>
      </p:pic>
      <p:grpSp>
        <p:nvGrpSpPr>
          <p:cNvPr id="69" name="Group 68"/>
          <p:cNvGrpSpPr/>
          <p:nvPr/>
        </p:nvGrpSpPr>
        <p:grpSpPr>
          <a:xfrm>
            <a:off x="9269269" y="3322512"/>
            <a:ext cx="460902" cy="548640"/>
            <a:chOff x="932176" y="1400229"/>
            <a:chExt cx="460902" cy="548640"/>
          </a:xfrm>
        </p:grpSpPr>
        <p:pic>
          <p:nvPicPr>
            <p:cNvPr id="70" name="Picture 69"/>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32176" y="1400229"/>
              <a:ext cx="460902" cy="548640"/>
            </a:xfrm>
            <a:prstGeom prst="rect">
              <a:avLst/>
            </a:prstGeom>
            <a:ln>
              <a:solidFill>
                <a:srgbClr val="009DDA"/>
              </a:solidFill>
            </a:ln>
          </p:spPr>
        </p:pic>
        <p:grpSp>
          <p:nvGrpSpPr>
            <p:cNvPr id="71" name="Group 70"/>
            <p:cNvGrpSpPr>
              <a:grpSpLocks noChangeAspect="1"/>
            </p:cNvGrpSpPr>
            <p:nvPr/>
          </p:nvGrpSpPr>
          <p:grpSpPr>
            <a:xfrm>
              <a:off x="1064873" y="1696321"/>
              <a:ext cx="173736" cy="134483"/>
              <a:chOff x="6662056" y="2059901"/>
              <a:chExt cx="348343" cy="269639"/>
            </a:xfrm>
          </p:grpSpPr>
          <p:sp>
            <p:nvSpPr>
              <p:cNvPr id="72" name="Arc 71"/>
              <p:cNvSpPr/>
              <p:nvPr/>
            </p:nvSpPr>
            <p:spPr>
              <a:xfrm rot="10800000">
                <a:off x="6662056" y="2109437"/>
                <a:ext cx="348343" cy="220103"/>
              </a:xfrm>
              <a:prstGeom prst="arc">
                <a:avLst>
                  <a:gd name="adj1" fmla="val 10916557"/>
                  <a:gd name="adj2" fmla="val 0"/>
                </a:avLst>
              </a:prstGeom>
              <a:ln w="25400">
                <a:solidFill>
                  <a:srgbClr val="009DD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3" name="Oval 72"/>
              <p:cNvSpPr>
                <a:spLocks noChangeAspect="1"/>
              </p:cNvSpPr>
              <p:nvPr/>
            </p:nvSpPr>
            <p:spPr>
              <a:xfrm>
                <a:off x="6734943" y="2059901"/>
                <a:ext cx="66969" cy="91440"/>
              </a:xfrm>
              <a:prstGeom prst="ellipse">
                <a:avLst/>
              </a:prstGeom>
              <a:solidFill>
                <a:schemeClr val="bg1"/>
              </a:solidFill>
              <a:ln>
                <a:solidFill>
                  <a:srgbClr val="009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p:cNvSpPr>
                <a:spLocks noChangeAspect="1"/>
              </p:cNvSpPr>
              <p:nvPr/>
            </p:nvSpPr>
            <p:spPr>
              <a:xfrm>
                <a:off x="6878112" y="2059901"/>
                <a:ext cx="66969" cy="91440"/>
              </a:xfrm>
              <a:prstGeom prst="ellipse">
                <a:avLst/>
              </a:prstGeom>
              <a:solidFill>
                <a:schemeClr val="bg1"/>
              </a:solidFill>
              <a:ln>
                <a:solidFill>
                  <a:srgbClr val="009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75" name="Group 74"/>
          <p:cNvGrpSpPr/>
          <p:nvPr/>
        </p:nvGrpSpPr>
        <p:grpSpPr>
          <a:xfrm>
            <a:off x="9312674" y="5579165"/>
            <a:ext cx="460902" cy="548640"/>
            <a:chOff x="932176" y="1400229"/>
            <a:chExt cx="460902" cy="548640"/>
          </a:xfrm>
        </p:grpSpPr>
        <p:pic>
          <p:nvPicPr>
            <p:cNvPr id="76" name="Picture 75"/>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32176" y="1400229"/>
              <a:ext cx="460902" cy="548640"/>
            </a:xfrm>
            <a:prstGeom prst="rect">
              <a:avLst/>
            </a:prstGeom>
            <a:ln>
              <a:solidFill>
                <a:srgbClr val="009DDA"/>
              </a:solidFill>
            </a:ln>
          </p:spPr>
        </p:pic>
        <p:grpSp>
          <p:nvGrpSpPr>
            <p:cNvPr id="77" name="Group 76"/>
            <p:cNvGrpSpPr>
              <a:grpSpLocks noChangeAspect="1"/>
            </p:cNvGrpSpPr>
            <p:nvPr/>
          </p:nvGrpSpPr>
          <p:grpSpPr>
            <a:xfrm>
              <a:off x="1064873" y="1696321"/>
              <a:ext cx="173736" cy="134483"/>
              <a:chOff x="6662056" y="2059901"/>
              <a:chExt cx="348343" cy="269639"/>
            </a:xfrm>
          </p:grpSpPr>
          <p:sp>
            <p:nvSpPr>
              <p:cNvPr id="78" name="Arc 77"/>
              <p:cNvSpPr/>
              <p:nvPr/>
            </p:nvSpPr>
            <p:spPr>
              <a:xfrm rot="10800000">
                <a:off x="6662056" y="2109437"/>
                <a:ext cx="348343" cy="220103"/>
              </a:xfrm>
              <a:prstGeom prst="arc">
                <a:avLst>
                  <a:gd name="adj1" fmla="val 10916557"/>
                  <a:gd name="adj2" fmla="val 0"/>
                </a:avLst>
              </a:prstGeom>
              <a:ln w="25400">
                <a:solidFill>
                  <a:srgbClr val="009DD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 name="Oval 78"/>
              <p:cNvSpPr>
                <a:spLocks noChangeAspect="1"/>
              </p:cNvSpPr>
              <p:nvPr/>
            </p:nvSpPr>
            <p:spPr>
              <a:xfrm>
                <a:off x="6734943" y="2059901"/>
                <a:ext cx="66969" cy="91440"/>
              </a:xfrm>
              <a:prstGeom prst="ellipse">
                <a:avLst/>
              </a:prstGeom>
              <a:solidFill>
                <a:schemeClr val="bg1"/>
              </a:solidFill>
              <a:ln>
                <a:solidFill>
                  <a:srgbClr val="009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p:cNvSpPr>
                <a:spLocks noChangeAspect="1"/>
              </p:cNvSpPr>
              <p:nvPr/>
            </p:nvSpPr>
            <p:spPr>
              <a:xfrm>
                <a:off x="6878112" y="2059901"/>
                <a:ext cx="66969" cy="91440"/>
              </a:xfrm>
              <a:prstGeom prst="ellipse">
                <a:avLst/>
              </a:prstGeom>
              <a:solidFill>
                <a:schemeClr val="bg1"/>
              </a:solidFill>
              <a:ln>
                <a:solidFill>
                  <a:srgbClr val="009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81" name="Group 80"/>
          <p:cNvGrpSpPr/>
          <p:nvPr/>
        </p:nvGrpSpPr>
        <p:grpSpPr>
          <a:xfrm>
            <a:off x="7249670" y="5579165"/>
            <a:ext cx="460902" cy="548640"/>
            <a:chOff x="932176" y="1400229"/>
            <a:chExt cx="460902" cy="548640"/>
          </a:xfrm>
        </p:grpSpPr>
        <p:pic>
          <p:nvPicPr>
            <p:cNvPr id="82" name="Picture 81"/>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32176" y="1400229"/>
              <a:ext cx="460902" cy="548640"/>
            </a:xfrm>
            <a:prstGeom prst="rect">
              <a:avLst/>
            </a:prstGeom>
            <a:ln>
              <a:solidFill>
                <a:srgbClr val="009DDA"/>
              </a:solidFill>
            </a:ln>
          </p:spPr>
        </p:pic>
        <p:grpSp>
          <p:nvGrpSpPr>
            <p:cNvPr id="83" name="Group 82"/>
            <p:cNvGrpSpPr>
              <a:grpSpLocks noChangeAspect="1"/>
            </p:cNvGrpSpPr>
            <p:nvPr/>
          </p:nvGrpSpPr>
          <p:grpSpPr>
            <a:xfrm>
              <a:off x="1064873" y="1696321"/>
              <a:ext cx="173736" cy="134483"/>
              <a:chOff x="6662056" y="2059901"/>
              <a:chExt cx="348343" cy="269639"/>
            </a:xfrm>
          </p:grpSpPr>
          <p:sp>
            <p:nvSpPr>
              <p:cNvPr id="84" name="Arc 83"/>
              <p:cNvSpPr/>
              <p:nvPr/>
            </p:nvSpPr>
            <p:spPr>
              <a:xfrm rot="10800000">
                <a:off x="6662056" y="2109437"/>
                <a:ext cx="348343" cy="220103"/>
              </a:xfrm>
              <a:prstGeom prst="arc">
                <a:avLst>
                  <a:gd name="adj1" fmla="val 10916557"/>
                  <a:gd name="adj2" fmla="val 0"/>
                </a:avLst>
              </a:prstGeom>
              <a:ln w="25400">
                <a:solidFill>
                  <a:srgbClr val="009DD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5" name="Oval 84"/>
              <p:cNvSpPr>
                <a:spLocks noChangeAspect="1"/>
              </p:cNvSpPr>
              <p:nvPr/>
            </p:nvSpPr>
            <p:spPr>
              <a:xfrm>
                <a:off x="6734943" y="2059901"/>
                <a:ext cx="66969" cy="91440"/>
              </a:xfrm>
              <a:prstGeom prst="ellipse">
                <a:avLst/>
              </a:prstGeom>
              <a:solidFill>
                <a:schemeClr val="bg1"/>
              </a:solidFill>
              <a:ln>
                <a:solidFill>
                  <a:srgbClr val="009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p:cNvSpPr>
                <a:spLocks noChangeAspect="1"/>
              </p:cNvSpPr>
              <p:nvPr/>
            </p:nvSpPr>
            <p:spPr>
              <a:xfrm>
                <a:off x="6878112" y="2059901"/>
                <a:ext cx="66969" cy="91440"/>
              </a:xfrm>
              <a:prstGeom prst="ellipse">
                <a:avLst/>
              </a:prstGeom>
              <a:solidFill>
                <a:schemeClr val="bg1"/>
              </a:solidFill>
              <a:ln>
                <a:solidFill>
                  <a:srgbClr val="009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87" name="Group 86"/>
          <p:cNvGrpSpPr/>
          <p:nvPr/>
        </p:nvGrpSpPr>
        <p:grpSpPr>
          <a:xfrm>
            <a:off x="7262694" y="4458843"/>
            <a:ext cx="460902" cy="548640"/>
            <a:chOff x="932176" y="1400229"/>
            <a:chExt cx="460902" cy="548640"/>
          </a:xfrm>
        </p:grpSpPr>
        <p:pic>
          <p:nvPicPr>
            <p:cNvPr id="88" name="Picture 87"/>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32176" y="1400229"/>
              <a:ext cx="460902" cy="548640"/>
            </a:xfrm>
            <a:prstGeom prst="rect">
              <a:avLst/>
            </a:prstGeom>
            <a:ln>
              <a:solidFill>
                <a:srgbClr val="009DDA"/>
              </a:solidFill>
            </a:ln>
          </p:spPr>
        </p:pic>
        <p:grpSp>
          <p:nvGrpSpPr>
            <p:cNvPr id="89" name="Group 88"/>
            <p:cNvGrpSpPr>
              <a:grpSpLocks noChangeAspect="1"/>
            </p:cNvGrpSpPr>
            <p:nvPr/>
          </p:nvGrpSpPr>
          <p:grpSpPr>
            <a:xfrm>
              <a:off x="1064873" y="1696321"/>
              <a:ext cx="173736" cy="134483"/>
              <a:chOff x="6662056" y="2059901"/>
              <a:chExt cx="348343" cy="269639"/>
            </a:xfrm>
          </p:grpSpPr>
          <p:sp>
            <p:nvSpPr>
              <p:cNvPr id="90" name="Arc 89"/>
              <p:cNvSpPr/>
              <p:nvPr/>
            </p:nvSpPr>
            <p:spPr>
              <a:xfrm rot="10800000">
                <a:off x="6662056" y="2109437"/>
                <a:ext cx="348343" cy="220103"/>
              </a:xfrm>
              <a:prstGeom prst="arc">
                <a:avLst>
                  <a:gd name="adj1" fmla="val 10916557"/>
                  <a:gd name="adj2" fmla="val 0"/>
                </a:avLst>
              </a:prstGeom>
              <a:ln w="25400">
                <a:solidFill>
                  <a:srgbClr val="009DD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1" name="Oval 90"/>
              <p:cNvSpPr>
                <a:spLocks noChangeAspect="1"/>
              </p:cNvSpPr>
              <p:nvPr/>
            </p:nvSpPr>
            <p:spPr>
              <a:xfrm>
                <a:off x="6734943" y="2059901"/>
                <a:ext cx="66969" cy="91440"/>
              </a:xfrm>
              <a:prstGeom prst="ellipse">
                <a:avLst/>
              </a:prstGeom>
              <a:solidFill>
                <a:schemeClr val="bg1"/>
              </a:solidFill>
              <a:ln>
                <a:solidFill>
                  <a:srgbClr val="009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a:spLocks noChangeAspect="1"/>
              </p:cNvSpPr>
              <p:nvPr/>
            </p:nvSpPr>
            <p:spPr>
              <a:xfrm>
                <a:off x="6878112" y="2059901"/>
                <a:ext cx="66969" cy="91440"/>
              </a:xfrm>
              <a:prstGeom prst="ellipse">
                <a:avLst/>
              </a:prstGeom>
              <a:solidFill>
                <a:schemeClr val="bg1"/>
              </a:solidFill>
              <a:ln>
                <a:solidFill>
                  <a:srgbClr val="009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93" name="Group 92"/>
          <p:cNvGrpSpPr/>
          <p:nvPr/>
        </p:nvGrpSpPr>
        <p:grpSpPr>
          <a:xfrm>
            <a:off x="8263666" y="3322512"/>
            <a:ext cx="460902" cy="548640"/>
            <a:chOff x="932176" y="1400229"/>
            <a:chExt cx="460902" cy="548640"/>
          </a:xfrm>
        </p:grpSpPr>
        <p:pic>
          <p:nvPicPr>
            <p:cNvPr id="94" name="Picture 93"/>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32176" y="1400229"/>
              <a:ext cx="460902" cy="548640"/>
            </a:xfrm>
            <a:prstGeom prst="rect">
              <a:avLst/>
            </a:prstGeom>
            <a:ln>
              <a:solidFill>
                <a:srgbClr val="009DDA"/>
              </a:solidFill>
            </a:ln>
          </p:spPr>
        </p:pic>
        <p:grpSp>
          <p:nvGrpSpPr>
            <p:cNvPr id="95" name="Group 94"/>
            <p:cNvGrpSpPr>
              <a:grpSpLocks noChangeAspect="1"/>
            </p:cNvGrpSpPr>
            <p:nvPr/>
          </p:nvGrpSpPr>
          <p:grpSpPr>
            <a:xfrm>
              <a:off x="1064873" y="1696321"/>
              <a:ext cx="173736" cy="134483"/>
              <a:chOff x="6662056" y="2059901"/>
              <a:chExt cx="348343" cy="269639"/>
            </a:xfrm>
          </p:grpSpPr>
          <p:sp>
            <p:nvSpPr>
              <p:cNvPr id="96" name="Arc 95"/>
              <p:cNvSpPr/>
              <p:nvPr/>
            </p:nvSpPr>
            <p:spPr>
              <a:xfrm rot="10800000">
                <a:off x="6662056" y="2109437"/>
                <a:ext cx="348343" cy="220103"/>
              </a:xfrm>
              <a:prstGeom prst="arc">
                <a:avLst>
                  <a:gd name="adj1" fmla="val 10916557"/>
                  <a:gd name="adj2" fmla="val 0"/>
                </a:avLst>
              </a:prstGeom>
              <a:ln w="25400">
                <a:solidFill>
                  <a:srgbClr val="009DD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7" name="Oval 96"/>
              <p:cNvSpPr>
                <a:spLocks noChangeAspect="1"/>
              </p:cNvSpPr>
              <p:nvPr/>
            </p:nvSpPr>
            <p:spPr>
              <a:xfrm>
                <a:off x="6734943" y="2059901"/>
                <a:ext cx="66969" cy="91440"/>
              </a:xfrm>
              <a:prstGeom prst="ellipse">
                <a:avLst/>
              </a:prstGeom>
              <a:solidFill>
                <a:schemeClr val="bg1"/>
              </a:solidFill>
              <a:ln>
                <a:solidFill>
                  <a:srgbClr val="009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p:cNvSpPr>
                <a:spLocks noChangeAspect="1"/>
              </p:cNvSpPr>
              <p:nvPr/>
            </p:nvSpPr>
            <p:spPr>
              <a:xfrm>
                <a:off x="6878112" y="2059901"/>
                <a:ext cx="66969" cy="91440"/>
              </a:xfrm>
              <a:prstGeom prst="ellipse">
                <a:avLst/>
              </a:prstGeom>
              <a:solidFill>
                <a:schemeClr val="bg1"/>
              </a:solidFill>
              <a:ln>
                <a:solidFill>
                  <a:srgbClr val="009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99" name="Group 98"/>
          <p:cNvGrpSpPr/>
          <p:nvPr/>
        </p:nvGrpSpPr>
        <p:grpSpPr>
          <a:xfrm>
            <a:off x="9269269" y="4458843"/>
            <a:ext cx="460902" cy="548640"/>
            <a:chOff x="932176" y="1400229"/>
            <a:chExt cx="460902" cy="548640"/>
          </a:xfrm>
        </p:grpSpPr>
        <p:pic>
          <p:nvPicPr>
            <p:cNvPr id="100" name="Picture 99"/>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32176" y="1400229"/>
              <a:ext cx="460902" cy="548640"/>
            </a:xfrm>
            <a:prstGeom prst="rect">
              <a:avLst/>
            </a:prstGeom>
            <a:ln>
              <a:solidFill>
                <a:srgbClr val="009DDA"/>
              </a:solidFill>
            </a:ln>
          </p:spPr>
        </p:pic>
        <p:grpSp>
          <p:nvGrpSpPr>
            <p:cNvPr id="101" name="Group 100"/>
            <p:cNvGrpSpPr>
              <a:grpSpLocks noChangeAspect="1"/>
            </p:cNvGrpSpPr>
            <p:nvPr/>
          </p:nvGrpSpPr>
          <p:grpSpPr>
            <a:xfrm>
              <a:off x="1064873" y="1696321"/>
              <a:ext cx="173736" cy="134483"/>
              <a:chOff x="6662056" y="2059901"/>
              <a:chExt cx="348343" cy="269639"/>
            </a:xfrm>
          </p:grpSpPr>
          <p:sp>
            <p:nvSpPr>
              <p:cNvPr id="102" name="Arc 101"/>
              <p:cNvSpPr/>
              <p:nvPr/>
            </p:nvSpPr>
            <p:spPr>
              <a:xfrm rot="10800000">
                <a:off x="6662056" y="2109437"/>
                <a:ext cx="348343" cy="220103"/>
              </a:xfrm>
              <a:prstGeom prst="arc">
                <a:avLst>
                  <a:gd name="adj1" fmla="val 10916557"/>
                  <a:gd name="adj2" fmla="val 0"/>
                </a:avLst>
              </a:prstGeom>
              <a:ln w="25400">
                <a:solidFill>
                  <a:srgbClr val="009DD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3" name="Oval 102"/>
              <p:cNvSpPr>
                <a:spLocks noChangeAspect="1"/>
              </p:cNvSpPr>
              <p:nvPr/>
            </p:nvSpPr>
            <p:spPr>
              <a:xfrm>
                <a:off x="6734943" y="2059901"/>
                <a:ext cx="66969" cy="91440"/>
              </a:xfrm>
              <a:prstGeom prst="ellipse">
                <a:avLst/>
              </a:prstGeom>
              <a:solidFill>
                <a:schemeClr val="bg1"/>
              </a:solidFill>
              <a:ln>
                <a:solidFill>
                  <a:srgbClr val="009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p:cNvSpPr>
                <a:spLocks noChangeAspect="1"/>
              </p:cNvSpPr>
              <p:nvPr/>
            </p:nvSpPr>
            <p:spPr>
              <a:xfrm>
                <a:off x="6878112" y="2059901"/>
                <a:ext cx="66969" cy="91440"/>
              </a:xfrm>
              <a:prstGeom prst="ellipse">
                <a:avLst/>
              </a:prstGeom>
              <a:solidFill>
                <a:schemeClr val="bg1"/>
              </a:solidFill>
              <a:ln>
                <a:solidFill>
                  <a:srgbClr val="009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05" name="Group 104"/>
          <p:cNvGrpSpPr/>
          <p:nvPr/>
        </p:nvGrpSpPr>
        <p:grpSpPr>
          <a:xfrm>
            <a:off x="8281172" y="5579165"/>
            <a:ext cx="460902" cy="548640"/>
            <a:chOff x="932176" y="1400229"/>
            <a:chExt cx="460902" cy="548640"/>
          </a:xfrm>
        </p:grpSpPr>
        <p:pic>
          <p:nvPicPr>
            <p:cNvPr id="106" name="Picture 105"/>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32176" y="1400229"/>
              <a:ext cx="460902" cy="548640"/>
            </a:xfrm>
            <a:prstGeom prst="rect">
              <a:avLst/>
            </a:prstGeom>
            <a:ln>
              <a:solidFill>
                <a:srgbClr val="009DDA"/>
              </a:solidFill>
            </a:ln>
          </p:spPr>
        </p:pic>
        <p:grpSp>
          <p:nvGrpSpPr>
            <p:cNvPr id="107" name="Group 106"/>
            <p:cNvGrpSpPr>
              <a:grpSpLocks noChangeAspect="1"/>
            </p:cNvGrpSpPr>
            <p:nvPr/>
          </p:nvGrpSpPr>
          <p:grpSpPr>
            <a:xfrm>
              <a:off x="1064873" y="1696321"/>
              <a:ext cx="173736" cy="134483"/>
              <a:chOff x="6662056" y="2059901"/>
              <a:chExt cx="348343" cy="269639"/>
            </a:xfrm>
          </p:grpSpPr>
          <p:sp>
            <p:nvSpPr>
              <p:cNvPr id="108" name="Arc 107"/>
              <p:cNvSpPr/>
              <p:nvPr/>
            </p:nvSpPr>
            <p:spPr>
              <a:xfrm rot="10800000">
                <a:off x="6662056" y="2109437"/>
                <a:ext cx="348343" cy="220103"/>
              </a:xfrm>
              <a:prstGeom prst="arc">
                <a:avLst>
                  <a:gd name="adj1" fmla="val 10916557"/>
                  <a:gd name="adj2" fmla="val 0"/>
                </a:avLst>
              </a:prstGeom>
              <a:ln w="25400">
                <a:solidFill>
                  <a:srgbClr val="009DD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9" name="Oval 108"/>
              <p:cNvSpPr>
                <a:spLocks noChangeAspect="1"/>
              </p:cNvSpPr>
              <p:nvPr/>
            </p:nvSpPr>
            <p:spPr>
              <a:xfrm>
                <a:off x="6734943" y="2059901"/>
                <a:ext cx="66969" cy="91440"/>
              </a:xfrm>
              <a:prstGeom prst="ellipse">
                <a:avLst/>
              </a:prstGeom>
              <a:solidFill>
                <a:schemeClr val="bg1"/>
              </a:solidFill>
              <a:ln>
                <a:solidFill>
                  <a:srgbClr val="009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p:cNvSpPr>
                <a:spLocks noChangeAspect="1"/>
              </p:cNvSpPr>
              <p:nvPr/>
            </p:nvSpPr>
            <p:spPr>
              <a:xfrm>
                <a:off x="6878112" y="2059901"/>
                <a:ext cx="66969" cy="91440"/>
              </a:xfrm>
              <a:prstGeom prst="ellipse">
                <a:avLst/>
              </a:prstGeom>
              <a:solidFill>
                <a:schemeClr val="bg1"/>
              </a:solidFill>
              <a:ln>
                <a:solidFill>
                  <a:srgbClr val="009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12" name="Group 111"/>
          <p:cNvGrpSpPr/>
          <p:nvPr/>
        </p:nvGrpSpPr>
        <p:grpSpPr>
          <a:xfrm>
            <a:off x="10951004" y="3308619"/>
            <a:ext cx="460902" cy="548640"/>
            <a:chOff x="932176" y="1400229"/>
            <a:chExt cx="460902" cy="548640"/>
          </a:xfrm>
        </p:grpSpPr>
        <p:pic>
          <p:nvPicPr>
            <p:cNvPr id="113" name="Picture 1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176" y="1400229"/>
              <a:ext cx="460902" cy="548640"/>
            </a:xfrm>
            <a:prstGeom prst="rect">
              <a:avLst/>
            </a:prstGeom>
          </p:spPr>
        </p:pic>
        <p:grpSp>
          <p:nvGrpSpPr>
            <p:cNvPr id="114" name="Group 113"/>
            <p:cNvGrpSpPr>
              <a:grpSpLocks noChangeAspect="1"/>
            </p:cNvGrpSpPr>
            <p:nvPr/>
          </p:nvGrpSpPr>
          <p:grpSpPr>
            <a:xfrm>
              <a:off x="1064873" y="1696321"/>
              <a:ext cx="173736" cy="210685"/>
              <a:chOff x="6662056" y="2059901"/>
              <a:chExt cx="348343" cy="422424"/>
            </a:xfrm>
          </p:grpSpPr>
          <p:sp>
            <p:nvSpPr>
              <p:cNvPr id="115" name="Arc 114"/>
              <p:cNvSpPr/>
              <p:nvPr/>
            </p:nvSpPr>
            <p:spPr>
              <a:xfrm rot="10800000" flipV="1">
                <a:off x="6662056" y="2262222"/>
                <a:ext cx="348343" cy="220103"/>
              </a:xfrm>
              <a:prstGeom prst="arc">
                <a:avLst>
                  <a:gd name="adj1" fmla="val 10916557"/>
                  <a:gd name="adj2" fmla="val 0"/>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6" name="Oval 115"/>
              <p:cNvSpPr>
                <a:spLocks noChangeAspect="1"/>
              </p:cNvSpPr>
              <p:nvPr/>
            </p:nvSpPr>
            <p:spPr>
              <a:xfrm>
                <a:off x="6734943" y="2059901"/>
                <a:ext cx="66969"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p:cNvSpPr>
                <a:spLocks noChangeAspect="1"/>
              </p:cNvSpPr>
              <p:nvPr/>
            </p:nvSpPr>
            <p:spPr>
              <a:xfrm>
                <a:off x="6878112" y="2059901"/>
                <a:ext cx="66969"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18" name="Group 117"/>
          <p:cNvGrpSpPr/>
          <p:nvPr/>
        </p:nvGrpSpPr>
        <p:grpSpPr>
          <a:xfrm>
            <a:off x="11540068" y="4400625"/>
            <a:ext cx="460902" cy="548640"/>
            <a:chOff x="932176" y="1400229"/>
            <a:chExt cx="460902" cy="548640"/>
          </a:xfrm>
        </p:grpSpPr>
        <p:pic>
          <p:nvPicPr>
            <p:cNvPr id="119" name="Picture 1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176" y="1400229"/>
              <a:ext cx="460902" cy="548640"/>
            </a:xfrm>
            <a:prstGeom prst="rect">
              <a:avLst/>
            </a:prstGeom>
          </p:spPr>
        </p:pic>
        <p:grpSp>
          <p:nvGrpSpPr>
            <p:cNvPr id="120" name="Group 119"/>
            <p:cNvGrpSpPr>
              <a:grpSpLocks noChangeAspect="1"/>
            </p:cNvGrpSpPr>
            <p:nvPr/>
          </p:nvGrpSpPr>
          <p:grpSpPr>
            <a:xfrm>
              <a:off x="1064873" y="1696321"/>
              <a:ext cx="173736" cy="210685"/>
              <a:chOff x="6662056" y="2059901"/>
              <a:chExt cx="348343" cy="422424"/>
            </a:xfrm>
          </p:grpSpPr>
          <p:sp>
            <p:nvSpPr>
              <p:cNvPr id="121" name="Arc 120"/>
              <p:cNvSpPr/>
              <p:nvPr/>
            </p:nvSpPr>
            <p:spPr>
              <a:xfrm rot="10800000" flipV="1">
                <a:off x="6662056" y="2262222"/>
                <a:ext cx="348343" cy="220103"/>
              </a:xfrm>
              <a:prstGeom prst="arc">
                <a:avLst>
                  <a:gd name="adj1" fmla="val 10916557"/>
                  <a:gd name="adj2" fmla="val 0"/>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2" name="Oval 121"/>
              <p:cNvSpPr>
                <a:spLocks noChangeAspect="1"/>
              </p:cNvSpPr>
              <p:nvPr/>
            </p:nvSpPr>
            <p:spPr>
              <a:xfrm>
                <a:off x="6734943" y="2059901"/>
                <a:ext cx="66969"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p:cNvSpPr>
                <a:spLocks noChangeAspect="1"/>
              </p:cNvSpPr>
              <p:nvPr/>
            </p:nvSpPr>
            <p:spPr>
              <a:xfrm>
                <a:off x="6878112" y="2059901"/>
                <a:ext cx="66969"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24" name="Group 123"/>
          <p:cNvGrpSpPr/>
          <p:nvPr/>
        </p:nvGrpSpPr>
        <p:grpSpPr>
          <a:xfrm>
            <a:off x="10979005" y="5565274"/>
            <a:ext cx="460902" cy="548640"/>
            <a:chOff x="932176" y="1400229"/>
            <a:chExt cx="460902" cy="548640"/>
          </a:xfrm>
        </p:grpSpPr>
        <p:pic>
          <p:nvPicPr>
            <p:cNvPr id="125" name="Picture 1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176" y="1400229"/>
              <a:ext cx="460902" cy="548640"/>
            </a:xfrm>
            <a:prstGeom prst="rect">
              <a:avLst/>
            </a:prstGeom>
          </p:spPr>
        </p:pic>
        <p:grpSp>
          <p:nvGrpSpPr>
            <p:cNvPr id="126" name="Group 125"/>
            <p:cNvGrpSpPr>
              <a:grpSpLocks noChangeAspect="1"/>
            </p:cNvGrpSpPr>
            <p:nvPr/>
          </p:nvGrpSpPr>
          <p:grpSpPr>
            <a:xfrm>
              <a:off x="1064873" y="1696321"/>
              <a:ext cx="173736" cy="210685"/>
              <a:chOff x="6662056" y="2059901"/>
              <a:chExt cx="348343" cy="422424"/>
            </a:xfrm>
          </p:grpSpPr>
          <p:sp>
            <p:nvSpPr>
              <p:cNvPr id="127" name="Arc 126"/>
              <p:cNvSpPr/>
              <p:nvPr/>
            </p:nvSpPr>
            <p:spPr>
              <a:xfrm rot="10800000" flipV="1">
                <a:off x="6662056" y="2262222"/>
                <a:ext cx="348343" cy="220103"/>
              </a:xfrm>
              <a:prstGeom prst="arc">
                <a:avLst>
                  <a:gd name="adj1" fmla="val 10916557"/>
                  <a:gd name="adj2" fmla="val 0"/>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8" name="Oval 127"/>
              <p:cNvSpPr>
                <a:spLocks noChangeAspect="1"/>
              </p:cNvSpPr>
              <p:nvPr/>
            </p:nvSpPr>
            <p:spPr>
              <a:xfrm>
                <a:off x="6734943" y="2059901"/>
                <a:ext cx="66969"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p:cNvSpPr>
                <a:spLocks noChangeAspect="1"/>
              </p:cNvSpPr>
              <p:nvPr/>
            </p:nvSpPr>
            <p:spPr>
              <a:xfrm>
                <a:off x="6878112" y="2059901"/>
                <a:ext cx="66969"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31" name="Picture 1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74296">
            <a:off x="7872451" y="3455233"/>
            <a:ext cx="283197" cy="283197"/>
          </a:xfrm>
          <a:prstGeom prst="rect">
            <a:avLst/>
          </a:prstGeom>
          <a:ln>
            <a:noFill/>
          </a:ln>
        </p:spPr>
      </p:pic>
      <p:pic>
        <p:nvPicPr>
          <p:cNvPr id="132" name="Picture 1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74296">
            <a:off x="8848736" y="3455232"/>
            <a:ext cx="283197" cy="283197"/>
          </a:xfrm>
          <a:prstGeom prst="rect">
            <a:avLst/>
          </a:prstGeom>
          <a:ln>
            <a:noFill/>
          </a:ln>
        </p:spPr>
      </p:pic>
      <p:pic>
        <p:nvPicPr>
          <p:cNvPr id="133" name="Picture 1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74296">
            <a:off x="7893413" y="5731175"/>
            <a:ext cx="283197" cy="283197"/>
          </a:xfrm>
          <a:prstGeom prst="rect">
            <a:avLst/>
          </a:prstGeom>
          <a:ln>
            <a:noFill/>
          </a:ln>
        </p:spPr>
      </p:pic>
      <p:pic>
        <p:nvPicPr>
          <p:cNvPr id="134" name="Picture 1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74296">
            <a:off x="8869698" y="5731174"/>
            <a:ext cx="283197" cy="283197"/>
          </a:xfrm>
          <a:prstGeom prst="rect">
            <a:avLst/>
          </a:prstGeom>
          <a:ln>
            <a:noFill/>
          </a:ln>
        </p:spPr>
      </p:pic>
      <p:pic>
        <p:nvPicPr>
          <p:cNvPr id="135" name="Picture 1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74296">
            <a:off x="7872451" y="4621313"/>
            <a:ext cx="283197" cy="283197"/>
          </a:xfrm>
          <a:prstGeom prst="rect">
            <a:avLst/>
          </a:prstGeom>
          <a:ln>
            <a:noFill/>
          </a:ln>
        </p:spPr>
      </p:pic>
      <p:pic>
        <p:nvPicPr>
          <p:cNvPr id="136" name="Picture 1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74296">
            <a:off x="8848736" y="4621312"/>
            <a:ext cx="283197" cy="283197"/>
          </a:xfrm>
          <a:prstGeom prst="rect">
            <a:avLst/>
          </a:prstGeom>
          <a:ln>
            <a:noFill/>
          </a:ln>
        </p:spPr>
      </p:pic>
      <p:sp>
        <p:nvSpPr>
          <p:cNvPr id="138" name="Text Placeholder 1"/>
          <p:cNvSpPr txBox="1">
            <a:spLocks/>
          </p:cNvSpPr>
          <p:nvPr/>
        </p:nvSpPr>
        <p:spPr>
          <a:xfrm>
            <a:off x="522118" y="528918"/>
            <a:ext cx="8012282" cy="87515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b="1" dirty="0" smtClean="0">
                <a:solidFill>
                  <a:schemeClr val="bg1"/>
                </a:solidFill>
              </a:rPr>
              <a:t>IDENTIFY ORPHAN SITE PAGES</a:t>
            </a:r>
            <a:endParaRPr lang="en-US" sz="3200" b="1" dirty="0">
              <a:solidFill>
                <a:schemeClr val="bg1"/>
              </a:solidFill>
            </a:endParaRPr>
          </a:p>
        </p:txBody>
      </p:sp>
      <p:sp>
        <p:nvSpPr>
          <p:cNvPr id="140" name="Rectangle 139"/>
          <p:cNvSpPr/>
          <p:nvPr/>
        </p:nvSpPr>
        <p:spPr>
          <a:xfrm>
            <a:off x="776355" y="1889970"/>
            <a:ext cx="5217039" cy="1938992"/>
          </a:xfrm>
          <a:prstGeom prst="rect">
            <a:avLst/>
          </a:prstGeom>
        </p:spPr>
        <p:txBody>
          <a:bodyPr wrap="square">
            <a:spAutoFit/>
          </a:bodyPr>
          <a:lstStyle/>
          <a:p>
            <a:pPr marL="342900" indent="-342900">
              <a:buFont typeface="Arial" charset="0"/>
              <a:buChar char="•"/>
            </a:pPr>
            <a:endParaRPr lang="en-US" sz="2000" dirty="0">
              <a:solidFill>
                <a:schemeClr val="bg1"/>
              </a:solidFill>
            </a:endParaRPr>
          </a:p>
          <a:p>
            <a:pPr marL="342900" indent="-342900">
              <a:buFont typeface="Arial" charset="0"/>
              <a:buChar char="•"/>
            </a:pPr>
            <a:r>
              <a:rPr lang="en-US" sz="2000" dirty="0" smtClean="0">
                <a:solidFill>
                  <a:schemeClr val="bg1"/>
                </a:solidFill>
              </a:rPr>
              <a:t>Pages with no incoming internal links</a:t>
            </a:r>
          </a:p>
          <a:p>
            <a:pPr marL="342900" indent="-342900">
              <a:buFont typeface="Arial" charset="0"/>
              <a:buChar char="•"/>
            </a:pPr>
            <a:r>
              <a:rPr lang="en-US" sz="2000" dirty="0" smtClean="0">
                <a:solidFill>
                  <a:schemeClr val="bg1"/>
                </a:solidFill>
              </a:rPr>
              <a:t>Unreachable via browsing</a:t>
            </a:r>
          </a:p>
          <a:p>
            <a:pPr marL="342900" indent="-342900">
              <a:buFont typeface="Arial" charset="0"/>
              <a:buChar char="•"/>
            </a:pPr>
            <a:r>
              <a:rPr lang="en-US" sz="2000" dirty="0" smtClean="0">
                <a:solidFill>
                  <a:schemeClr val="bg1"/>
                </a:solidFill>
              </a:rPr>
              <a:t>May no longer necessary</a:t>
            </a:r>
          </a:p>
          <a:p>
            <a:pPr marL="342900" indent="-342900">
              <a:buFont typeface="Arial" charset="0"/>
              <a:buChar char="•"/>
            </a:pPr>
            <a:r>
              <a:rPr lang="en-US" sz="2000" dirty="0" smtClean="0">
                <a:solidFill>
                  <a:schemeClr val="bg1"/>
                </a:solidFill>
              </a:rPr>
              <a:t>Or representing missed organic opportunities</a:t>
            </a:r>
            <a:endParaRPr lang="en-US" sz="2000" dirty="0">
              <a:solidFill>
                <a:schemeClr val="bg1"/>
              </a:solidFill>
            </a:endParaRPr>
          </a:p>
        </p:txBody>
      </p:sp>
      <p:sp>
        <p:nvSpPr>
          <p:cNvPr id="111" name="TextBox 110"/>
          <p:cNvSpPr txBox="1"/>
          <p:nvPr/>
        </p:nvSpPr>
        <p:spPr>
          <a:xfrm>
            <a:off x="9988061" y="6400799"/>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93374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0"/>
          </p:nvPr>
        </p:nvPicPr>
        <p:blipFill rotWithShape="1">
          <a:blip r:embed="rId3">
            <a:extLst>
              <a:ext uri="{28A0092B-C50C-407E-A947-70E740481C1C}">
                <a14:useLocalDpi xmlns:a14="http://schemas.microsoft.com/office/drawing/2010/main" val="0"/>
              </a:ext>
            </a:extLst>
          </a:blip>
          <a:srcRect b="14231"/>
          <a:stretch/>
        </p:blipFill>
        <p:spPr>
          <a:xfrm>
            <a:off x="1946171" y="991582"/>
            <a:ext cx="8877000" cy="5866418"/>
          </a:xfrm>
        </p:spPr>
      </p:pic>
      <p:sp>
        <p:nvSpPr>
          <p:cNvPr id="3" name="Title 2"/>
          <p:cNvSpPr>
            <a:spLocks noGrp="1"/>
          </p:cNvSpPr>
          <p:nvPr>
            <p:ph type="title"/>
          </p:nvPr>
        </p:nvSpPr>
        <p:spPr/>
        <p:txBody>
          <a:bodyPr>
            <a:normAutofit fontScale="90000"/>
          </a:bodyPr>
          <a:lstStyle/>
          <a:p>
            <a:r>
              <a:rPr lang="en-US" sz="3600" cap="all" dirty="0">
                <a:solidFill>
                  <a:srgbClr val="333333"/>
                </a:solidFill>
              </a:rPr>
              <a:t>Get a full list of your current website pages</a:t>
            </a:r>
          </a:p>
        </p:txBody>
      </p:sp>
    </p:spTree>
    <p:extLst>
      <p:ext uri="{BB962C8B-B14F-4D97-AF65-F5344CB8AC3E}">
        <p14:creationId xmlns:p14="http://schemas.microsoft.com/office/powerpoint/2010/main" val="206337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cap="all" dirty="0">
                <a:solidFill>
                  <a:schemeClr val="tx1"/>
                </a:solidFill>
                <a:latin typeface="Arial" charset="0"/>
              </a:rPr>
              <a:t>Download a site URL </a:t>
            </a:r>
            <a:r>
              <a:rPr lang="en-US" sz="3200" cap="all" dirty="0" smtClean="0">
                <a:solidFill>
                  <a:schemeClr val="tx1"/>
                </a:solidFill>
                <a:latin typeface="Arial" charset="0"/>
              </a:rPr>
              <a:t>list</a:t>
            </a:r>
            <a:endParaRPr lang="en-US" sz="3200" cap="all" dirty="0"/>
          </a:p>
        </p:txBody>
      </p:sp>
      <p:sp>
        <p:nvSpPr>
          <p:cNvPr id="5" name="Rectangle 4"/>
          <p:cNvSpPr/>
          <p:nvPr/>
        </p:nvSpPr>
        <p:spPr>
          <a:xfrm>
            <a:off x="587433" y="1493165"/>
            <a:ext cx="2471652" cy="1323439"/>
          </a:xfrm>
          <a:prstGeom prst="rect">
            <a:avLst/>
          </a:prstGeom>
        </p:spPr>
        <p:txBody>
          <a:bodyPr wrap="square">
            <a:spAutoFit/>
          </a:bodyPr>
          <a:lstStyle/>
          <a:p>
            <a:r>
              <a:rPr lang="en-US" sz="2000" dirty="0">
                <a:solidFill>
                  <a:srgbClr val="666666"/>
                </a:solidFill>
                <a:latin typeface="Arial" charset="0"/>
              </a:rPr>
              <a:t>Once you have the full list, paste it into your crawl </a:t>
            </a:r>
            <a:r>
              <a:rPr lang="en-US" sz="2000" dirty="0" smtClean="0">
                <a:solidFill>
                  <a:srgbClr val="666666"/>
                </a:solidFill>
                <a:latin typeface="Arial" charset="0"/>
              </a:rPr>
              <a:t>configuration</a:t>
            </a:r>
            <a:endParaRPr lang="en-US" sz="2000" dirty="0">
              <a:solidFill>
                <a:srgbClr val="666666"/>
              </a:solidFill>
              <a:latin typeface="Arial" charset="0"/>
            </a:endParaRPr>
          </a:p>
        </p:txBody>
      </p:sp>
      <p:pic>
        <p:nvPicPr>
          <p:cNvPr id="8" name="Content Placeholder 7"/>
          <p:cNvPicPr>
            <a:picLocks noGrp="1" noChangeAspect="1"/>
          </p:cNvPicPr>
          <p:nvPr>
            <p:ph idx="10"/>
          </p:nvPr>
        </p:nvPicPr>
        <p:blipFill rotWithShape="1">
          <a:blip r:embed="rId3">
            <a:extLst>
              <a:ext uri="{28A0092B-C50C-407E-A947-70E740481C1C}">
                <a14:useLocalDpi xmlns:a14="http://schemas.microsoft.com/office/drawing/2010/main" val="0"/>
              </a:ext>
            </a:extLst>
          </a:blip>
          <a:srcRect r="11970" b="23911"/>
          <a:stretch/>
        </p:blipFill>
        <p:spPr>
          <a:xfrm>
            <a:off x="3460365" y="1042809"/>
            <a:ext cx="8731635" cy="5815191"/>
          </a:xfrm>
        </p:spPr>
      </p:pic>
    </p:spTree>
    <p:extLst>
      <p:ext uri="{BB962C8B-B14F-4D97-AF65-F5344CB8AC3E}">
        <p14:creationId xmlns:p14="http://schemas.microsoft.com/office/powerpoint/2010/main" val="100168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cap="all" dirty="0">
                <a:solidFill>
                  <a:srgbClr val="333333"/>
                </a:solidFill>
              </a:rPr>
              <a:t>Run a website crawl for pages with zero inbound internal </a:t>
            </a:r>
            <a:r>
              <a:rPr lang="en-US" sz="3200" cap="all" dirty="0" smtClean="0">
                <a:solidFill>
                  <a:srgbClr val="333333"/>
                </a:solidFill>
              </a:rPr>
              <a:t>links</a:t>
            </a:r>
            <a:endParaRPr lang="en-US" sz="3200" cap="all" dirty="0">
              <a:solidFill>
                <a:srgbClr val="333333"/>
              </a:solidFill>
            </a:endParaRPr>
          </a:p>
        </p:txBody>
      </p:sp>
      <p:pic>
        <p:nvPicPr>
          <p:cNvPr id="5" name="Content Placeholder 4"/>
          <p:cNvPicPr>
            <a:picLocks noGrp="1" noChangeAspect="1"/>
          </p:cNvPicPr>
          <p:nvPr>
            <p:ph idx="10"/>
          </p:nvPr>
        </p:nvPicPr>
        <p:blipFill rotWithShape="1">
          <a:blip r:embed="rId3">
            <a:extLst>
              <a:ext uri="{28A0092B-C50C-407E-A947-70E740481C1C}">
                <a14:useLocalDpi xmlns:a14="http://schemas.microsoft.com/office/drawing/2010/main" val="0"/>
              </a:ext>
            </a:extLst>
          </a:blip>
          <a:srcRect b="27129"/>
          <a:stretch/>
        </p:blipFill>
        <p:spPr>
          <a:xfrm>
            <a:off x="1155752" y="1395901"/>
            <a:ext cx="9728095" cy="5462099"/>
          </a:xfrm>
        </p:spPr>
      </p:pic>
    </p:spTree>
    <p:extLst>
      <p:ext uri="{BB962C8B-B14F-4D97-AF65-F5344CB8AC3E}">
        <p14:creationId xmlns:p14="http://schemas.microsoft.com/office/powerpoint/2010/main" val="153848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cap="all" dirty="0">
                <a:solidFill>
                  <a:srgbClr val="333333"/>
                </a:solidFill>
              </a:rPr>
              <a:t> Analyze the audit results</a:t>
            </a:r>
          </a:p>
        </p:txBody>
      </p:sp>
      <p:pic>
        <p:nvPicPr>
          <p:cNvPr id="5" name="Content Placeholder 4"/>
          <p:cNvPicPr>
            <a:picLocks noGrp="1" noChangeAspect="1"/>
          </p:cNvPicPr>
          <p:nvPr>
            <p:ph idx="10"/>
          </p:nvPr>
        </p:nvPicPr>
        <p:blipFill rotWithShape="1">
          <a:blip r:embed="rId3">
            <a:extLst>
              <a:ext uri="{28A0092B-C50C-407E-A947-70E740481C1C}">
                <a14:useLocalDpi xmlns:a14="http://schemas.microsoft.com/office/drawing/2010/main" val="0"/>
              </a:ext>
            </a:extLst>
          </a:blip>
          <a:srcRect b="20305"/>
          <a:stretch/>
        </p:blipFill>
        <p:spPr>
          <a:xfrm>
            <a:off x="1243009" y="991582"/>
            <a:ext cx="9553582" cy="5866418"/>
          </a:xfrm>
        </p:spPr>
      </p:pic>
    </p:spTree>
    <p:extLst>
      <p:ext uri="{BB962C8B-B14F-4D97-AF65-F5344CB8AC3E}">
        <p14:creationId xmlns:p14="http://schemas.microsoft.com/office/powerpoint/2010/main" val="105977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cap="all" dirty="0">
                <a:solidFill>
                  <a:srgbClr val="333333"/>
                </a:solidFill>
              </a:rPr>
              <a:t>Use your web analytics solution to assess traffic sources</a:t>
            </a:r>
          </a:p>
        </p:txBody>
      </p:sp>
      <p:pic>
        <p:nvPicPr>
          <p:cNvPr id="5" name="Content Placeholder 4"/>
          <p:cNvPicPr>
            <a:picLocks noGrp="1" noChangeAspect="1"/>
          </p:cNvPicPr>
          <p:nvPr>
            <p:ph idx="10"/>
          </p:nvPr>
        </p:nvPicPr>
        <p:blipFill rotWithShape="1">
          <a:blip r:embed="rId3">
            <a:extLst>
              <a:ext uri="{28A0092B-C50C-407E-A947-70E740481C1C}">
                <a14:useLocalDpi xmlns:a14="http://schemas.microsoft.com/office/drawing/2010/main" val="0"/>
              </a:ext>
            </a:extLst>
          </a:blip>
          <a:srcRect b="20626"/>
          <a:stretch/>
        </p:blipFill>
        <p:spPr>
          <a:xfrm>
            <a:off x="1476887" y="1301262"/>
            <a:ext cx="9085825" cy="5556738"/>
          </a:xfrm>
        </p:spPr>
      </p:pic>
    </p:spTree>
    <p:extLst>
      <p:ext uri="{BB962C8B-B14F-4D97-AF65-F5344CB8AC3E}">
        <p14:creationId xmlns:p14="http://schemas.microsoft.com/office/powerpoint/2010/main" val="84788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5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p:cNvSpPr>
            <a:spLocks noGrp="1"/>
          </p:cNvSpPr>
          <p:nvPr>
            <p:ph idx="10"/>
          </p:nvPr>
        </p:nvSpPr>
        <p:spPr>
          <a:xfrm>
            <a:off x="457201" y="1097283"/>
            <a:ext cx="4293220" cy="4919156"/>
          </a:xfrm>
        </p:spPr>
        <p:txBody>
          <a:bodyPr>
            <a:normAutofit/>
          </a:bodyPr>
          <a:lstStyle/>
          <a:p>
            <a:r>
              <a:rPr lang="en-US" sz="2000" dirty="0" smtClean="0">
                <a:solidFill>
                  <a:schemeClr val="bg1"/>
                </a:solidFill>
                <a:latin typeface="+mn-lt"/>
              </a:rPr>
              <a:t>Link </a:t>
            </a:r>
            <a:r>
              <a:rPr lang="en-US" sz="2000" dirty="0">
                <a:solidFill>
                  <a:schemeClr val="bg1"/>
                </a:solidFill>
                <a:latin typeface="+mn-lt"/>
              </a:rPr>
              <a:t>to it from other internal pages if it’s imperative for site visitors to find it via </a:t>
            </a:r>
            <a:r>
              <a:rPr lang="en-US" sz="2000" dirty="0" smtClean="0">
                <a:solidFill>
                  <a:schemeClr val="bg1"/>
                </a:solidFill>
                <a:latin typeface="+mn-lt"/>
              </a:rPr>
              <a:t>browsing </a:t>
            </a:r>
          </a:p>
          <a:p>
            <a:r>
              <a:rPr lang="en-US" sz="2000" dirty="0" smtClean="0">
                <a:solidFill>
                  <a:schemeClr val="bg1"/>
                </a:solidFill>
                <a:latin typeface="+mn-lt"/>
              </a:rPr>
              <a:t>Archive </a:t>
            </a:r>
            <a:r>
              <a:rPr lang="en-US" sz="2000" dirty="0">
                <a:solidFill>
                  <a:schemeClr val="bg1"/>
                </a:solidFill>
                <a:latin typeface="+mn-lt"/>
              </a:rPr>
              <a:t>it if it’s no longer </a:t>
            </a:r>
            <a:r>
              <a:rPr lang="en-US" sz="2000" dirty="0" smtClean="0">
                <a:solidFill>
                  <a:schemeClr val="bg1"/>
                </a:solidFill>
                <a:latin typeface="+mn-lt"/>
              </a:rPr>
              <a:t>needed </a:t>
            </a:r>
          </a:p>
          <a:p>
            <a:r>
              <a:rPr lang="en-US" sz="2000" dirty="0" smtClean="0">
                <a:solidFill>
                  <a:schemeClr val="bg1"/>
                </a:solidFill>
                <a:latin typeface="+mn-lt"/>
              </a:rPr>
              <a:t>Leave </a:t>
            </a:r>
            <a:r>
              <a:rPr lang="en-US" sz="2000" dirty="0">
                <a:solidFill>
                  <a:schemeClr val="bg1"/>
                </a:solidFill>
                <a:latin typeface="+mn-lt"/>
              </a:rPr>
              <a:t>it as-is if it’s serving a business need that doesn’t require internal linking to the page</a:t>
            </a:r>
          </a:p>
        </p:txBody>
      </p:sp>
      <p:sp>
        <p:nvSpPr>
          <p:cNvPr id="3" name="Title 2"/>
          <p:cNvSpPr>
            <a:spLocks noGrp="1"/>
          </p:cNvSpPr>
          <p:nvPr>
            <p:ph type="title"/>
          </p:nvPr>
        </p:nvSpPr>
        <p:spPr/>
        <p:txBody>
          <a:bodyPr>
            <a:normAutofit/>
          </a:bodyPr>
          <a:lstStyle/>
          <a:p>
            <a:r>
              <a:rPr lang="en-US" sz="3200" cap="all" dirty="0">
                <a:solidFill>
                  <a:schemeClr val="bg1"/>
                </a:solidFill>
              </a:rPr>
              <a:t>Resolve any orphan page </a:t>
            </a:r>
            <a:r>
              <a:rPr lang="en-US" sz="3200" cap="all" dirty="0" smtClean="0">
                <a:solidFill>
                  <a:schemeClr val="bg1"/>
                </a:solidFill>
              </a:rPr>
              <a:t>found</a:t>
            </a:r>
            <a:endParaRPr lang="en-US" sz="3200" cap="all" dirty="0">
              <a:solidFill>
                <a:schemeClr val="bg1"/>
              </a:solidFill>
            </a:endParaRPr>
          </a:p>
        </p:txBody>
      </p:sp>
      <p:sp>
        <p:nvSpPr>
          <p:cNvPr id="5" name="TextBox 4"/>
          <p:cNvSpPr txBox="1"/>
          <p:nvPr/>
        </p:nvSpPr>
        <p:spPr>
          <a:xfrm>
            <a:off x="9988061" y="6400799"/>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11236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6373"/>
            <a:ext cx="11125200" cy="1000660"/>
          </a:xfrm>
        </p:spPr>
        <p:txBody>
          <a:bodyPr>
            <a:normAutofit/>
          </a:bodyPr>
          <a:lstStyle/>
          <a:p>
            <a:r>
              <a:rPr lang="en-US" sz="3200" cap="all" dirty="0"/>
              <a:t>Rerun the audit periodically to catch new orphan </a:t>
            </a:r>
            <a:r>
              <a:rPr lang="en-US" sz="3200" cap="all" dirty="0" smtClean="0"/>
              <a:t>pages</a:t>
            </a:r>
            <a:endParaRPr lang="en-US" sz="3200" cap="all" dirty="0"/>
          </a:p>
        </p:txBody>
      </p:sp>
      <p:sp>
        <p:nvSpPr>
          <p:cNvPr id="7" name="TextBox 6"/>
          <p:cNvSpPr txBox="1"/>
          <p:nvPr/>
        </p:nvSpPr>
        <p:spPr>
          <a:xfrm>
            <a:off x="10473918" y="6510661"/>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512" t="11570" r="6689" b="22599"/>
          <a:stretch/>
        </p:blipFill>
        <p:spPr>
          <a:xfrm>
            <a:off x="1547446" y="1055077"/>
            <a:ext cx="8926472" cy="5802923"/>
          </a:xfrm>
          <a:prstGeom prst="rect">
            <a:avLst/>
          </a:prstGeom>
        </p:spPr>
      </p:pic>
    </p:spTree>
    <p:extLst>
      <p:ext uri="{BB962C8B-B14F-4D97-AF65-F5344CB8AC3E}">
        <p14:creationId xmlns:p14="http://schemas.microsoft.com/office/powerpoint/2010/main" val="153366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505327" y="417095"/>
            <a:ext cx="3732136" cy="1634729"/>
          </a:xfrm>
        </p:spPr>
        <p:txBody>
          <a:bodyPr/>
          <a:lstStyle/>
          <a:p>
            <a:pPr>
              <a:lnSpc>
                <a:spcPct val="100000"/>
              </a:lnSpc>
            </a:pPr>
            <a:r>
              <a:rPr lang="en-US" sz="3200" dirty="0" smtClean="0">
                <a:solidFill>
                  <a:schemeClr val="bg1"/>
                </a:solidFill>
                <a:latin typeface="Arial" charset="0"/>
                <a:ea typeface="Arial" charset="0"/>
                <a:cs typeface="Arial" charset="0"/>
              </a:rPr>
              <a:t>TREND </a:t>
            </a:r>
            <a:br>
              <a:rPr lang="en-US" sz="3200" dirty="0" smtClean="0">
                <a:solidFill>
                  <a:schemeClr val="bg1"/>
                </a:solidFill>
                <a:latin typeface="Arial" charset="0"/>
                <a:ea typeface="Arial" charset="0"/>
                <a:cs typeface="Arial" charset="0"/>
              </a:rPr>
            </a:br>
            <a:r>
              <a:rPr lang="en-US" sz="3200" dirty="0" smtClean="0">
                <a:solidFill>
                  <a:schemeClr val="bg1"/>
                </a:solidFill>
                <a:latin typeface="Arial" charset="0"/>
                <a:ea typeface="Arial" charset="0"/>
                <a:cs typeface="Arial" charset="0"/>
              </a:rPr>
              <a:t>ORPHAN PAGES</a:t>
            </a:r>
            <a:endParaRPr lang="en-US" dirty="0">
              <a:solidFill>
                <a:schemeClr val="bg1"/>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5753"/>
          <a:stretch/>
        </p:blipFill>
        <p:spPr>
          <a:xfrm>
            <a:off x="4556311" y="0"/>
            <a:ext cx="7635689" cy="6858000"/>
          </a:xfrm>
          <a:prstGeom prst="rect">
            <a:avLst/>
          </a:prstGeom>
        </p:spPr>
      </p:pic>
      <p:sp>
        <p:nvSpPr>
          <p:cNvPr id="4" name="TextBox 3"/>
          <p:cNvSpPr txBox="1"/>
          <p:nvPr/>
        </p:nvSpPr>
        <p:spPr>
          <a:xfrm>
            <a:off x="10438748" y="5188670"/>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
        <p:nvSpPr>
          <p:cNvPr id="10" name="TextBox 9"/>
          <p:cNvSpPr txBox="1"/>
          <p:nvPr/>
        </p:nvSpPr>
        <p:spPr>
          <a:xfrm>
            <a:off x="505327" y="2551837"/>
            <a:ext cx="2510589" cy="1323439"/>
          </a:xfrm>
          <a:prstGeom prst="rect">
            <a:avLst/>
          </a:prstGeom>
          <a:noFill/>
        </p:spPr>
        <p:txBody>
          <a:bodyPr wrap="square" rtlCol="0">
            <a:spAutoFit/>
          </a:bodyPr>
          <a:lstStyle/>
          <a:p>
            <a:r>
              <a:rPr lang="en-US" sz="2000" dirty="0" smtClean="0">
                <a:solidFill>
                  <a:schemeClr val="bg1"/>
                </a:solidFill>
              </a:rPr>
              <a:t>Valuable pages that become orphan can degrade average rank and site traffic</a:t>
            </a:r>
            <a:endParaRPr lang="en-US" sz="2000" dirty="0">
              <a:solidFill>
                <a:schemeClr val="bg1"/>
              </a:solidFill>
            </a:endParaRPr>
          </a:p>
        </p:txBody>
      </p:sp>
    </p:spTree>
    <p:extLst>
      <p:ext uri="{BB962C8B-B14F-4D97-AF65-F5344CB8AC3E}">
        <p14:creationId xmlns:p14="http://schemas.microsoft.com/office/powerpoint/2010/main" val="145907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body" sz="quarter" idx="20"/>
          </p:nvPr>
        </p:nvSpPr>
        <p:spPr/>
        <p:txBody>
          <a:bodyPr/>
          <a:lstStyle/>
          <a:p>
            <a:pPr algn="l"/>
            <a:r>
              <a:rPr lang="en-US" dirty="0" smtClean="0"/>
              <a:t>Optimize existing content based on keywords that have the possibility to rank above the fold</a:t>
            </a:r>
          </a:p>
        </p:txBody>
      </p:sp>
      <p:sp>
        <p:nvSpPr>
          <p:cNvPr id="2" name="Text Placeholder 1"/>
          <p:cNvSpPr>
            <a:spLocks noGrp="1"/>
          </p:cNvSpPr>
          <p:nvPr>
            <p:ph type="body" sz="quarter" idx="23"/>
          </p:nvPr>
        </p:nvSpPr>
        <p:spPr/>
        <p:txBody>
          <a:bodyPr/>
          <a:lstStyle/>
          <a:p>
            <a:pPr algn="l"/>
            <a:r>
              <a:rPr lang="en-US" dirty="0">
                <a:cs typeface="Arial" panose="020B0604020202020204" pitchFamily="34" charset="0"/>
              </a:rPr>
              <a:t>Create an initial baseline report to help you quickly understand the business impact of your content</a:t>
            </a:r>
          </a:p>
          <a:p>
            <a:endParaRPr lang="en-US" dirty="0"/>
          </a:p>
        </p:txBody>
      </p:sp>
      <p:sp>
        <p:nvSpPr>
          <p:cNvPr id="3" name="Text Placeholder 2"/>
          <p:cNvSpPr>
            <a:spLocks noGrp="1"/>
          </p:cNvSpPr>
          <p:nvPr>
            <p:ph type="body" sz="quarter" idx="26"/>
          </p:nvPr>
        </p:nvSpPr>
        <p:spPr/>
        <p:txBody>
          <a:bodyPr/>
          <a:lstStyle/>
          <a:p>
            <a:pPr algn="l"/>
            <a:r>
              <a:rPr lang="en-US" dirty="0" smtClean="0"/>
              <a:t>Narrow in on keywords in striking distance in order to rank high in universal results </a:t>
            </a:r>
            <a:endParaRPr lang="en-US" dirty="0"/>
          </a:p>
        </p:txBody>
      </p:sp>
      <p:sp>
        <p:nvSpPr>
          <p:cNvPr id="4" name="Text Placeholder 3"/>
          <p:cNvSpPr>
            <a:spLocks noGrp="1"/>
          </p:cNvSpPr>
          <p:nvPr>
            <p:ph type="body" sz="quarter" idx="29"/>
          </p:nvPr>
        </p:nvSpPr>
        <p:spPr/>
        <p:txBody>
          <a:bodyPr/>
          <a:lstStyle/>
          <a:p>
            <a:pPr algn="l"/>
            <a:r>
              <a:rPr lang="en-US" dirty="0" smtClean="0"/>
              <a:t>Capitalize on great content to help increase rank and traffic to your site</a:t>
            </a:r>
            <a:endParaRPr lang="en-US" dirty="0"/>
          </a:p>
        </p:txBody>
      </p:sp>
      <p:sp>
        <p:nvSpPr>
          <p:cNvPr id="13" name="Text Placeholder 12"/>
          <p:cNvSpPr>
            <a:spLocks noGrp="1"/>
          </p:cNvSpPr>
          <p:nvPr>
            <p:ph type="body" sz="quarter" idx="35"/>
          </p:nvPr>
        </p:nvSpPr>
        <p:spPr/>
        <p:txBody>
          <a:bodyPr/>
          <a:lstStyle/>
          <a:p>
            <a:r>
              <a:rPr lang="en-US" dirty="0"/>
              <a:t>Key </a:t>
            </a:r>
            <a:r>
              <a:rPr lang="en-US" dirty="0" smtClean="0"/>
              <a:t>Takeaways</a:t>
            </a:r>
            <a:endParaRPr lang="en-US" dirty="0"/>
          </a:p>
        </p:txBody>
      </p:sp>
      <p:sp>
        <p:nvSpPr>
          <p:cNvPr id="14" name="Text Placeholder 13"/>
          <p:cNvSpPr>
            <a:spLocks noGrp="1"/>
          </p:cNvSpPr>
          <p:nvPr>
            <p:ph type="body" sz="quarter" idx="36"/>
          </p:nvPr>
        </p:nvSpPr>
        <p:spPr/>
        <p:txBody>
          <a:bodyPr/>
          <a:lstStyle/>
          <a:p>
            <a:r>
              <a:rPr lang="en-US" sz="3200" dirty="0" smtClean="0"/>
              <a:t>Baseline Reporting</a:t>
            </a:r>
            <a:endParaRPr lang="en-US" sz="3200" dirty="0"/>
          </a:p>
        </p:txBody>
      </p:sp>
      <p:sp>
        <p:nvSpPr>
          <p:cNvPr id="15" name="Text Placeholder 14"/>
          <p:cNvSpPr>
            <a:spLocks noGrp="1"/>
          </p:cNvSpPr>
          <p:nvPr>
            <p:ph type="body" sz="quarter" idx="37"/>
          </p:nvPr>
        </p:nvSpPr>
        <p:spPr/>
        <p:txBody>
          <a:bodyPr/>
          <a:lstStyle/>
          <a:p>
            <a:r>
              <a:rPr lang="en-US" sz="3200" dirty="0" smtClean="0"/>
              <a:t>Intent Signal</a:t>
            </a:r>
            <a:endParaRPr lang="en-US" sz="3200" dirty="0"/>
          </a:p>
        </p:txBody>
      </p:sp>
      <p:sp>
        <p:nvSpPr>
          <p:cNvPr id="16" name="Text Placeholder 15"/>
          <p:cNvSpPr>
            <a:spLocks noGrp="1"/>
          </p:cNvSpPr>
          <p:nvPr>
            <p:ph type="body" sz="quarter" idx="38"/>
          </p:nvPr>
        </p:nvSpPr>
        <p:spPr/>
        <p:txBody>
          <a:bodyPr/>
          <a:lstStyle/>
          <a:p>
            <a:r>
              <a:rPr lang="en-US" sz="3200" dirty="0" smtClean="0"/>
              <a:t>Local 3-Pack</a:t>
            </a:r>
            <a:endParaRPr lang="en-US" sz="3200" dirty="0"/>
          </a:p>
        </p:txBody>
      </p:sp>
      <p:sp>
        <p:nvSpPr>
          <p:cNvPr id="17" name="Text Placeholder 16"/>
          <p:cNvSpPr>
            <a:spLocks noGrp="1"/>
          </p:cNvSpPr>
          <p:nvPr>
            <p:ph type="body" sz="quarter" idx="39"/>
          </p:nvPr>
        </p:nvSpPr>
        <p:spPr/>
        <p:txBody>
          <a:bodyPr/>
          <a:lstStyle/>
          <a:p>
            <a:r>
              <a:rPr lang="en-US" sz="3200" dirty="0" smtClean="0"/>
              <a:t>Orphan Pages</a:t>
            </a:r>
            <a:endParaRPr lang="en-US" sz="3200" dirty="0"/>
          </a:p>
        </p:txBody>
      </p:sp>
      <p:sp>
        <p:nvSpPr>
          <p:cNvPr id="8" name="TextBox 7"/>
          <p:cNvSpPr txBox="1"/>
          <p:nvPr/>
        </p:nvSpPr>
        <p:spPr>
          <a:xfrm>
            <a:off x="10438748" y="6470072"/>
            <a:ext cx="1753252" cy="276999"/>
          </a:xfrm>
          <a:prstGeom prst="rect">
            <a:avLst/>
          </a:prstGeom>
          <a:noFill/>
        </p:spPr>
        <p:txBody>
          <a:bodyPr wrap="square" rtlCol="0">
            <a:spAutoFit/>
          </a:bodyPr>
          <a:lstStyle/>
          <a:p>
            <a:r>
              <a:rPr lang="en-US" sz="1200" b="1" dirty="0" smtClean="0">
                <a:solidFill>
                  <a:schemeClr val="bg1"/>
                </a:solidFill>
              </a:rPr>
              <a:t>#BrightEdgeWebinar </a:t>
            </a:r>
            <a:endParaRPr lang="en-US" sz="1200" b="1" dirty="0">
              <a:solidFill>
                <a:schemeClr val="bg1"/>
              </a:solidFill>
            </a:endParaRPr>
          </a:p>
        </p:txBody>
      </p:sp>
    </p:spTree>
    <p:extLst>
      <p:ext uri="{BB962C8B-B14F-4D97-AF65-F5344CB8AC3E}">
        <p14:creationId xmlns:p14="http://schemas.microsoft.com/office/powerpoint/2010/main" val="201408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4986251" y="1496804"/>
            <a:ext cx="6035040" cy="3931170"/>
          </a:xfrm>
        </p:spPr>
        <p:txBody>
          <a:bodyPr/>
          <a:lstStyle/>
          <a:p>
            <a:r>
              <a:rPr lang="en-US" sz="2400" dirty="0" smtClean="0"/>
              <a:t>Recap of SEO 101</a:t>
            </a:r>
          </a:p>
          <a:p>
            <a:r>
              <a:rPr lang="en-US" sz="2400" dirty="0" smtClean="0"/>
              <a:t>Optimize content using Intent Signal </a:t>
            </a:r>
            <a:endParaRPr lang="en-US" sz="2400" dirty="0"/>
          </a:p>
          <a:p>
            <a:r>
              <a:rPr lang="en-US" sz="2400" dirty="0" smtClean="0"/>
              <a:t>Secure top spot in Local 3-Pack</a:t>
            </a:r>
          </a:p>
          <a:p>
            <a:r>
              <a:rPr lang="en-US" sz="2400" dirty="0" smtClean="0"/>
              <a:t>Increase SEO equity from orphan </a:t>
            </a:r>
            <a:r>
              <a:rPr lang="en-US" sz="2400" dirty="0"/>
              <a:t>p</a:t>
            </a:r>
            <a:r>
              <a:rPr lang="en-US" sz="2400" dirty="0" smtClean="0"/>
              <a:t>ages</a:t>
            </a:r>
            <a:endParaRPr lang="en-US" sz="2400" dirty="0"/>
          </a:p>
        </p:txBody>
      </p:sp>
      <p:sp>
        <p:nvSpPr>
          <p:cNvPr id="3" name="Text Placeholder 2"/>
          <p:cNvSpPr>
            <a:spLocks noGrp="1"/>
          </p:cNvSpPr>
          <p:nvPr>
            <p:ph type="body" sz="quarter" idx="17"/>
          </p:nvPr>
        </p:nvSpPr>
        <p:spPr>
          <a:xfrm>
            <a:off x="4415130" y="1496804"/>
            <a:ext cx="571124" cy="3931170"/>
          </a:xfrm>
        </p:spPr>
        <p:txBody>
          <a:bodyPr/>
          <a:lstStyle/>
          <a:p>
            <a:r>
              <a:rPr lang="en-US" sz="2400" dirty="0"/>
              <a:t>01</a:t>
            </a:r>
          </a:p>
          <a:p>
            <a:r>
              <a:rPr lang="en-US" sz="2400" dirty="0"/>
              <a:t>02</a:t>
            </a:r>
          </a:p>
          <a:p>
            <a:r>
              <a:rPr lang="en-US" sz="2400" dirty="0" smtClean="0"/>
              <a:t>03</a:t>
            </a:r>
          </a:p>
          <a:p>
            <a:r>
              <a:rPr lang="en-US" sz="2400" dirty="0" smtClean="0"/>
              <a:t>04</a:t>
            </a:r>
            <a:endParaRPr lang="en-US" sz="2400" dirty="0"/>
          </a:p>
        </p:txBody>
      </p:sp>
      <p:sp>
        <p:nvSpPr>
          <p:cNvPr id="4" name="Text Placeholder 3"/>
          <p:cNvSpPr>
            <a:spLocks noGrp="1"/>
          </p:cNvSpPr>
          <p:nvPr>
            <p:ph type="body" sz="quarter" idx="10"/>
          </p:nvPr>
        </p:nvSpPr>
        <p:spPr/>
        <p:txBody>
          <a:bodyPr/>
          <a:lstStyle/>
          <a:p>
            <a:r>
              <a:rPr lang="en-US" dirty="0" smtClean="0"/>
              <a:t>Agenda</a:t>
            </a:r>
            <a:endParaRPr lang="en-US" dirty="0"/>
          </a:p>
        </p:txBody>
      </p:sp>
      <p:sp>
        <p:nvSpPr>
          <p:cNvPr id="6" name="TextBox 5"/>
          <p:cNvSpPr txBox="1"/>
          <p:nvPr/>
        </p:nvSpPr>
        <p:spPr>
          <a:xfrm>
            <a:off x="10447519" y="6448481"/>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143558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28" t="36949" r="43738" b="21915"/>
          <a:stretch/>
        </p:blipFill>
        <p:spPr>
          <a:xfrm>
            <a:off x="0" y="0"/>
            <a:ext cx="12192000" cy="6926739"/>
          </a:xfrm>
          <a:prstGeom prst="rect">
            <a:avLst/>
          </a:prstGeom>
        </p:spPr>
      </p:pic>
      <p:sp>
        <p:nvSpPr>
          <p:cNvPr id="5" name="Rectangle 4"/>
          <p:cNvSpPr/>
          <p:nvPr/>
        </p:nvSpPr>
        <p:spPr>
          <a:xfrm>
            <a:off x="589932" y="-1"/>
            <a:ext cx="5222845" cy="6926739"/>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p:cNvSpPr>
            <a:spLocks noGrp="1"/>
          </p:cNvSpPr>
          <p:nvPr>
            <p:ph sz="quarter" idx="25"/>
          </p:nvPr>
        </p:nvSpPr>
        <p:spPr>
          <a:xfrm>
            <a:off x="138657" y="2555067"/>
            <a:ext cx="5473568" cy="3973551"/>
          </a:xfrm>
        </p:spPr>
        <p:txBody>
          <a:bodyPr/>
          <a:lstStyle/>
          <a:p>
            <a:pPr marL="971550" lvl="1" indent="-285750">
              <a:lnSpc>
                <a:spcPct val="150000"/>
              </a:lnSpc>
              <a:buFont typeface="Arial" charset="0"/>
              <a:buChar char="•"/>
            </a:pPr>
            <a:r>
              <a:rPr lang="en-US" sz="1500" dirty="0" smtClean="0">
                <a:solidFill>
                  <a:srgbClr val="666666"/>
                </a:solidFill>
                <a:latin typeface="Arial" charset="0"/>
                <a:ea typeface="Arial" charset="0"/>
                <a:cs typeface="Arial" charset="0"/>
                <a:hlinkClick r:id="rId4"/>
              </a:rPr>
              <a:t>SEO</a:t>
            </a:r>
            <a:r>
              <a:rPr lang="en-US" sz="1500" dirty="0">
                <a:solidFill>
                  <a:srgbClr val="666666"/>
                </a:solidFill>
                <a:latin typeface="Arial" charset="0"/>
                <a:ea typeface="Arial" charset="0"/>
                <a:cs typeface="Arial" charset="0"/>
                <a:hlinkClick r:id="rId4"/>
              </a:rPr>
              <a:t>: The Heart of Marketing</a:t>
            </a:r>
            <a:r>
              <a:rPr lang="en-US" sz="1500" dirty="0">
                <a:solidFill>
                  <a:srgbClr val="666666"/>
                </a:solidFill>
                <a:latin typeface="Arial" charset="0"/>
                <a:ea typeface="Arial" charset="0"/>
                <a:cs typeface="Arial" charset="0"/>
              </a:rPr>
              <a:t> </a:t>
            </a:r>
            <a:r>
              <a:rPr lang="en-US" sz="1500" dirty="0" smtClean="0">
                <a:solidFill>
                  <a:srgbClr val="666666"/>
                </a:solidFill>
                <a:latin typeface="Arial" charset="0"/>
                <a:ea typeface="Arial" charset="0"/>
                <a:cs typeface="Arial" charset="0"/>
              </a:rPr>
              <a:t>(on-demand)</a:t>
            </a:r>
            <a:endParaRPr lang="en-US" sz="1500" dirty="0">
              <a:solidFill>
                <a:srgbClr val="666666"/>
              </a:solidFill>
              <a:latin typeface="Arial" charset="0"/>
              <a:ea typeface="Arial" charset="0"/>
              <a:cs typeface="Arial" charset="0"/>
            </a:endParaRPr>
          </a:p>
          <a:p>
            <a:pPr marL="971550" lvl="1" indent="-285750">
              <a:lnSpc>
                <a:spcPct val="150000"/>
              </a:lnSpc>
              <a:buFont typeface="Arial" charset="0"/>
              <a:buChar char="•"/>
            </a:pPr>
            <a:r>
              <a:rPr lang="en-US" sz="1500" dirty="0" smtClean="0">
                <a:solidFill>
                  <a:srgbClr val="666666"/>
                </a:solidFill>
                <a:latin typeface="Arial" charset="0"/>
                <a:ea typeface="Arial" charset="0"/>
                <a:cs typeface="Arial" charset="0"/>
                <a:hlinkClick r:id="rId5"/>
              </a:rPr>
              <a:t>Quick </a:t>
            </a:r>
            <a:r>
              <a:rPr lang="en-US" sz="1500" dirty="0">
                <a:solidFill>
                  <a:srgbClr val="666666"/>
                </a:solidFill>
                <a:latin typeface="Arial" charset="0"/>
                <a:ea typeface="Arial" charset="0"/>
                <a:cs typeface="Arial" charset="0"/>
                <a:hlinkClick r:id="rId5"/>
              </a:rPr>
              <a:t>Wins with </a:t>
            </a:r>
            <a:r>
              <a:rPr lang="en-US" sz="1500" dirty="0" smtClean="0">
                <a:solidFill>
                  <a:srgbClr val="666666"/>
                </a:solidFill>
                <a:latin typeface="Arial" charset="0"/>
                <a:ea typeface="Arial" charset="0"/>
                <a:cs typeface="Arial" charset="0"/>
                <a:hlinkClick r:id="rId5"/>
              </a:rPr>
              <a:t>SEO</a:t>
            </a:r>
            <a:r>
              <a:rPr lang="en-US" sz="1500" dirty="0" smtClean="0">
                <a:solidFill>
                  <a:srgbClr val="666666"/>
                </a:solidFill>
                <a:latin typeface="Arial" charset="0"/>
                <a:ea typeface="Arial" charset="0"/>
                <a:cs typeface="Arial" charset="0"/>
              </a:rPr>
              <a:t> (on-demand)</a:t>
            </a:r>
            <a:endParaRPr lang="en-US" sz="1500" dirty="0">
              <a:solidFill>
                <a:srgbClr val="666666"/>
              </a:solidFill>
              <a:latin typeface="Arial" charset="0"/>
              <a:ea typeface="Arial" charset="0"/>
              <a:cs typeface="Arial" charset="0"/>
            </a:endParaRPr>
          </a:p>
          <a:p>
            <a:pPr marL="971550" lvl="1" indent="-285750">
              <a:lnSpc>
                <a:spcPct val="150000"/>
              </a:lnSpc>
              <a:buFont typeface="Arial" charset="0"/>
              <a:buChar char="•"/>
            </a:pPr>
            <a:r>
              <a:rPr lang="en-US" sz="1500" dirty="0" smtClean="0">
                <a:solidFill>
                  <a:srgbClr val="666666"/>
                </a:solidFill>
                <a:latin typeface="Arial" charset="0"/>
                <a:ea typeface="Arial" charset="0"/>
                <a:cs typeface="Arial" charset="0"/>
                <a:hlinkClick r:id="rId6"/>
              </a:rPr>
              <a:t>Developing </a:t>
            </a:r>
            <a:r>
              <a:rPr lang="en-US" sz="1500" dirty="0">
                <a:solidFill>
                  <a:srgbClr val="666666"/>
                </a:solidFill>
                <a:latin typeface="Arial" charset="0"/>
                <a:ea typeface="Arial" charset="0"/>
                <a:cs typeface="Arial" charset="0"/>
                <a:hlinkClick r:id="rId6"/>
              </a:rPr>
              <a:t>Pre-Optimized Content</a:t>
            </a:r>
            <a:r>
              <a:rPr lang="en-US" sz="1500" dirty="0">
                <a:solidFill>
                  <a:srgbClr val="666666"/>
                </a:solidFill>
                <a:latin typeface="Arial" charset="0"/>
                <a:ea typeface="Arial" charset="0"/>
                <a:cs typeface="Arial" charset="0"/>
              </a:rPr>
              <a:t>  (July 14)</a:t>
            </a:r>
          </a:p>
          <a:p>
            <a:pPr marL="971550" lvl="1" indent="-285750">
              <a:lnSpc>
                <a:spcPct val="150000"/>
              </a:lnSpc>
              <a:buFont typeface="Arial" charset="0"/>
              <a:buChar char="•"/>
            </a:pPr>
            <a:r>
              <a:rPr lang="en-US" sz="1500" dirty="0" smtClean="0">
                <a:solidFill>
                  <a:srgbClr val="666666"/>
                </a:solidFill>
                <a:latin typeface="Arial" charset="0"/>
                <a:ea typeface="Arial" charset="0"/>
                <a:cs typeface="Arial" charset="0"/>
                <a:hlinkClick r:id="rId7"/>
              </a:rPr>
              <a:t>Making </a:t>
            </a:r>
            <a:r>
              <a:rPr lang="en-US" sz="1500" dirty="0">
                <a:solidFill>
                  <a:srgbClr val="666666"/>
                </a:solidFill>
                <a:latin typeface="Arial" charset="0"/>
                <a:ea typeface="Arial" charset="0"/>
                <a:cs typeface="Arial" charset="0"/>
                <a:hlinkClick r:id="rId7"/>
              </a:rPr>
              <a:t>the Case for SEO</a:t>
            </a:r>
            <a:r>
              <a:rPr lang="en-US" sz="1500" dirty="0">
                <a:solidFill>
                  <a:srgbClr val="666666"/>
                </a:solidFill>
                <a:latin typeface="Arial" charset="0"/>
                <a:ea typeface="Arial" charset="0"/>
                <a:cs typeface="Arial" charset="0"/>
              </a:rPr>
              <a:t> (July 28)</a:t>
            </a:r>
          </a:p>
          <a:p>
            <a:pPr marL="971550" lvl="1" indent="-285750">
              <a:lnSpc>
                <a:spcPct val="150000"/>
              </a:lnSpc>
              <a:buFont typeface="Arial" charset="0"/>
              <a:buChar char="•"/>
            </a:pPr>
            <a:r>
              <a:rPr lang="en-US" sz="1500" dirty="0" smtClean="0">
                <a:solidFill>
                  <a:srgbClr val="666666"/>
                </a:solidFill>
                <a:latin typeface="Arial" charset="0"/>
                <a:ea typeface="Arial" charset="0"/>
                <a:cs typeface="Arial" charset="0"/>
                <a:hlinkClick r:id="rId8"/>
              </a:rPr>
              <a:t>Beyond </a:t>
            </a:r>
            <a:r>
              <a:rPr lang="en-US" sz="1500" dirty="0">
                <a:solidFill>
                  <a:srgbClr val="666666"/>
                </a:solidFill>
                <a:latin typeface="Arial" charset="0"/>
                <a:ea typeface="Arial" charset="0"/>
                <a:cs typeface="Arial" charset="0"/>
                <a:hlinkClick r:id="rId8"/>
              </a:rPr>
              <a:t>SEO: Connecting Content to Conversions</a:t>
            </a:r>
            <a:r>
              <a:rPr lang="en-US" sz="1500" dirty="0">
                <a:solidFill>
                  <a:srgbClr val="666666"/>
                </a:solidFill>
                <a:latin typeface="Arial" charset="0"/>
                <a:ea typeface="Arial" charset="0"/>
                <a:cs typeface="Arial" charset="0"/>
              </a:rPr>
              <a:t> (Aug </a:t>
            </a:r>
            <a:r>
              <a:rPr lang="en-US" sz="1500" dirty="0" smtClean="0">
                <a:solidFill>
                  <a:srgbClr val="666666"/>
                </a:solidFill>
                <a:latin typeface="Arial" charset="0"/>
                <a:ea typeface="Arial" charset="0"/>
                <a:cs typeface="Arial" charset="0"/>
              </a:rPr>
              <a:t>11)</a:t>
            </a:r>
          </a:p>
          <a:p>
            <a:pPr lvl="1" indent="0">
              <a:lnSpc>
                <a:spcPct val="150000"/>
              </a:lnSpc>
              <a:buNone/>
            </a:pPr>
            <a:endParaRPr lang="en-US" sz="1500" b="1" dirty="0" smtClean="0">
              <a:latin typeface="Arial" charset="0"/>
              <a:ea typeface="Arial" charset="0"/>
              <a:cs typeface="Arial" charset="0"/>
              <a:hlinkClick r:id="rId9"/>
            </a:endParaRPr>
          </a:p>
          <a:p>
            <a:pPr lvl="1" indent="0">
              <a:lnSpc>
                <a:spcPct val="150000"/>
              </a:lnSpc>
              <a:buNone/>
            </a:pPr>
            <a:r>
              <a:rPr lang="en-US" sz="1500" b="1" dirty="0" smtClean="0">
                <a:latin typeface="Arial" charset="0"/>
                <a:ea typeface="Arial" charset="0"/>
                <a:cs typeface="Arial" charset="0"/>
                <a:hlinkClick r:id="rId9"/>
              </a:rPr>
              <a:t>Register now</a:t>
            </a:r>
            <a:endParaRPr lang="en-US" sz="1500" b="1" dirty="0" smtClean="0">
              <a:latin typeface="Arial" charset="0"/>
              <a:ea typeface="Arial" charset="0"/>
              <a:cs typeface="Arial" charset="0"/>
            </a:endParaRPr>
          </a:p>
        </p:txBody>
      </p:sp>
      <p:sp>
        <p:nvSpPr>
          <p:cNvPr id="3" name="Text Placeholder 2"/>
          <p:cNvSpPr>
            <a:spLocks noGrp="1"/>
          </p:cNvSpPr>
          <p:nvPr>
            <p:ph type="body" sz="quarter" idx="11"/>
          </p:nvPr>
        </p:nvSpPr>
        <p:spPr>
          <a:xfrm>
            <a:off x="862745" y="1404071"/>
            <a:ext cx="4749480" cy="870778"/>
          </a:xfrm>
        </p:spPr>
        <p:txBody>
          <a:bodyPr/>
          <a:lstStyle/>
          <a:p>
            <a:r>
              <a:rPr lang="en-US" sz="1600" dirty="0" smtClean="0">
                <a:solidFill>
                  <a:srgbClr val="333333"/>
                </a:solidFill>
              </a:rPr>
              <a:t>Upgrade your SEO and content skills this summer with the latest insights and best practices</a:t>
            </a:r>
            <a:endParaRPr lang="en-US" sz="1600" dirty="0">
              <a:solidFill>
                <a:srgbClr val="333333"/>
              </a:solidFill>
            </a:endParaRPr>
          </a:p>
        </p:txBody>
      </p:sp>
      <p:sp>
        <p:nvSpPr>
          <p:cNvPr id="4" name="Text Placeholder 3"/>
          <p:cNvSpPr>
            <a:spLocks noGrp="1"/>
          </p:cNvSpPr>
          <p:nvPr>
            <p:ph type="body" sz="quarter" idx="24"/>
          </p:nvPr>
        </p:nvSpPr>
        <p:spPr>
          <a:xfrm>
            <a:off x="861327" y="528918"/>
            <a:ext cx="5586582" cy="875153"/>
          </a:xfrm>
        </p:spPr>
        <p:txBody>
          <a:bodyPr/>
          <a:lstStyle/>
          <a:p>
            <a:r>
              <a:rPr lang="en-US" cap="all" dirty="0" smtClean="0"/>
              <a:t>BrightEdge Summer Webinar Series</a:t>
            </a:r>
            <a:endParaRPr lang="en-US" cap="all" dirty="0"/>
          </a:p>
        </p:txBody>
      </p:sp>
    </p:spTree>
    <p:extLst>
      <p:ext uri="{BB962C8B-B14F-4D97-AF65-F5344CB8AC3E}">
        <p14:creationId xmlns:p14="http://schemas.microsoft.com/office/powerpoint/2010/main" val="126729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lvl="1"/>
            <a:r>
              <a:rPr lang="en-US" dirty="0" smtClean="0"/>
              <a:t>SEO program includes keywords, on-page, off-page factors  </a:t>
            </a:r>
          </a:p>
          <a:p>
            <a:pPr lvl="1"/>
            <a:r>
              <a:rPr lang="en-US" dirty="0" smtClean="0"/>
              <a:t>Creating a baseline report is critical to an SEO success roadmap </a:t>
            </a:r>
          </a:p>
          <a:p>
            <a:pPr lvl="1"/>
            <a:r>
              <a:rPr lang="en-US" dirty="0" smtClean="0"/>
              <a:t>Optimize content using Intent Signal </a:t>
            </a:r>
          </a:p>
          <a:p>
            <a:pPr lvl="1"/>
            <a:r>
              <a:rPr lang="en-US" dirty="0" smtClean="0"/>
              <a:t>Secure top spot in Local 3-pack </a:t>
            </a:r>
          </a:p>
          <a:p>
            <a:pPr lvl="1"/>
            <a:r>
              <a:rPr lang="en-US" dirty="0" smtClean="0"/>
              <a:t>Manage orphan pages </a:t>
            </a:r>
          </a:p>
        </p:txBody>
      </p:sp>
      <p:sp>
        <p:nvSpPr>
          <p:cNvPr id="5" name="Title 4"/>
          <p:cNvSpPr>
            <a:spLocks noGrp="1"/>
          </p:cNvSpPr>
          <p:nvPr>
            <p:ph type="title"/>
          </p:nvPr>
        </p:nvSpPr>
        <p:spPr>
          <a:xfrm>
            <a:off x="457200" y="196373"/>
            <a:ext cx="11125200" cy="718027"/>
          </a:xfrm>
        </p:spPr>
        <p:txBody>
          <a:bodyPr>
            <a:normAutofit/>
          </a:bodyPr>
          <a:lstStyle/>
          <a:p>
            <a:r>
              <a:rPr lang="en-US" dirty="0" smtClean="0"/>
              <a:t>What have you found most useful today? </a:t>
            </a:r>
            <a:endParaRPr lang="en-US" dirty="0"/>
          </a:p>
        </p:txBody>
      </p:sp>
    </p:spTree>
    <p:extLst>
      <p:ext uri="{BB962C8B-B14F-4D97-AF65-F5344CB8AC3E}">
        <p14:creationId xmlns:p14="http://schemas.microsoft.com/office/powerpoint/2010/main" val="176745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smtClean="0"/>
              <a:t>How to create the initial set of SEO target keywords </a:t>
            </a:r>
          </a:p>
          <a:p>
            <a:pPr lvl="1"/>
            <a:r>
              <a:rPr lang="en-US" dirty="0" smtClean="0"/>
              <a:t>How to </a:t>
            </a:r>
            <a:r>
              <a:rPr lang="en-US" dirty="0"/>
              <a:t>create SEO optimized content </a:t>
            </a:r>
            <a:endParaRPr lang="en-US" dirty="0" smtClean="0"/>
          </a:p>
          <a:p>
            <a:pPr lvl="1"/>
            <a:r>
              <a:rPr lang="en-US" dirty="0" smtClean="0"/>
              <a:t>How </a:t>
            </a:r>
            <a:r>
              <a:rPr lang="en-US" dirty="0"/>
              <a:t>to minimize negative SEO impact from site migration </a:t>
            </a:r>
            <a:endParaRPr lang="en-US" dirty="0" smtClean="0"/>
          </a:p>
          <a:p>
            <a:pPr lvl="1"/>
            <a:r>
              <a:rPr lang="en-US" dirty="0" smtClean="0"/>
              <a:t>How to create a successful SEO program in my organization  </a:t>
            </a:r>
          </a:p>
          <a:p>
            <a:pPr lvl="1"/>
            <a:r>
              <a:rPr lang="en-US" dirty="0"/>
              <a:t>How to measure </a:t>
            </a:r>
            <a:r>
              <a:rPr lang="en-US" dirty="0" smtClean="0"/>
              <a:t>the performance of my content marketing efforts </a:t>
            </a:r>
            <a:endParaRPr lang="en-US" dirty="0"/>
          </a:p>
          <a:p>
            <a:pPr lvl="1"/>
            <a:r>
              <a:rPr lang="en-US" dirty="0"/>
              <a:t>How to improve the overall performance of my website </a:t>
            </a:r>
          </a:p>
          <a:p>
            <a:pPr lvl="1"/>
            <a:endParaRPr lang="en-US" dirty="0"/>
          </a:p>
          <a:p>
            <a:endParaRPr lang="en-US" dirty="0"/>
          </a:p>
        </p:txBody>
      </p:sp>
      <p:sp>
        <p:nvSpPr>
          <p:cNvPr id="3" name="Title 2"/>
          <p:cNvSpPr>
            <a:spLocks noGrp="1"/>
          </p:cNvSpPr>
          <p:nvPr>
            <p:ph type="title"/>
          </p:nvPr>
        </p:nvSpPr>
        <p:spPr/>
        <p:txBody>
          <a:bodyPr/>
          <a:lstStyle/>
          <a:p>
            <a:r>
              <a:rPr lang="en-US" dirty="0" smtClean="0"/>
              <a:t>What else do you want to learn about SEO? </a:t>
            </a:r>
            <a:endParaRPr lang="en-US" dirty="0"/>
          </a:p>
        </p:txBody>
      </p:sp>
    </p:spTree>
    <p:extLst>
      <p:ext uri="{BB962C8B-B14F-4D97-AF65-F5344CB8AC3E}">
        <p14:creationId xmlns:p14="http://schemas.microsoft.com/office/powerpoint/2010/main" val="1263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33302" y="2990104"/>
            <a:ext cx="9875520" cy="1012476"/>
          </a:xfrm>
        </p:spPr>
        <p:txBody>
          <a:bodyPr anchor="ctr"/>
          <a:lstStyle/>
          <a:p>
            <a:r>
              <a:rPr lang="en-US" sz="5760" dirty="0"/>
              <a:t>Q&amp;A</a:t>
            </a:r>
          </a:p>
        </p:txBody>
      </p:sp>
      <p:sp>
        <p:nvSpPr>
          <p:cNvPr id="5" name="TextBox 4"/>
          <p:cNvSpPr txBox="1"/>
          <p:nvPr/>
        </p:nvSpPr>
        <p:spPr>
          <a:xfrm>
            <a:off x="9988061" y="6400799"/>
            <a:ext cx="1753252" cy="276999"/>
          </a:xfrm>
          <a:prstGeom prst="rect">
            <a:avLst/>
          </a:prstGeom>
          <a:noFill/>
        </p:spPr>
        <p:txBody>
          <a:bodyPr wrap="square" rtlCol="0">
            <a:spAutoFit/>
          </a:bodyPr>
          <a:lstStyle/>
          <a:p>
            <a:r>
              <a:rPr lang="en-US" sz="1200" b="1" dirty="0" smtClean="0">
                <a:solidFill>
                  <a:schemeClr val="bg1"/>
                </a:solidFill>
              </a:rPr>
              <a:t>#BrightEdgeWebinar </a:t>
            </a:r>
            <a:endParaRPr lang="en-US" sz="1200" b="1" dirty="0">
              <a:solidFill>
                <a:schemeClr val="bg1"/>
              </a:solidFill>
            </a:endParaRPr>
          </a:p>
        </p:txBody>
      </p:sp>
    </p:spTree>
    <p:extLst>
      <p:ext uri="{BB962C8B-B14F-4D97-AF65-F5344CB8AC3E}">
        <p14:creationId xmlns:p14="http://schemas.microsoft.com/office/powerpoint/2010/main" val="10978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58240" y="2984193"/>
            <a:ext cx="9875520" cy="798174"/>
          </a:xfrm>
        </p:spPr>
        <p:txBody>
          <a:bodyPr/>
          <a:lstStyle/>
          <a:p>
            <a:pPr>
              <a:lnSpc>
                <a:spcPct val="100000"/>
              </a:lnSpc>
              <a:spcBef>
                <a:spcPts val="1200"/>
              </a:spcBef>
            </a:pPr>
            <a:r>
              <a:rPr lang="en-US" sz="5760" dirty="0"/>
              <a:t>THANK YOU!</a:t>
            </a:r>
          </a:p>
        </p:txBody>
      </p:sp>
      <p:sp>
        <p:nvSpPr>
          <p:cNvPr id="2" name="TextBox 1"/>
          <p:cNvSpPr txBox="1"/>
          <p:nvPr/>
        </p:nvSpPr>
        <p:spPr>
          <a:xfrm>
            <a:off x="2316480" y="5024736"/>
            <a:ext cx="7482840" cy="461665"/>
          </a:xfrm>
          <a:prstGeom prst="rect">
            <a:avLst/>
          </a:prstGeom>
        </p:spPr>
        <p:txBody>
          <a:bodyPr wrap="square" rtlCol="0" anchor="b">
            <a:spAutoFit/>
          </a:bodyPr>
          <a:lstStyle/>
          <a:p>
            <a:pPr algn="ctr"/>
            <a:r>
              <a:rPr lang="en-US" sz="2400" dirty="0">
                <a:solidFill>
                  <a:schemeClr val="bg1"/>
                </a:solidFill>
                <a:ea typeface="Arial" charset="0"/>
                <a:cs typeface="Arial" charset="0"/>
              </a:rPr>
              <a:t>info@brightedge.com</a:t>
            </a:r>
          </a:p>
        </p:txBody>
      </p:sp>
      <p:sp>
        <p:nvSpPr>
          <p:cNvPr id="4" name="TextBox 3"/>
          <p:cNvSpPr txBox="1"/>
          <p:nvPr/>
        </p:nvSpPr>
        <p:spPr>
          <a:xfrm>
            <a:off x="4589585" y="5609496"/>
            <a:ext cx="2901461" cy="400110"/>
          </a:xfrm>
          <a:prstGeom prst="rect">
            <a:avLst/>
          </a:prstGeom>
          <a:noFill/>
        </p:spPr>
        <p:txBody>
          <a:bodyPr wrap="square" rtlCol="0">
            <a:spAutoFit/>
          </a:bodyPr>
          <a:lstStyle/>
          <a:p>
            <a:pPr algn="ctr"/>
            <a:r>
              <a:rPr lang="en-US" sz="2000" dirty="0" smtClean="0">
                <a:solidFill>
                  <a:schemeClr val="bg1"/>
                </a:solidFill>
              </a:rPr>
              <a:t>#BrightEdgeWebinar </a:t>
            </a:r>
            <a:endParaRPr lang="en-US" sz="2000" dirty="0">
              <a:solidFill>
                <a:schemeClr val="bg1"/>
              </a:solidFill>
            </a:endParaRPr>
          </a:p>
        </p:txBody>
      </p:sp>
    </p:spTree>
    <p:extLst>
      <p:ext uri="{BB962C8B-B14F-4D97-AF65-F5344CB8AC3E}">
        <p14:creationId xmlns:p14="http://schemas.microsoft.com/office/powerpoint/2010/main" val="52088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0"/>
          </p:nvPr>
        </p:nvSpPr>
        <p:spPr/>
        <p:txBody>
          <a:bodyPr/>
          <a:lstStyle/>
          <a:p>
            <a:r>
              <a:rPr lang="en-US" dirty="0" smtClean="0"/>
              <a:t>Beginner (just getting started)</a:t>
            </a:r>
          </a:p>
          <a:p>
            <a:r>
              <a:rPr lang="en-US" dirty="0" smtClean="0"/>
              <a:t>Novice (keyword, search ranking</a:t>
            </a:r>
            <a:r>
              <a:rPr lang="mr-IN" dirty="0" smtClean="0"/>
              <a:t>…</a:t>
            </a:r>
            <a:r>
              <a:rPr lang="en-US" dirty="0" smtClean="0"/>
              <a:t>)</a:t>
            </a:r>
          </a:p>
          <a:p>
            <a:r>
              <a:rPr lang="en-US" dirty="0" smtClean="0"/>
              <a:t>Intermediate (H1, duplicated content</a:t>
            </a:r>
            <a:r>
              <a:rPr lang="mr-IN" dirty="0" smtClean="0"/>
              <a:t>…</a:t>
            </a:r>
            <a:r>
              <a:rPr lang="en-US" dirty="0" smtClean="0"/>
              <a:t>)</a:t>
            </a:r>
          </a:p>
          <a:p>
            <a:r>
              <a:rPr lang="en-US" dirty="0" smtClean="0"/>
              <a:t>Advanced (page loading speed, pogo-sticking</a:t>
            </a:r>
            <a:r>
              <a:rPr lang="mr-IN" dirty="0" smtClean="0"/>
              <a:t>…</a:t>
            </a:r>
            <a:r>
              <a:rPr lang="en-US" dirty="0"/>
              <a:t>)</a:t>
            </a:r>
            <a:endParaRPr lang="en-US" dirty="0" smtClean="0"/>
          </a:p>
          <a:p>
            <a:endParaRPr lang="en-US" dirty="0"/>
          </a:p>
        </p:txBody>
      </p:sp>
      <p:sp>
        <p:nvSpPr>
          <p:cNvPr id="5" name="Title 4"/>
          <p:cNvSpPr>
            <a:spLocks noGrp="1"/>
          </p:cNvSpPr>
          <p:nvPr>
            <p:ph type="title"/>
          </p:nvPr>
        </p:nvSpPr>
        <p:spPr/>
        <p:txBody>
          <a:bodyPr/>
          <a:lstStyle/>
          <a:p>
            <a:r>
              <a:rPr lang="en-US" dirty="0" smtClean="0"/>
              <a:t>What is your level of SEO knowledge  </a:t>
            </a:r>
            <a:endParaRPr lang="en-US" dirty="0"/>
          </a:p>
        </p:txBody>
      </p:sp>
      <p:sp>
        <p:nvSpPr>
          <p:cNvPr id="7" name="TextBox 6"/>
          <p:cNvSpPr txBox="1"/>
          <p:nvPr/>
        </p:nvSpPr>
        <p:spPr>
          <a:xfrm>
            <a:off x="9988061" y="6400799"/>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72214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cap="all" dirty="0" smtClean="0"/>
              <a:t>Recap of SEO 101 </a:t>
            </a:r>
            <a:endParaRPr lang="en-US" sz="3200" cap="all"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1649"/>
            <a:ext cx="12192000" cy="2645434"/>
          </a:xfrm>
          <a:prstGeom prst="rect">
            <a:avLst/>
          </a:prstGeom>
        </p:spPr>
      </p:pic>
      <p:sp>
        <p:nvSpPr>
          <p:cNvPr id="5" name="TextBox 4"/>
          <p:cNvSpPr txBox="1"/>
          <p:nvPr/>
        </p:nvSpPr>
        <p:spPr>
          <a:xfrm>
            <a:off x="10251831" y="6396771"/>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14444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87116"/>
            <a:ext cx="3309306" cy="4829319"/>
          </a:xfrm>
        </p:spPr>
        <p:txBody>
          <a:bodyPr>
            <a:noAutofit/>
          </a:bodyPr>
          <a:lstStyle/>
          <a:p>
            <a:r>
              <a:rPr lang="en-US" sz="2000" b="1" dirty="0">
                <a:solidFill>
                  <a:srgbClr val="666666"/>
                </a:solidFill>
              </a:rPr>
              <a:t>KPIs:</a:t>
            </a:r>
          </a:p>
          <a:p>
            <a:pPr lvl="1">
              <a:lnSpc>
                <a:spcPct val="100000"/>
              </a:lnSpc>
            </a:pPr>
            <a:r>
              <a:rPr lang="en-US" sz="2000" dirty="0">
                <a:solidFill>
                  <a:srgbClr val="666666"/>
                </a:solidFill>
              </a:rPr>
              <a:t>Conversion metrics</a:t>
            </a:r>
          </a:p>
          <a:p>
            <a:pPr lvl="1">
              <a:lnSpc>
                <a:spcPct val="100000"/>
              </a:lnSpc>
            </a:pPr>
            <a:r>
              <a:rPr lang="en-US" sz="2000" dirty="0">
                <a:solidFill>
                  <a:srgbClr val="666666"/>
                </a:solidFill>
              </a:rPr>
              <a:t>User experience metrics</a:t>
            </a:r>
          </a:p>
          <a:p>
            <a:pPr lvl="1">
              <a:lnSpc>
                <a:spcPct val="100000"/>
              </a:lnSpc>
            </a:pPr>
            <a:r>
              <a:rPr lang="en-US" sz="2000" dirty="0" smtClean="0">
                <a:solidFill>
                  <a:srgbClr val="666666"/>
                </a:solidFill>
              </a:rPr>
              <a:t>Traffic acquisition metrics </a:t>
            </a:r>
            <a:endParaRPr lang="en-US" sz="2000" dirty="0">
              <a:solidFill>
                <a:srgbClr val="666666"/>
              </a:solidFill>
            </a:endParaRPr>
          </a:p>
          <a:p>
            <a:pPr lvl="1">
              <a:lnSpc>
                <a:spcPct val="100000"/>
              </a:lnSpc>
            </a:pPr>
            <a:r>
              <a:rPr lang="en-US" sz="2000" dirty="0">
                <a:solidFill>
                  <a:srgbClr val="666666"/>
                </a:solidFill>
              </a:rPr>
              <a:t>Keyword </a:t>
            </a:r>
            <a:r>
              <a:rPr lang="en-US" sz="2000" dirty="0" smtClean="0">
                <a:solidFill>
                  <a:srgbClr val="666666"/>
                </a:solidFill>
              </a:rPr>
              <a:t>metrics</a:t>
            </a:r>
          </a:p>
          <a:p>
            <a:pPr>
              <a:lnSpc>
                <a:spcPct val="100000"/>
              </a:lnSpc>
            </a:pPr>
            <a:r>
              <a:rPr lang="en-US" sz="2000" dirty="0" smtClean="0">
                <a:solidFill>
                  <a:srgbClr val="666666"/>
                </a:solidFill>
              </a:rPr>
              <a:t> </a:t>
            </a:r>
            <a:r>
              <a:rPr lang="en-US" sz="2000" b="1" dirty="0" smtClean="0">
                <a:solidFill>
                  <a:srgbClr val="666666"/>
                </a:solidFill>
              </a:rPr>
              <a:t>Identify</a:t>
            </a:r>
          </a:p>
          <a:p>
            <a:pPr marL="666746" lvl="1" indent="-285750">
              <a:lnSpc>
                <a:spcPct val="100000"/>
              </a:lnSpc>
              <a:buFont typeface="Arial" charset="0"/>
              <a:buChar char="•"/>
            </a:pPr>
            <a:r>
              <a:rPr lang="en-US" sz="2000" dirty="0">
                <a:solidFill>
                  <a:srgbClr val="666666"/>
                </a:solidFill>
              </a:rPr>
              <a:t>What </a:t>
            </a:r>
            <a:r>
              <a:rPr lang="en-US" sz="2000" dirty="0" smtClean="0">
                <a:solidFill>
                  <a:srgbClr val="666666"/>
                </a:solidFill>
              </a:rPr>
              <a:t>you </a:t>
            </a:r>
            <a:r>
              <a:rPr lang="en-US" sz="2000" dirty="0">
                <a:solidFill>
                  <a:srgbClr val="666666"/>
                </a:solidFill>
              </a:rPr>
              <a:t>want to do</a:t>
            </a:r>
          </a:p>
          <a:p>
            <a:pPr marL="666746" lvl="1" indent="-285750">
              <a:lnSpc>
                <a:spcPct val="100000"/>
              </a:lnSpc>
              <a:buFont typeface="Arial" charset="0"/>
              <a:buChar char="•"/>
            </a:pPr>
            <a:r>
              <a:rPr lang="en-US" sz="2000" dirty="0">
                <a:solidFill>
                  <a:srgbClr val="666666"/>
                </a:solidFill>
              </a:rPr>
              <a:t>What </a:t>
            </a:r>
            <a:r>
              <a:rPr lang="en-US" sz="2000" dirty="0" smtClean="0">
                <a:solidFill>
                  <a:srgbClr val="666666"/>
                </a:solidFill>
              </a:rPr>
              <a:t>you can do </a:t>
            </a:r>
            <a:endParaRPr lang="en-US" sz="2000" dirty="0">
              <a:solidFill>
                <a:srgbClr val="666666"/>
              </a:solidFill>
            </a:endParaRPr>
          </a:p>
          <a:p>
            <a:pPr marL="666746" lvl="1" indent="-285750">
              <a:lnSpc>
                <a:spcPct val="100000"/>
              </a:lnSpc>
              <a:buFont typeface="Arial" charset="0"/>
              <a:buChar char="•"/>
            </a:pPr>
            <a:r>
              <a:rPr lang="en-US" sz="2000" dirty="0" smtClean="0">
                <a:solidFill>
                  <a:srgbClr val="666666"/>
                </a:solidFill>
              </a:rPr>
              <a:t>What you will do</a:t>
            </a:r>
            <a:endParaRPr lang="en-US" sz="2000" dirty="0">
              <a:solidFill>
                <a:srgbClr val="666666"/>
              </a:solidFill>
            </a:endParaRPr>
          </a:p>
        </p:txBody>
      </p:sp>
      <p:sp>
        <p:nvSpPr>
          <p:cNvPr id="3" name="Title 2"/>
          <p:cNvSpPr>
            <a:spLocks noGrp="1"/>
          </p:cNvSpPr>
          <p:nvPr>
            <p:ph type="title"/>
          </p:nvPr>
        </p:nvSpPr>
        <p:spPr/>
        <p:txBody>
          <a:bodyPr>
            <a:normAutofit/>
          </a:bodyPr>
          <a:lstStyle/>
          <a:p>
            <a:r>
              <a:rPr lang="en-US" sz="3200" cap="all" dirty="0" smtClean="0"/>
              <a:t>Create </a:t>
            </a:r>
            <a:r>
              <a:rPr lang="en-US" sz="3200" cap="all" dirty="0"/>
              <a:t>SEO success roadmap </a:t>
            </a:r>
          </a:p>
        </p:txBody>
      </p:sp>
      <p:sp>
        <p:nvSpPr>
          <p:cNvPr id="4" name="TextBox 3"/>
          <p:cNvSpPr txBox="1"/>
          <p:nvPr/>
        </p:nvSpPr>
        <p:spPr>
          <a:xfrm>
            <a:off x="9988061" y="6400799"/>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352" t="5626" r="20271" b="28884"/>
          <a:stretch/>
        </p:blipFill>
        <p:spPr>
          <a:xfrm>
            <a:off x="3766506" y="868487"/>
            <a:ext cx="8425494" cy="5989513"/>
          </a:xfrm>
          <a:prstGeom prst="rect">
            <a:avLst/>
          </a:prstGeom>
        </p:spPr>
      </p:pic>
      <p:sp>
        <p:nvSpPr>
          <p:cNvPr id="6" name="TextBox 5"/>
          <p:cNvSpPr txBox="1"/>
          <p:nvPr/>
        </p:nvSpPr>
        <p:spPr>
          <a:xfrm>
            <a:off x="10479603" y="6512649"/>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106987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7885" t="2191" r="-65" b="20609"/>
          <a:stretch/>
        </p:blipFill>
        <p:spPr>
          <a:xfrm>
            <a:off x="0" y="0"/>
            <a:ext cx="12283155" cy="6858000"/>
          </a:xfrm>
          <a:prstGeom prst="rect">
            <a:avLst/>
          </a:prstGeom>
        </p:spPr>
      </p:pic>
      <p:sp>
        <p:nvSpPr>
          <p:cNvPr id="5" name="Rectangle 4"/>
          <p:cNvSpPr/>
          <p:nvPr/>
        </p:nvSpPr>
        <p:spPr>
          <a:xfrm>
            <a:off x="6173400" y="0"/>
            <a:ext cx="610975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0"/>
          <p:cNvSpPr txBox="1">
            <a:spLocks/>
          </p:cNvSpPr>
          <p:nvPr/>
        </p:nvSpPr>
        <p:spPr>
          <a:xfrm>
            <a:off x="6841145" y="1159214"/>
            <a:ext cx="4976491" cy="843526"/>
          </a:xfrm>
          <a:prstGeom prst="rect">
            <a:avLst/>
          </a:prstGeom>
        </p:spPr>
        <p:txBody>
          <a:bodyPr/>
          <a:lstStyle>
            <a:lvl1pPr marL="0" indent="0" algn="l" defTabSz="914400" rtl="0" eaLnBrk="1" latinLnBrk="0" hangingPunct="1">
              <a:lnSpc>
                <a:spcPts val="1908"/>
              </a:lnSpc>
              <a:spcBef>
                <a:spcPts val="1000"/>
              </a:spcBef>
              <a:buFont typeface="Arial"/>
              <a:buNone/>
              <a:defRPr sz="1440" b="0" i="0" kern="1200" baseline="0">
                <a:solidFill>
                  <a:srgbClr val="666666"/>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smtClean="0">
                <a:solidFill>
                  <a:schemeClr val="bg1"/>
                </a:solidFill>
              </a:rPr>
              <a:t>Schneider’s goal </a:t>
            </a:r>
            <a:r>
              <a:rPr lang="en-US" sz="1600" dirty="0">
                <a:solidFill>
                  <a:schemeClr val="bg1"/>
                </a:solidFill>
              </a:rPr>
              <a:t>is to permeate SEO and content performance into every aspect of website ownership, development, and content creation, and to make SEO experts out of everyone who touches the </a:t>
            </a:r>
            <a:r>
              <a:rPr lang="en-US" sz="1600" dirty="0" smtClean="0">
                <a:solidFill>
                  <a:schemeClr val="bg1"/>
                </a:solidFill>
              </a:rPr>
              <a:t>site</a:t>
            </a:r>
            <a:endParaRPr lang="en-US" sz="1600" dirty="0">
              <a:solidFill>
                <a:schemeClr val="bg1"/>
              </a:solidFill>
            </a:endParaRPr>
          </a:p>
        </p:txBody>
      </p:sp>
      <p:sp>
        <p:nvSpPr>
          <p:cNvPr id="7" name="Text Placeholder 18"/>
          <p:cNvSpPr txBox="1">
            <a:spLocks/>
          </p:cNvSpPr>
          <p:nvPr/>
        </p:nvSpPr>
        <p:spPr>
          <a:xfrm>
            <a:off x="6848714" y="864435"/>
            <a:ext cx="3350320" cy="376237"/>
          </a:xfrm>
          <a:prstGeom prst="rect">
            <a:avLst/>
          </a:prstGeom>
        </p:spPr>
        <p:txBody>
          <a:bodyPr/>
          <a:lstStyle>
            <a:lvl1pPr marL="0" indent="0" algn="l" defTabSz="914400" rtl="0" eaLnBrk="1" latinLnBrk="0" hangingPunct="1">
              <a:lnSpc>
                <a:spcPts val="2160"/>
              </a:lnSpc>
              <a:spcBef>
                <a:spcPts val="1000"/>
              </a:spcBef>
              <a:buFont typeface="Arial"/>
              <a:buNone/>
              <a:defRPr sz="18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1" dirty="0" smtClean="0">
                <a:solidFill>
                  <a:schemeClr val="bg1"/>
                </a:solidFill>
              </a:rPr>
              <a:t>CHALLENGE</a:t>
            </a:r>
            <a:endParaRPr lang="en-US" sz="1600" b="1" dirty="0">
              <a:solidFill>
                <a:schemeClr val="bg1"/>
              </a:solidFill>
            </a:endParaRPr>
          </a:p>
        </p:txBody>
      </p:sp>
      <p:sp>
        <p:nvSpPr>
          <p:cNvPr id="8" name="Content Placeholder 23"/>
          <p:cNvSpPr txBox="1">
            <a:spLocks/>
          </p:cNvSpPr>
          <p:nvPr/>
        </p:nvSpPr>
        <p:spPr>
          <a:xfrm>
            <a:off x="6834753" y="2895581"/>
            <a:ext cx="4787051" cy="146379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pPr>
            <a:r>
              <a:rPr lang="en-US" sz="1600" dirty="0" smtClean="0">
                <a:solidFill>
                  <a:schemeClr val="bg1"/>
                </a:solidFill>
                <a:latin typeface="Arial" charset="0"/>
              </a:rPr>
              <a:t>Worked </a:t>
            </a:r>
            <a:r>
              <a:rPr lang="en-US" sz="1600" dirty="0">
                <a:solidFill>
                  <a:schemeClr val="bg1"/>
                </a:solidFill>
                <a:latin typeface="Arial" charset="0"/>
              </a:rPr>
              <a:t>closely with the analytics team to integrate everything into </a:t>
            </a:r>
            <a:r>
              <a:rPr lang="en-US" sz="1600" dirty="0" smtClean="0">
                <a:solidFill>
                  <a:schemeClr val="bg1"/>
                </a:solidFill>
                <a:latin typeface="Arial" charset="0"/>
              </a:rPr>
              <a:t>BrightEdge </a:t>
            </a:r>
          </a:p>
          <a:p>
            <a:pPr>
              <a:lnSpc>
                <a:spcPct val="100000"/>
              </a:lnSpc>
            </a:pPr>
            <a:r>
              <a:rPr lang="en-US" sz="1600" dirty="0" smtClean="0">
                <a:solidFill>
                  <a:schemeClr val="bg1"/>
                </a:solidFill>
                <a:latin typeface="Arial" charset="0"/>
              </a:rPr>
              <a:t>Used dashboard </a:t>
            </a:r>
            <a:r>
              <a:rPr lang="en-US" sz="1600" dirty="0">
                <a:solidFill>
                  <a:schemeClr val="bg1"/>
                </a:solidFill>
                <a:latin typeface="Arial" charset="0"/>
              </a:rPr>
              <a:t>features to automatically deliver </a:t>
            </a:r>
            <a:r>
              <a:rPr lang="en-US" sz="1600" dirty="0" smtClean="0">
                <a:solidFill>
                  <a:schemeClr val="bg1"/>
                </a:solidFill>
                <a:latin typeface="Arial" charset="0"/>
              </a:rPr>
              <a:t>data </a:t>
            </a:r>
            <a:r>
              <a:rPr lang="en-US" sz="1600" dirty="0">
                <a:solidFill>
                  <a:schemeClr val="bg1"/>
                </a:solidFill>
                <a:latin typeface="Arial" charset="0"/>
              </a:rPr>
              <a:t>in a </a:t>
            </a:r>
            <a:r>
              <a:rPr lang="en-US" sz="1600" dirty="0" smtClean="0">
                <a:solidFill>
                  <a:schemeClr val="bg1"/>
                </a:solidFill>
                <a:latin typeface="Arial" charset="0"/>
              </a:rPr>
              <a:t>consumable </a:t>
            </a:r>
            <a:r>
              <a:rPr lang="en-US" sz="1600" dirty="0">
                <a:solidFill>
                  <a:schemeClr val="bg1"/>
                </a:solidFill>
                <a:latin typeface="Arial" charset="0"/>
              </a:rPr>
              <a:t>format at regular intervals, which takes the pressure off a person to make reports and gives the task to BrightEdge to do it best</a:t>
            </a:r>
            <a:endParaRPr lang="en-US" sz="1600" dirty="0">
              <a:solidFill>
                <a:schemeClr val="bg1"/>
              </a:solidFill>
              <a:latin typeface="Arial" charset="0"/>
              <a:ea typeface="Arial" charset="0"/>
              <a:cs typeface="Arial" charset="0"/>
            </a:endParaRPr>
          </a:p>
        </p:txBody>
      </p:sp>
      <p:sp>
        <p:nvSpPr>
          <p:cNvPr id="9" name="Content Placeholder 24"/>
          <p:cNvSpPr txBox="1">
            <a:spLocks/>
          </p:cNvSpPr>
          <p:nvPr/>
        </p:nvSpPr>
        <p:spPr>
          <a:xfrm>
            <a:off x="6848714" y="5383692"/>
            <a:ext cx="5046054" cy="99388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solidFill>
                  <a:schemeClr val="bg1"/>
                </a:solidFill>
                <a:latin typeface="Arial" charset="0"/>
              </a:rPr>
              <a:t>In </a:t>
            </a:r>
            <a:r>
              <a:rPr lang="en-US" sz="1600" dirty="0" smtClean="0">
                <a:solidFill>
                  <a:schemeClr val="bg1"/>
                </a:solidFill>
                <a:latin typeface="Arial" charset="0"/>
              </a:rPr>
              <a:t>the first </a:t>
            </a:r>
            <a:r>
              <a:rPr lang="en-US" sz="1600" dirty="0">
                <a:solidFill>
                  <a:schemeClr val="bg1"/>
                </a:solidFill>
                <a:latin typeface="Arial" charset="0"/>
              </a:rPr>
              <a:t>six months with the BrightEdge platform </a:t>
            </a:r>
            <a:r>
              <a:rPr lang="en-US" sz="1600" dirty="0" smtClean="0">
                <a:solidFill>
                  <a:schemeClr val="bg1"/>
                </a:solidFill>
                <a:latin typeface="Arial" charset="0"/>
              </a:rPr>
              <a:t>Schneider had</a:t>
            </a:r>
            <a:r>
              <a:rPr lang="en-US" sz="1600" dirty="0">
                <a:solidFill>
                  <a:schemeClr val="bg1"/>
                </a:solidFill>
                <a:latin typeface="Arial" charset="0"/>
              </a:rPr>
              <a:t> 500 users logging in regularly to check their </a:t>
            </a:r>
            <a:r>
              <a:rPr lang="en-US" sz="1600" dirty="0" smtClean="0">
                <a:solidFill>
                  <a:schemeClr val="bg1"/>
                </a:solidFill>
                <a:latin typeface="Arial" charset="0"/>
              </a:rPr>
              <a:t>statistics</a:t>
            </a:r>
            <a:endParaRPr lang="en-US" sz="1600" dirty="0">
              <a:solidFill>
                <a:schemeClr val="bg1"/>
              </a:solidFill>
              <a:latin typeface="Arial" charset="0"/>
            </a:endParaRPr>
          </a:p>
        </p:txBody>
      </p:sp>
      <p:sp>
        <p:nvSpPr>
          <p:cNvPr id="10" name="Text Placeholder 18"/>
          <p:cNvSpPr txBox="1">
            <a:spLocks/>
          </p:cNvSpPr>
          <p:nvPr/>
        </p:nvSpPr>
        <p:spPr>
          <a:xfrm>
            <a:off x="6848714" y="2561050"/>
            <a:ext cx="3350320" cy="376237"/>
          </a:xfrm>
          <a:prstGeom prst="rect">
            <a:avLst/>
          </a:prstGeom>
        </p:spPr>
        <p:txBody>
          <a:bodyPr/>
          <a:lstStyle>
            <a:lvl1pPr marL="0" indent="0" algn="l" defTabSz="914400" rtl="0" eaLnBrk="1" latinLnBrk="0" hangingPunct="1">
              <a:lnSpc>
                <a:spcPts val="2400"/>
              </a:lnSpc>
              <a:spcBef>
                <a:spcPts val="1000"/>
              </a:spcBef>
              <a:buFont typeface="Arial"/>
              <a:buNone/>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1" dirty="0" smtClean="0">
                <a:solidFill>
                  <a:schemeClr val="bg1"/>
                </a:solidFill>
              </a:rPr>
              <a:t>SOLUTION</a:t>
            </a:r>
            <a:endParaRPr lang="en-US" sz="1600" b="1" dirty="0">
              <a:solidFill>
                <a:schemeClr val="bg1"/>
              </a:solidFill>
            </a:endParaRPr>
          </a:p>
        </p:txBody>
      </p:sp>
      <p:sp>
        <p:nvSpPr>
          <p:cNvPr id="11" name="Text Placeholder 18"/>
          <p:cNvSpPr txBox="1">
            <a:spLocks/>
          </p:cNvSpPr>
          <p:nvPr/>
        </p:nvSpPr>
        <p:spPr>
          <a:xfrm>
            <a:off x="6848714" y="5028977"/>
            <a:ext cx="3350320" cy="376237"/>
          </a:xfrm>
          <a:prstGeom prst="rect">
            <a:avLst/>
          </a:prstGeom>
        </p:spPr>
        <p:txBody>
          <a:bodyPr/>
          <a:lstStyle>
            <a:lvl1pPr marL="0" indent="0" algn="l" defTabSz="914400" rtl="0" eaLnBrk="1" latinLnBrk="0" hangingPunct="1">
              <a:lnSpc>
                <a:spcPts val="2400"/>
              </a:lnSpc>
              <a:spcBef>
                <a:spcPts val="1000"/>
              </a:spcBef>
              <a:buFont typeface="Arial"/>
              <a:buNone/>
              <a:defRPr sz="2000" b="0" i="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1" cap="all" dirty="0" smtClean="0">
                <a:solidFill>
                  <a:schemeClr val="bg1"/>
                </a:solidFill>
              </a:rPr>
              <a:t>results</a:t>
            </a:r>
            <a:endParaRPr lang="en-US" sz="1600" b="1" cap="all" dirty="0">
              <a:solidFill>
                <a:schemeClr val="bg1"/>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8714" y="310985"/>
            <a:ext cx="1309119" cy="407402"/>
          </a:xfrm>
          <a:prstGeom prst="rect">
            <a:avLst/>
          </a:prstGeom>
        </p:spPr>
      </p:pic>
      <p:sp>
        <p:nvSpPr>
          <p:cNvPr id="18" name="TextBox 17"/>
          <p:cNvSpPr txBox="1"/>
          <p:nvPr/>
        </p:nvSpPr>
        <p:spPr>
          <a:xfrm>
            <a:off x="10447519" y="6448481"/>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149364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96373"/>
            <a:ext cx="11125200" cy="994470"/>
          </a:xfrm>
        </p:spPr>
        <p:txBody>
          <a:bodyPr>
            <a:normAutofit/>
          </a:bodyPr>
          <a:lstStyle/>
          <a:p>
            <a:r>
              <a:rPr lang="en-US" sz="3200" cap="all" dirty="0" smtClean="0"/>
              <a:t>Pull data sources into one platform for holistic analysis </a:t>
            </a:r>
            <a:endParaRPr lang="en-US" sz="3200" cap="all" dirty="0"/>
          </a:p>
        </p:txBody>
      </p:sp>
      <p:pic>
        <p:nvPicPr>
          <p:cNvPr id="3"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b="20657"/>
          <a:stretch/>
        </p:blipFill>
        <p:spPr>
          <a:xfrm>
            <a:off x="256698" y="1190843"/>
            <a:ext cx="11526203" cy="5667157"/>
          </a:xfrm>
        </p:spPr>
      </p:pic>
      <p:sp>
        <p:nvSpPr>
          <p:cNvPr id="6" name="TextBox 5"/>
          <p:cNvSpPr txBox="1"/>
          <p:nvPr/>
        </p:nvSpPr>
        <p:spPr>
          <a:xfrm>
            <a:off x="8592398" y="6581001"/>
            <a:ext cx="1753252" cy="276999"/>
          </a:xfrm>
          <a:prstGeom prst="rect">
            <a:avLst/>
          </a:prstGeom>
          <a:noFill/>
        </p:spPr>
        <p:txBody>
          <a:bodyPr wrap="square" rtlCol="0">
            <a:spAutoFit/>
          </a:bodyPr>
          <a:lstStyle/>
          <a:p>
            <a:r>
              <a:rPr lang="en-US" sz="1200" b="1" dirty="0" smtClean="0">
                <a:solidFill>
                  <a:srgbClr val="009DDA"/>
                </a:solidFill>
              </a:rPr>
              <a:t>#BrightEdgeWebinar </a:t>
            </a:r>
            <a:endParaRPr lang="en-US" sz="1200" b="1" dirty="0">
              <a:solidFill>
                <a:srgbClr val="009DDA"/>
              </a:solidFill>
            </a:endParaRPr>
          </a:p>
        </p:txBody>
      </p:sp>
    </p:spTree>
    <p:extLst>
      <p:ext uri="{BB962C8B-B14F-4D97-AF65-F5344CB8AC3E}">
        <p14:creationId xmlns:p14="http://schemas.microsoft.com/office/powerpoint/2010/main" val="59679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READ ME">
  <a:themeElements>
    <a:clrScheme name="Custom 3">
      <a:dk1>
        <a:srgbClr val="000000"/>
      </a:dk1>
      <a:lt1>
        <a:srgbClr val="FFFFFF"/>
      </a:lt1>
      <a:dk2>
        <a:srgbClr val="656565"/>
      </a:dk2>
      <a:lt2>
        <a:srgbClr val="E7E6E6"/>
      </a:lt2>
      <a:accent1>
        <a:srgbClr val="08BBD2"/>
      </a:accent1>
      <a:accent2>
        <a:srgbClr val="F8D223"/>
      </a:accent2>
      <a:accent3>
        <a:srgbClr val="F0602E"/>
      </a:accent3>
      <a:accent4>
        <a:srgbClr val="50B747"/>
      </a:accent4>
      <a:accent5>
        <a:srgbClr val="009DDA"/>
      </a:accent5>
      <a:accent6>
        <a:srgbClr val="EB3927"/>
      </a:accent6>
      <a:hlink>
        <a:srgbClr val="009DDA"/>
      </a:hlink>
      <a:folHlink>
        <a:srgbClr val="2279B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6A4BB8D-9174-B549-9764-942EC0BCA27E}" vid="{A9FC51A5-D5D1-3B4E-B4D6-15AF5B1F51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BrightEdge Presentation Template</Template>
  <TotalTime>5540</TotalTime>
  <Words>3808</Words>
  <Application>Microsoft Macintosh PowerPoint</Application>
  <PresentationFormat>Widescreen</PresentationFormat>
  <Paragraphs>424</Paragraphs>
  <Slides>44</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Calibri</vt:lpstr>
      <vt:lpstr>Mangal</vt:lpstr>
      <vt:lpstr>ＭＳ Ｐゴシック</vt:lpstr>
      <vt:lpstr>Roboto Light</vt:lpstr>
      <vt:lpstr>Wingdings</vt:lpstr>
      <vt:lpstr>Arial</vt:lpstr>
      <vt:lpstr>READ ME</vt:lpstr>
      <vt:lpstr>PowerPoint Presentation</vt:lpstr>
      <vt:lpstr>PowerPoint Presentation</vt:lpstr>
      <vt:lpstr>PowerPoint Presentation</vt:lpstr>
      <vt:lpstr>PowerPoint Presentation</vt:lpstr>
      <vt:lpstr>What is your level of SEO knowledge  </vt:lpstr>
      <vt:lpstr>Recap of SEO 101 </vt:lpstr>
      <vt:lpstr>Create SEO success roadmap </vt:lpstr>
      <vt:lpstr>PowerPoint Presentation</vt:lpstr>
      <vt:lpstr>Pull data sources into one platform for holistic analysis </vt:lpstr>
      <vt:lpstr>Did you know that some keywords do not have any chance to be above the fold on SERP?</vt:lpstr>
      <vt:lpstr>PowerPoint Presentation</vt:lpstr>
      <vt:lpstr>Serp layout is evolving</vt:lpstr>
      <vt:lpstr> SERP opportunities uncovered by intent signal</vt:lpstr>
      <vt:lpstr>Intent signal dashboard</vt:lpstr>
      <vt:lpstr>Optimize</vt:lpstr>
      <vt:lpstr>Recommendations</vt:lpstr>
      <vt:lpstr>Anomaly Detection alerts you of changes</vt:lpstr>
      <vt:lpstr>PowerPoint Presentation</vt:lpstr>
      <vt:lpstr>Poll about Local 3-Pack</vt:lpstr>
      <vt:lpstr>PowerPoint Presentation</vt:lpstr>
      <vt:lpstr>PowerPoint Presentation</vt:lpstr>
      <vt:lpstr>discover high value local keywords</vt:lpstr>
      <vt:lpstr>keyword reporting</vt:lpstr>
      <vt:lpstr>Recommendations</vt:lpstr>
      <vt:lpstr>Track your progress on a local level</vt:lpstr>
      <vt:lpstr>PowerPoint Presentation</vt:lpstr>
      <vt:lpstr>PowerPoint Presentation</vt:lpstr>
      <vt:lpstr>Have you tracked, retired and/or optimized orphan pages?</vt:lpstr>
      <vt:lpstr>PowerPoint Presentation</vt:lpstr>
      <vt:lpstr>PowerPoint Presentation</vt:lpstr>
      <vt:lpstr>Get a full list of your current website pages</vt:lpstr>
      <vt:lpstr>Download a site URL list</vt:lpstr>
      <vt:lpstr>Run a website crawl for pages with zero inbound internal links</vt:lpstr>
      <vt:lpstr> Analyze the audit results</vt:lpstr>
      <vt:lpstr>Use your web analytics solution to assess traffic sources</vt:lpstr>
      <vt:lpstr>Resolve any orphan page found</vt:lpstr>
      <vt:lpstr>Rerun the audit periodically to catch new orphan pages</vt:lpstr>
      <vt:lpstr>TREND  ORPHAN PAGES</vt:lpstr>
      <vt:lpstr>PowerPoint Presentation</vt:lpstr>
      <vt:lpstr>PowerPoint Presentation</vt:lpstr>
      <vt:lpstr>What have you found most useful today? </vt:lpstr>
      <vt:lpstr>What else do you want to learn about SEO? </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Boaz Ronkin</dc:creator>
  <cp:lastModifiedBy>Carolyn Bao</cp:lastModifiedBy>
  <cp:revision>300</cp:revision>
  <dcterms:created xsi:type="dcterms:W3CDTF">2017-05-18T22:42:17Z</dcterms:created>
  <dcterms:modified xsi:type="dcterms:W3CDTF">2017-06-30T18:06:08Z</dcterms:modified>
</cp:coreProperties>
</file>