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  <p:sldMasterId id="2147483706" r:id="rId2"/>
    <p:sldMasterId id="2147483731" r:id="rId3"/>
  </p:sldMasterIdLst>
  <p:notesMasterIdLst>
    <p:notesMasterId r:id="rId35"/>
  </p:notesMasterIdLst>
  <p:sldIdLst>
    <p:sldId id="292" r:id="rId4"/>
    <p:sldId id="294" r:id="rId5"/>
    <p:sldId id="293" r:id="rId6"/>
    <p:sldId id="304" r:id="rId7"/>
    <p:sldId id="260" r:id="rId8"/>
    <p:sldId id="274" r:id="rId9"/>
    <p:sldId id="318" r:id="rId10"/>
    <p:sldId id="319" r:id="rId11"/>
    <p:sldId id="320" r:id="rId12"/>
    <p:sldId id="305" r:id="rId13"/>
    <p:sldId id="324" r:id="rId14"/>
    <p:sldId id="295" r:id="rId15"/>
    <p:sldId id="302" r:id="rId16"/>
    <p:sldId id="303" r:id="rId17"/>
    <p:sldId id="310" r:id="rId18"/>
    <p:sldId id="306" r:id="rId19"/>
    <p:sldId id="297" r:id="rId20"/>
    <p:sldId id="275" r:id="rId21"/>
    <p:sldId id="321" r:id="rId22"/>
    <p:sldId id="278" r:id="rId23"/>
    <p:sldId id="322" r:id="rId24"/>
    <p:sldId id="307" r:id="rId25"/>
    <p:sldId id="323" r:id="rId26"/>
    <p:sldId id="291" r:id="rId27"/>
    <p:sldId id="325" r:id="rId28"/>
    <p:sldId id="308" r:id="rId29"/>
    <p:sldId id="326" r:id="rId30"/>
    <p:sldId id="327" r:id="rId31"/>
    <p:sldId id="316" r:id="rId32"/>
    <p:sldId id="309" r:id="rId33"/>
    <p:sldId id="31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C7D67AFF-5B4B-A94A-9244-303D13EA98F2}">
          <p14:sldIdLst>
            <p14:sldId id="292"/>
            <p14:sldId id="294"/>
            <p14:sldId id="293"/>
            <p14:sldId id="304"/>
            <p14:sldId id="260"/>
            <p14:sldId id="274"/>
            <p14:sldId id="318"/>
            <p14:sldId id="319"/>
            <p14:sldId id="320"/>
            <p14:sldId id="305"/>
            <p14:sldId id="324"/>
            <p14:sldId id="295"/>
            <p14:sldId id="302"/>
            <p14:sldId id="303"/>
            <p14:sldId id="310"/>
            <p14:sldId id="306"/>
            <p14:sldId id="297"/>
            <p14:sldId id="275"/>
            <p14:sldId id="321"/>
            <p14:sldId id="278"/>
            <p14:sldId id="322"/>
            <p14:sldId id="307"/>
            <p14:sldId id="323"/>
            <p14:sldId id="291"/>
            <p14:sldId id="325"/>
            <p14:sldId id="308"/>
            <p14:sldId id="326"/>
            <p14:sldId id="327"/>
            <p14:sldId id="316"/>
            <p14:sldId id="309"/>
            <p14:sldId id="31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muel Park" initials="L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9DDA"/>
    <a:srgbClr val="EEEEEE"/>
    <a:srgbClr val="FFFFFF"/>
    <a:srgbClr val="666666"/>
    <a:srgbClr val="333333"/>
    <a:srgbClr val="4CBAE5"/>
    <a:srgbClr val="99D8F0"/>
    <a:srgbClr val="F5F5F5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57"/>
    <p:restoredTop sz="94379" autoAdjust="0"/>
  </p:normalViewPr>
  <p:slideViewPr>
    <p:cSldViewPr snapToGrid="0" snapToObjects="1">
      <p:cViewPr varScale="1">
        <p:scale>
          <a:sx n="82" d="100"/>
          <a:sy n="82" d="100"/>
        </p:scale>
        <p:origin x="120" y="15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napToGrid="0" snapToObjects="1" showGuides="1">
      <p:cViewPr varScale="1">
        <p:scale>
          <a:sx n="92" d="100"/>
          <a:sy n="92" d="100"/>
        </p:scale>
        <p:origin x="37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FF070BA1-7212-5445-A962-217C66CFF51C}" type="datetimeFigureOut">
              <a:rPr lang="en-US" smtClean="0"/>
              <a:pPr/>
              <a:t>5/8/2018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237C10A6-D020-9D41-932F-266CC45D16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663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Jonny Intro and agency intro - Followed by Rachelle and </a:t>
            </a:r>
            <a:r>
              <a:rPr lang="en-US" dirty="0" err="1"/>
              <a:t>BrightEdge</a:t>
            </a:r>
            <a:r>
              <a:rPr lang="en-US" dirty="0"/>
              <a:t>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C10A6-D020-9D41-932F-266CC45D168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079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Rachelle to transition to Jonny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C10A6-D020-9D41-932F-266CC45D168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507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Jonny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56553-2633-4921-8AA2-330F5759EBAD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356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Jonny</a:t>
            </a:r>
            <a:endParaRPr sz="1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Shape 42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4961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Jonny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Shape 42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0498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Jonny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Shape 42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1846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Jonny</a:t>
            </a:r>
            <a:endParaRPr sz="1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Shape 42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0900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Jonny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C10A6-D020-9D41-932F-266CC45D168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819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Jonny to transition to Rachelle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56553-2633-4921-8AA2-330F5759EBAD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84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Rachelle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C10A6-D020-9D41-932F-266CC45D168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7729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Rachelle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C10A6-D020-9D41-932F-266CC45D168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198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Jonny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C10A6-D020-9D41-932F-266CC45D168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4574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Rachelle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C10A6-D020-9D41-932F-266CC45D168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5203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Key points to hit: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So we are seeing a pattern. The presence of the Local 3 Pack in the SERP will pretty much devastate the expected click through rates of the classic results underneath.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In fact our research shows up to a 69% decrease in CTR for classic results when a 3 pack is present. This makes sense considering the premium position of the 3 pack typically, and the amount of SERP real estate it occupies.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 big overall takeaway is that you have to be in the Local 3 Pack to have the most impact on the I Want To Go moment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C10A6-D020-9D41-932F-266CC45D1683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181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Jonny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C10A6-D020-9D41-932F-266CC45D168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824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BrightEdge</a:t>
            </a:r>
            <a:r>
              <a:rPr lang="en-US" dirty="0"/>
              <a:t> customer</a:t>
            </a:r>
            <a:r>
              <a:rPr lang="en-US" baseline="0" dirty="0"/>
              <a:t> Food Network featured as example of AMP-enabled website: https://</a:t>
            </a:r>
            <a:r>
              <a:rPr lang="en-US" baseline="0" dirty="0" err="1"/>
              <a:t>amphtml.wordpress.com</a:t>
            </a:r>
            <a:r>
              <a:rPr lang="en-US" baseline="0" dirty="0"/>
              <a:t>/2016/08/02/amp-your-content-a-preview-of-amped-results-in-google-search/amp/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56553-2633-4921-8AA2-330F5759EBAD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1666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Rachelle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C10A6-D020-9D41-932F-266CC45D168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010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Rachelle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C10A6-D020-9D41-932F-266CC45D168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7461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Jonny to transition to Rachelle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C10A6-D020-9D41-932F-266CC45D168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262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Jonny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C10A6-D020-9D41-932F-266CC45D168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1987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Jonny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C10A6-D020-9D41-932F-266CC45D1683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4297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A1795-33BB-4C38-ABCE-44E85587B039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72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Jonny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56553-2633-4921-8AA2-330F5759EBA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221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Jonny to transition to Rachelle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C10A6-D020-9D41-932F-266CC45D168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855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Rachelle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C10A6-D020-9D41-932F-266CC45D168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304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Rachelle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C10A6-D020-9D41-932F-266CC45D168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942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Key points to hit: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So we are seeing a pattern. The presence of the Local 3 Pack in the SERP will pretty much devastate the expected click through rates of the classic results underneath.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In fact our research shows up to a 69% decrease in CTR for classic results when a 3 pack is present. This makes sense considering the premium position of the 3 pack typically, and the amount of SERP real estate it occupies.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 big overall takeaway is that you have to be in the Local 3 Pack to have the most impact on the I Want To Go moment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C10A6-D020-9D41-932F-266CC45D168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570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Key points to hit: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So we are seeing a pattern. The presence of the Local 3 Pack in the SERP will pretty much devastate the expected click through rates of the classic results underneath.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In fact our research shows up to a 69% decrease in CTR for classic results when a 3 pack is present. This makes sense considering the premium position of the 3 pack typically, and the amount of SERP real estate it occupies.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 big overall takeaway is that you have to be in the Local 3 Pack to have the most impact on the I Want To Go moment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C10A6-D020-9D41-932F-266CC45D168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81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Key points to hit: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So we are seeing a pattern. The presence of the Local 3 Pack in the SERP will pretty much devastate the expected click through rates of the classic results underneath.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In fact our research shows up to a 69% decrease in CTR for classic results when a 3 pack is present. This makes sense considering the premium position of the 3 pack typically, and the amount of SERP real estate it occupies.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 big overall takeaway is that you have to be in the Local 3 Pack to have the most impact on the I Want To Go moment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C10A6-D020-9D41-932F-266CC45D168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536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goo.gl/0WYMRG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hyperlink" Target="goo.gl/0WYMRG" TargetMode="External"/><Relationship Id="rId5" Type="http://schemas.openxmlformats.org/officeDocument/2006/relationships/hyperlink" Target="mailto:ux@brightedge.com" TargetMode="Externa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00"/>
          <a:stretch/>
        </p:blipFill>
        <p:spPr>
          <a:xfrm>
            <a:off x="0" y="0"/>
            <a:ext cx="48768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528309"/>
            <a:ext cx="1464733" cy="93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711" y="1659046"/>
            <a:ext cx="1277357" cy="1277357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5423004" y="623047"/>
            <a:ext cx="5295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0" baseline="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Get the latest BrightEdge PowerPoint Template And Other Useful Resources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423004" y="1501775"/>
            <a:ext cx="529503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Main Template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Key Slides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Charts Template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BrightEdge Product Logos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Customers logos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Icons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Images</a:t>
            </a:r>
          </a:p>
          <a:p>
            <a:pPr marL="342900" indent="-342900" algn="l">
              <a:buFont typeface="+mj-lt"/>
              <a:buAutoNum type="arabicPeriod"/>
            </a:pPr>
            <a:endParaRPr lang="en-US" b="0" i="0" dirty="0">
              <a:latin typeface="Arial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423004" y="5542204"/>
            <a:ext cx="34753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chemeClr val="accent6"/>
                </a:solidFill>
                <a:effectLst/>
                <a:latin typeface="Arial" charset="0"/>
              </a:rPr>
              <a:t>If you have any questions or concerns, feel free to email the UX team at </a:t>
            </a:r>
            <a:r>
              <a:rPr lang="en-US" sz="1400" b="0" i="0" u="none" strike="noStrike" dirty="0">
                <a:solidFill>
                  <a:schemeClr val="accent6"/>
                </a:solidFill>
                <a:effectLst/>
                <a:latin typeface="Arial" charset="0"/>
                <a:hlinkClick r:id="rId5"/>
              </a:rPr>
              <a:t>creative@brightedge.com</a:t>
            </a:r>
            <a:endParaRPr lang="en-US" sz="1400" b="0" i="0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99493" y="3190395"/>
            <a:ext cx="2077813" cy="10279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READ ME</a:t>
            </a:r>
          </a:p>
          <a:p>
            <a:pPr marL="0" indent="0">
              <a:buFont typeface="Arial" charset="0"/>
              <a:buNone/>
            </a:pPr>
            <a:endParaRPr lang="en-US" sz="3200" b="1" i="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>
            <a:hlinkClick r:id="rId6" action="ppaction://hlinkfile"/>
          </p:cNvPr>
          <p:cNvSpPr/>
          <p:nvPr userDrawn="1"/>
        </p:nvSpPr>
        <p:spPr>
          <a:xfrm>
            <a:off x="5423004" y="4579541"/>
            <a:ext cx="3652862" cy="6836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0" i="0" dirty="0">
                <a:ln>
                  <a:noFill/>
                </a:ln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https://goo.gl/0WYMR</a:t>
            </a:r>
            <a:r>
              <a:rPr lang="en-US" sz="1800" b="0" i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G</a:t>
            </a:r>
            <a:endParaRPr lang="en-US" sz="1800" b="0" i="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563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254000" dist="38100" dir="8100000" algn="tr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Picture/ Screenshot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523536" y="3192951"/>
            <a:ext cx="5115264" cy="30554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20"/>
              </a:lnSpc>
              <a:buNone/>
              <a:defRPr sz="1600" b="0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15471" y="528507"/>
            <a:ext cx="5056993" cy="52801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3400"/>
              </a:lnSpc>
              <a:buNone/>
              <a:def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15471" y="1069971"/>
            <a:ext cx="5056993" cy="37623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400"/>
              </a:lnSpc>
              <a:buNone/>
              <a:defRPr sz="20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964036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ing 2 items w/ highligh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876800" y="0"/>
            <a:ext cx="3657600" cy="6858000"/>
          </a:xfrm>
          <a:prstGeom prst="rect">
            <a:avLst/>
          </a:prstGeom>
          <a:solidFill>
            <a:srgbClr val="4CB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534400" y="0"/>
            <a:ext cx="3657600" cy="6858000"/>
          </a:xfrm>
          <a:prstGeom prst="rect">
            <a:avLst/>
          </a:prstGeom>
          <a:solidFill>
            <a:srgbClr val="26A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5105400" y="2008562"/>
            <a:ext cx="3200400" cy="142602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4000"/>
              </a:lnSpc>
              <a:buNone/>
              <a:defRPr kumimoji="0" lang="en-US" sz="6000" b="1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50%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8762998" y="2013513"/>
            <a:ext cx="3200400" cy="142602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4000"/>
              </a:lnSpc>
              <a:buNone/>
              <a:defRPr kumimoji="0" lang="en-US" sz="6000" b="1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50%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105400" y="3429000"/>
            <a:ext cx="3200400" cy="28194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000" b="0" i="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Highlighted Text Goes Here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8762998" y="3429000"/>
            <a:ext cx="3200400" cy="28194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000" b="0" i="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Highlighted Text Goes Here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523536" y="3192951"/>
            <a:ext cx="3940888" cy="30554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20"/>
              </a:lnSpc>
              <a:buNone/>
              <a:defRPr sz="1600" b="0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15471" y="528507"/>
            <a:ext cx="3948953" cy="52801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3400"/>
              </a:lnSpc>
              <a:buNone/>
              <a:def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15471" y="1069971"/>
            <a:ext cx="3948953" cy="37623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400"/>
              </a:lnSpc>
              <a:buNone/>
              <a:defRPr sz="20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ing 3 items w/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4876800" y="4987636"/>
            <a:ext cx="3657600" cy="1870364"/>
          </a:xfrm>
          <a:prstGeom prst="rect">
            <a:avLst/>
          </a:prstGeom>
          <a:solidFill>
            <a:srgbClr val="4CB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8534400" y="4987636"/>
            <a:ext cx="3657600" cy="1870364"/>
          </a:xfrm>
          <a:prstGeom prst="rect">
            <a:avLst/>
          </a:prstGeom>
          <a:solidFill>
            <a:srgbClr val="26A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8534400" y="-1"/>
            <a:ext cx="3657600" cy="4987637"/>
          </a:xfrm>
          <a:prstGeom prst="rect">
            <a:avLst/>
          </a:prstGeom>
          <a:solidFill>
            <a:srgbClr val="333333"/>
          </a:solidFill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Picture Here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4876800" y="0"/>
            <a:ext cx="3657600" cy="4987637"/>
          </a:xfrm>
          <a:prstGeom prst="rect">
            <a:avLst/>
          </a:prstGeom>
          <a:solidFill>
            <a:srgbClr val="333333"/>
          </a:solidFill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Picture Here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523536" y="3192951"/>
            <a:ext cx="3940888" cy="30554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20"/>
              </a:lnSpc>
              <a:buNone/>
              <a:defRPr sz="1600" b="0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5044439" y="5489938"/>
            <a:ext cx="3304903" cy="115430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120"/>
              </a:lnSpc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5044439" y="5143574"/>
            <a:ext cx="3304903" cy="3463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8710748" y="5489938"/>
            <a:ext cx="3304903" cy="115430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120"/>
              </a:lnSpc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8710748" y="5143574"/>
            <a:ext cx="3304903" cy="3463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15471" y="528507"/>
            <a:ext cx="3948953" cy="52801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3400"/>
              </a:lnSpc>
              <a:buNone/>
              <a:def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15471" y="1069971"/>
            <a:ext cx="3948953" cy="37623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400"/>
              </a:lnSpc>
              <a:buNone/>
              <a:defRPr sz="20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367019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ing 3 items w/ hightligh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876800" y="0"/>
            <a:ext cx="2438400" cy="6858000"/>
          </a:xfrm>
          <a:prstGeom prst="rect">
            <a:avLst/>
          </a:prstGeom>
          <a:solidFill>
            <a:srgbClr val="73C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7315200" y="0"/>
            <a:ext cx="2438400" cy="6858000"/>
          </a:xfrm>
          <a:prstGeom prst="rect">
            <a:avLst/>
          </a:prstGeom>
          <a:solidFill>
            <a:srgbClr val="4CB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753600" y="0"/>
            <a:ext cx="2438400" cy="6858000"/>
          </a:xfrm>
          <a:prstGeom prst="rect">
            <a:avLst/>
          </a:prstGeom>
          <a:solidFill>
            <a:srgbClr val="26A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002306" y="3429000"/>
            <a:ext cx="2177957" cy="28194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000" b="0" i="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Highlighted Text Goes Here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445422" y="3442447"/>
            <a:ext cx="2177957" cy="28194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000" b="0" i="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Highlighted Text Goes Here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883821" y="3442447"/>
            <a:ext cx="2177957" cy="28194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000" b="0" i="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Highlighted Text Goes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5002306" y="2081352"/>
            <a:ext cx="2177957" cy="134764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4000"/>
              </a:lnSpc>
              <a:buNone/>
              <a:defRPr kumimoji="0" lang="en-US" sz="6000" b="1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50%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7445421" y="2081352"/>
            <a:ext cx="2177957" cy="134764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4000"/>
              </a:lnSpc>
              <a:buNone/>
              <a:defRPr kumimoji="0" lang="en-US" sz="6000" b="1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50%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9883820" y="2081352"/>
            <a:ext cx="2177957" cy="134764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4000"/>
              </a:lnSpc>
              <a:buNone/>
              <a:defRPr kumimoji="0" lang="en-US" sz="6000" b="1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50%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523536" y="3192951"/>
            <a:ext cx="3940888" cy="30554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20"/>
              </a:lnSpc>
              <a:buNone/>
              <a:defRPr sz="1600" b="0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15471" y="528507"/>
            <a:ext cx="3948953" cy="52801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3400"/>
              </a:lnSpc>
              <a:buNone/>
              <a:def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15471" y="1069971"/>
            <a:ext cx="3948953" cy="37623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400"/>
              </a:lnSpc>
              <a:buNone/>
              <a:defRPr sz="20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712073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ing 3 items w/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4876800" y="4987636"/>
            <a:ext cx="2438400" cy="1870363"/>
          </a:xfrm>
          <a:prstGeom prst="rect">
            <a:avLst/>
          </a:prstGeom>
          <a:solidFill>
            <a:srgbClr val="73C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7315200" y="4987636"/>
            <a:ext cx="2438400" cy="1870363"/>
          </a:xfrm>
          <a:prstGeom prst="rect">
            <a:avLst/>
          </a:prstGeom>
          <a:solidFill>
            <a:srgbClr val="4CB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9753600" y="4987636"/>
            <a:ext cx="2438400" cy="1870363"/>
          </a:xfrm>
          <a:prstGeom prst="rect">
            <a:avLst/>
          </a:prstGeom>
          <a:solidFill>
            <a:srgbClr val="26A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7315200" y="0"/>
            <a:ext cx="2438400" cy="4987637"/>
          </a:xfrm>
          <a:prstGeom prst="rect">
            <a:avLst/>
          </a:prstGeom>
          <a:solidFill>
            <a:srgbClr val="333333"/>
          </a:solidFill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Picture Here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9753600" y="0"/>
            <a:ext cx="2438400" cy="4987637"/>
          </a:xfrm>
          <a:prstGeom prst="rect">
            <a:avLst/>
          </a:prstGeom>
          <a:solidFill>
            <a:srgbClr val="333333"/>
          </a:solidFill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Picture Here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4876800" y="0"/>
            <a:ext cx="2438400" cy="4987637"/>
          </a:xfrm>
          <a:prstGeom prst="rect">
            <a:avLst/>
          </a:prstGeom>
          <a:solidFill>
            <a:srgbClr val="333333"/>
          </a:solidFill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Picture Here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523536" y="3192951"/>
            <a:ext cx="3940888" cy="30554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20"/>
              </a:lnSpc>
              <a:buNone/>
              <a:defRPr sz="1600" b="0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5044439" y="5645875"/>
            <a:ext cx="2103121" cy="9983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120"/>
              </a:lnSpc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5044439" y="5143574"/>
            <a:ext cx="2103121" cy="3463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7482839" y="5645875"/>
            <a:ext cx="2103121" cy="9983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120"/>
              </a:lnSpc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7482839" y="5143574"/>
            <a:ext cx="2103121" cy="3463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9921239" y="5645875"/>
            <a:ext cx="2103121" cy="9983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120"/>
              </a:lnSpc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9921239" y="5143574"/>
            <a:ext cx="2103121" cy="3463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15471" y="528507"/>
            <a:ext cx="3948953" cy="52801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3400"/>
              </a:lnSpc>
              <a:buNone/>
              <a:def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15471" y="1069971"/>
            <a:ext cx="3948953" cy="37623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400"/>
              </a:lnSpc>
              <a:buNone/>
              <a:defRPr sz="20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0883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76204B-E0EB-5547-A15C-102BFC14880B}" type="datetime1">
              <a:rPr lang="en-US" smtClean="0"/>
              <a:t>5/8/2018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03173" y="6332952"/>
            <a:ext cx="18709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76001" y="6356351"/>
            <a:ext cx="406399" cy="365125"/>
          </a:xfrm>
          <a:prstGeom prst="rect">
            <a:avLst/>
          </a:prstGeom>
        </p:spPr>
        <p:txBody>
          <a:bodyPr/>
          <a:lstStyle/>
          <a:p>
            <a:fld id="{D21BCB3E-0E28-AC47-9299-DF3B507288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583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331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7280"/>
            <a:ext cx="11125200" cy="4919155"/>
          </a:xfrm>
          <a:prstGeom prst="rect">
            <a:avLst/>
          </a:prstGeom>
        </p:spPr>
        <p:txBody>
          <a:bodyPr>
            <a:normAutofit/>
          </a:bodyPr>
          <a:lstStyle>
            <a:lvl1pPr marL="304792" indent="-304792">
              <a:lnSpc>
                <a:spcPct val="90000"/>
              </a:lnSpc>
              <a:spcBef>
                <a:spcPts val="1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3200">
                <a:latin typeface="+mj-lt"/>
              </a:defRPr>
            </a:lvl1pPr>
            <a:lvl2pPr marL="685783" indent="-304792">
              <a:lnSpc>
                <a:spcPct val="90000"/>
              </a:lnSpc>
              <a:buClr>
                <a:schemeClr val="bg2"/>
              </a:buClr>
              <a:defRPr sz="2667">
                <a:latin typeface="+mj-lt"/>
              </a:defRPr>
            </a:lvl2pPr>
            <a:lvl3pPr marL="914377" indent="-228594">
              <a:lnSpc>
                <a:spcPct val="90000"/>
              </a:lnSpc>
              <a:buClr>
                <a:schemeClr val="bg2"/>
              </a:buClr>
              <a:defRPr sz="2400">
                <a:latin typeface="+mj-lt"/>
              </a:defRPr>
            </a:lvl3pPr>
            <a:lvl4pPr marL="1219170" indent="-228594">
              <a:lnSpc>
                <a:spcPct val="90000"/>
              </a:lnSpc>
              <a:buClr>
                <a:schemeClr val="bg2"/>
              </a:buClr>
              <a:defRPr sz="2133">
                <a:latin typeface="+mj-lt"/>
              </a:defRPr>
            </a:lvl4pPr>
            <a:lvl5pPr marL="1447764" indent="-228594">
              <a:lnSpc>
                <a:spcPct val="90000"/>
              </a:lnSpc>
              <a:buClr>
                <a:schemeClr val="bg2"/>
              </a:buClr>
              <a:defRPr sz="2133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96373"/>
            <a:ext cx="11125200" cy="795209"/>
          </a:xfrm>
          <a:prstGeom prst="rect">
            <a:avLst/>
          </a:prstGeom>
        </p:spPr>
        <p:txBody>
          <a:bodyPr wrap="square">
            <a:normAutofit/>
          </a:bodyPr>
          <a:lstStyle>
            <a:lvl1pPr algn="l">
              <a:lnSpc>
                <a:spcPct val="90000"/>
              </a:lnSpc>
              <a:defRPr sz="3467" b="1">
                <a:solidFill>
                  <a:srgbClr val="29292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111624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736" y="609600"/>
            <a:ext cx="1076528" cy="152338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21175" y="2824152"/>
            <a:ext cx="10972800" cy="76201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6000"/>
              </a:lnSpc>
              <a:spcBef>
                <a:spcPts val="0"/>
              </a:spcBef>
              <a:buNone/>
              <a:defRPr lang="en-US" sz="4400" b="1" i="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SPECIAL TITLE (CAP)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544733"/>
            <a:ext cx="10972800" cy="3434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200" b="0" i="0" kern="1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 Text Goes Here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 hasCustomPrompt="1"/>
          </p:nvPr>
        </p:nvSpPr>
        <p:spPr>
          <a:xfrm>
            <a:off x="4876800" y="4657725"/>
            <a:ext cx="2438400" cy="15906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0">
                <a:solidFill>
                  <a:srgbClr val="F5F5F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Logo goes here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3708419"/>
            <a:ext cx="10972800" cy="3525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0" i="0" kern="1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Month Date, Year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4061012"/>
            <a:ext cx="10972800" cy="3525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0" i="0" kern="1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94" y="6528309"/>
            <a:ext cx="1464733" cy="9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5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652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9793" y="1740638"/>
            <a:ext cx="3032413" cy="18047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0" b="1" i="0">
                <a:solidFill>
                  <a:srgbClr val="FFFFFF">
                    <a:alpha val="15000"/>
                  </a:srgb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zh-TW" dirty="0"/>
              <a:t>01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736" y="609600"/>
            <a:ext cx="1076528" cy="152338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815535"/>
            <a:ext cx="10972800" cy="127573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6000"/>
              </a:lnSpc>
              <a:spcBef>
                <a:spcPts val="0"/>
              </a:spcBef>
              <a:buNone/>
              <a:defRPr lang="en-US" sz="3200" b="1" i="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SPECIAL TITLE (CAP)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655485"/>
            <a:ext cx="10972800" cy="3434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200" b="0" i="0" kern="1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 Text Goes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94" y="6528309"/>
            <a:ext cx="1464733" cy="9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57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00"/>
          <a:stretch/>
        </p:blipFill>
        <p:spPr>
          <a:xfrm>
            <a:off x="0" y="0"/>
            <a:ext cx="3657600" cy="6858000"/>
          </a:xfrm>
          <a:prstGeom prst="rect">
            <a:avLst/>
          </a:prstGeom>
        </p:spPr>
      </p:pic>
      <p:sp>
        <p:nvSpPr>
          <p:cNvPr id="25" name="Text Placehold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4876800" y="1471864"/>
            <a:ext cx="6705600" cy="393117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Agenda Item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Agenda Item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Agenda Item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Agenda Item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4242217" y="1471864"/>
            <a:ext cx="634583" cy="393117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baseline="0">
                <a:solidFill>
                  <a:srgbClr val="009DD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01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02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03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04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05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5467" y="2894703"/>
            <a:ext cx="3200400" cy="106859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3400"/>
              </a:lnSpc>
              <a:buNone/>
              <a:def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528309"/>
            <a:ext cx="1464733" cy="9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520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8132EF-2CA3-2144-A7F6-09796473D8C9}" type="datetime1">
              <a:rPr lang="en-US" smtClean="0"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03173" y="6332952"/>
            <a:ext cx="18709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76001" y="6356351"/>
            <a:ext cx="406399" cy="365125"/>
          </a:xfrm>
          <a:prstGeom prst="rect">
            <a:avLst/>
          </a:prstGeom>
        </p:spPr>
        <p:txBody>
          <a:bodyPr/>
          <a:lstStyle/>
          <a:p>
            <a:fld id="{D21BCB3E-0E28-AC47-9299-DF3B507288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256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76204B-E0EB-5547-A15C-102BFC14880B}" type="datetime1">
              <a:rPr lang="en-US" smtClean="0"/>
              <a:t>5/8/2018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03173" y="6332952"/>
            <a:ext cx="18709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76001" y="6356351"/>
            <a:ext cx="406399" cy="365125"/>
          </a:xfrm>
          <a:prstGeom prst="rect">
            <a:avLst/>
          </a:prstGeom>
        </p:spPr>
        <p:txBody>
          <a:bodyPr/>
          <a:lstStyle/>
          <a:p>
            <a:fld id="{D21BCB3E-0E28-AC47-9299-DF3B507288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376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text/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25" hasCustomPrompt="1"/>
          </p:nvPr>
        </p:nvSpPr>
        <p:spPr>
          <a:xfrm>
            <a:off x="522118" y="2274849"/>
            <a:ext cx="11060282" cy="39735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20"/>
              </a:lnSpc>
              <a:buNone/>
              <a:defRPr sz="16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3536" y="1404071"/>
            <a:ext cx="8010864" cy="3762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None/>
              <a:defRPr sz="20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522118" y="528918"/>
            <a:ext cx="8012282" cy="8751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400"/>
              </a:lnSpc>
              <a:buNone/>
              <a:defRPr sz="3200" b="1" i="0" baseline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GOES HERE (NO LONGER THAN TWO LINES)</a:t>
            </a:r>
          </a:p>
        </p:txBody>
      </p:sp>
    </p:spTree>
    <p:extLst>
      <p:ext uri="{BB962C8B-B14F-4D97-AF65-F5344CB8AC3E}">
        <p14:creationId xmlns:p14="http://schemas.microsoft.com/office/powerpoint/2010/main" val="2112113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 userDrawn="1"/>
        </p:nvCxnSpPr>
        <p:spPr>
          <a:xfrm flipH="1">
            <a:off x="6080769" y="2269067"/>
            <a:ext cx="15231" cy="3979332"/>
          </a:xfrm>
          <a:prstGeom prst="line">
            <a:avLst/>
          </a:prstGeom>
          <a:ln w="12700" cap="rnd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521374" y="2811439"/>
            <a:ext cx="5084089" cy="34369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20"/>
              </a:lnSpc>
              <a:buNone/>
              <a:defRPr sz="1600" b="0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521374" y="2269067"/>
            <a:ext cx="5084089" cy="346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570432" y="2811439"/>
            <a:ext cx="5084089" cy="34369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20"/>
              </a:lnSpc>
              <a:buNone/>
              <a:defRPr sz="1600" b="0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570432" y="2269067"/>
            <a:ext cx="5084089" cy="346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22118" y="528918"/>
            <a:ext cx="8012282" cy="8751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400"/>
              </a:lnSpc>
              <a:buNone/>
              <a:defRPr sz="3200" b="1" i="0" baseline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GOES HERE (NO LONGER THAN TWO LINES)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3536" y="1404071"/>
            <a:ext cx="8010864" cy="3762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None/>
              <a:defRPr sz="20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0342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 flipH="1">
            <a:off x="4087653" y="2269068"/>
            <a:ext cx="15231" cy="3979332"/>
          </a:xfrm>
          <a:prstGeom prst="line">
            <a:avLst/>
          </a:prstGeom>
          <a:ln w="12700" cap="rnd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8054721" y="2269068"/>
            <a:ext cx="15231" cy="3979332"/>
          </a:xfrm>
          <a:prstGeom prst="line">
            <a:avLst/>
          </a:prstGeom>
          <a:ln w="12700" cap="rnd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521375" y="2800350"/>
            <a:ext cx="3207377" cy="34480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20"/>
              </a:lnSpc>
              <a:buNone/>
              <a:defRPr sz="1600" b="0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521375" y="2269066"/>
            <a:ext cx="3207377" cy="346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4454812" y="2800350"/>
            <a:ext cx="3207377" cy="34480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20"/>
              </a:lnSpc>
              <a:buNone/>
              <a:defRPr sz="1600" b="0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454812" y="2269066"/>
            <a:ext cx="3207377" cy="346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8428853" y="2800350"/>
            <a:ext cx="3207377" cy="34480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20"/>
              </a:lnSpc>
              <a:buNone/>
              <a:defRPr sz="1600" b="0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8428853" y="2269066"/>
            <a:ext cx="3207377" cy="346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522118" y="528918"/>
            <a:ext cx="8012282" cy="8751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400"/>
              </a:lnSpc>
              <a:buNone/>
              <a:defRPr sz="3200" b="1" i="0" baseline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GOES HERE (NO LONGER THAN TWO LINES)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3536" y="1404071"/>
            <a:ext cx="8010864" cy="3762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None/>
              <a:defRPr sz="20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247665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00"/>
          <a:stretch/>
        </p:blipFill>
        <p:spPr>
          <a:xfrm>
            <a:off x="0" y="0"/>
            <a:ext cx="3657600" cy="685800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93878" y="2908150"/>
            <a:ext cx="3200400" cy="106859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3400"/>
              </a:lnSpc>
              <a:buNone/>
              <a:def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247535" y="1128712"/>
            <a:ext cx="7334527" cy="51196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20"/>
              </a:lnSpc>
              <a:buNone/>
              <a:defRPr sz="1600" b="0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247535" y="595742"/>
            <a:ext cx="7334527" cy="3463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None/>
              <a:defRPr sz="2000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 Goes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528309"/>
            <a:ext cx="1464733" cy="9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85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titl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00"/>
          <a:stretch/>
        </p:blipFill>
        <p:spPr>
          <a:xfrm>
            <a:off x="0" y="0"/>
            <a:ext cx="4876800" cy="6858000"/>
          </a:xfrm>
          <a:prstGeom prst="rect">
            <a:avLst/>
          </a:prstGeom>
        </p:spPr>
      </p:pic>
      <p:sp>
        <p:nvSpPr>
          <p:cNvPr id="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8576" y="609601"/>
            <a:ext cx="3869803" cy="2819399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3400"/>
              </a:lnSpc>
              <a:buNone/>
              <a:def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28576" y="3429002"/>
            <a:ext cx="3869803" cy="281939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400"/>
              </a:lnSpc>
              <a:buNone/>
              <a:defRPr sz="2000" b="0" i="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5486400" y="595742"/>
            <a:ext cx="6095663" cy="346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 Goes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528309"/>
            <a:ext cx="1464733" cy="93826"/>
          </a:xfrm>
          <a:prstGeom prst="rect">
            <a:avLst/>
          </a:prstGeom>
        </p:spPr>
      </p:pic>
      <p:sp>
        <p:nvSpPr>
          <p:cNvPr id="9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5486400" y="1128712"/>
            <a:ext cx="6095662" cy="51196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20"/>
              </a:lnSpc>
              <a:buNone/>
              <a:defRPr sz="1600" b="0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059484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 by side titl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8575" y="609601"/>
            <a:ext cx="5024284" cy="2819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3400"/>
              </a:lnSpc>
              <a:buNone/>
              <a:def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28575" y="3429001"/>
            <a:ext cx="5024284" cy="281939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400"/>
              </a:lnSpc>
              <a:buNone/>
              <a:defRPr sz="2000" b="0" i="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619537" y="595742"/>
            <a:ext cx="4962526" cy="346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 Goes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528309"/>
            <a:ext cx="1464733" cy="93826"/>
          </a:xfrm>
          <a:prstGeom prst="rect">
            <a:avLst/>
          </a:prstGeom>
        </p:spPr>
      </p:pic>
      <p:sp>
        <p:nvSpPr>
          <p:cNvPr id="9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619537" y="1128712"/>
            <a:ext cx="4962525" cy="51196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20"/>
              </a:lnSpc>
              <a:buNone/>
              <a:defRPr sz="1600" b="0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73524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effectLst>
            <a:outerShdw blurRad="254000" dist="38100" dir="8100000" algn="tr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 b="0" i="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Picture goes here</a:t>
            </a:r>
          </a:p>
          <a:p>
            <a:r>
              <a:rPr lang="en-US" altLang="zh-TW" dirty="0"/>
              <a:t>Change picture transparency to 70%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15471" y="528507"/>
            <a:ext cx="5056993" cy="52801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3400"/>
              </a:lnSpc>
              <a:buNone/>
              <a:def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15471" y="1069971"/>
            <a:ext cx="5056993" cy="37623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400"/>
              </a:lnSpc>
              <a:buNone/>
              <a:defRPr sz="20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528309"/>
            <a:ext cx="1464733" cy="93826"/>
          </a:xfrm>
          <a:prstGeom prst="rect">
            <a:avLst/>
          </a:prstGeom>
        </p:spPr>
      </p:pic>
      <p:sp>
        <p:nvSpPr>
          <p:cNvPr id="1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619537" y="595742"/>
            <a:ext cx="4962526" cy="346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619537" y="1128712"/>
            <a:ext cx="4962525" cy="51196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20"/>
              </a:lnSpc>
              <a:buNone/>
              <a:defRPr sz="1600" b="0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50023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528309"/>
            <a:ext cx="1464733" cy="9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5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528309"/>
            <a:ext cx="1464733" cy="9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1" r:id="rId2"/>
    <p:sldLayoutId id="2147483707" r:id="rId3"/>
    <p:sldLayoutId id="2147483708" r:id="rId4"/>
    <p:sldLayoutId id="2147483682" r:id="rId5"/>
    <p:sldLayoutId id="2147483714" r:id="rId6"/>
    <p:sldLayoutId id="2147483729" r:id="rId7"/>
    <p:sldLayoutId id="2147483668" r:id="rId8"/>
    <p:sldLayoutId id="2147483667" r:id="rId9"/>
    <p:sldLayoutId id="2147483656" r:id="rId10"/>
    <p:sldLayoutId id="2147483728" r:id="rId11"/>
    <p:sldLayoutId id="2147483710" r:id="rId12"/>
    <p:sldLayoutId id="214748365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84">
          <p15:clr>
            <a:srgbClr val="F26B43"/>
          </p15:clr>
        </p15:guide>
        <p15:guide id="4" orient="horz" pos="3936">
          <p15:clr>
            <a:srgbClr val="F26B43"/>
          </p15:clr>
        </p15:guide>
        <p15:guide id="5" pos="384">
          <p15:clr>
            <a:srgbClr val="F26B43"/>
          </p15:clr>
        </p15:guide>
        <p15:guide id="6" pos="7296">
          <p15:clr>
            <a:srgbClr val="F26B43"/>
          </p15:clr>
        </p15:guide>
        <p15:guide id="7" pos="768">
          <p15:clr>
            <a:srgbClr val="F26B43"/>
          </p15:clr>
        </p15:guide>
        <p15:guide id="8" pos="1536">
          <p15:clr>
            <a:srgbClr val="F26B43"/>
          </p15:clr>
        </p15:guide>
        <p15:guide id="9" pos="2304">
          <p15:clr>
            <a:srgbClr val="F26B43"/>
          </p15:clr>
        </p15:guide>
        <p15:guide id="10" pos="3072">
          <p15:clr>
            <a:srgbClr val="F26B43"/>
          </p15:clr>
        </p15:guide>
        <p15:guide id="11" pos="4608">
          <p15:clr>
            <a:srgbClr val="F26B43"/>
          </p15:clr>
        </p15:guide>
        <p15:guide id="12" pos="5376">
          <p15:clr>
            <a:srgbClr val="F26B43"/>
          </p15:clr>
        </p15:guide>
        <p15:guide id="13" pos="6144">
          <p15:clr>
            <a:srgbClr val="F26B43"/>
          </p15:clr>
        </p15:guide>
        <p15:guide id="14" pos="691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421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6" r:id="rId4"/>
    <p:sldLayoutId id="214748373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84">
          <p15:clr>
            <a:srgbClr val="F26B43"/>
          </p15:clr>
        </p15:guide>
        <p15:guide id="4" orient="horz" pos="3936">
          <p15:clr>
            <a:srgbClr val="F26B43"/>
          </p15:clr>
        </p15:guide>
        <p15:guide id="5" pos="384">
          <p15:clr>
            <a:srgbClr val="F26B43"/>
          </p15:clr>
        </p15:guide>
        <p15:guide id="6" pos="7296">
          <p15:clr>
            <a:srgbClr val="F26B43"/>
          </p15:clr>
        </p15:guide>
        <p15:guide id="7" pos="768">
          <p15:clr>
            <a:srgbClr val="F26B43"/>
          </p15:clr>
        </p15:guide>
        <p15:guide id="8" pos="1536">
          <p15:clr>
            <a:srgbClr val="F26B43"/>
          </p15:clr>
        </p15:guide>
        <p15:guide id="9" pos="2304">
          <p15:clr>
            <a:srgbClr val="F26B43"/>
          </p15:clr>
        </p15:guide>
        <p15:guide id="10" pos="3072">
          <p15:clr>
            <a:srgbClr val="F26B43"/>
          </p15:clr>
        </p15:guide>
        <p15:guide id="11" pos="4608">
          <p15:clr>
            <a:srgbClr val="F26B43"/>
          </p15:clr>
        </p15:guide>
        <p15:guide id="12" pos="5376">
          <p15:clr>
            <a:srgbClr val="F26B43"/>
          </p15:clr>
        </p15:guide>
        <p15:guide id="13" pos="6144">
          <p15:clr>
            <a:srgbClr val="F26B43"/>
          </p15:clr>
        </p15:guide>
        <p15:guide id="14" pos="6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google.com/speed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5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earchenginejournal.com/google-move-many-sites-mobile-first-index-soon/238991/" TargetMode="External"/><Relationship Id="rId3" Type="http://schemas.openxmlformats.org/officeDocument/2006/relationships/hyperlink" Target="https://searchenginewatch.com/2018/01/09/mobile-first-indexing-in-2018-3-things-seo-professionals-should-do-right-now/" TargetMode="External"/><Relationship Id="rId7" Type="http://schemas.openxmlformats.org/officeDocument/2006/relationships/hyperlink" Target="https://moz.com/blog/mobile-first-indexing-se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orbes.com/sites/jaysondemers/2017/01/26/what-googles-mobile-first-index-means-for-your-seo-strategy/" TargetMode="External"/><Relationship Id="rId5" Type="http://schemas.openxmlformats.org/officeDocument/2006/relationships/hyperlink" Target="https://www.searchenginejournal.com/get-ready-mobile-first-index-according-google/228553/" TargetMode="External"/><Relationship Id="rId4" Type="http://schemas.openxmlformats.org/officeDocument/2006/relationships/hyperlink" Target="https://techcrunch.com/2017/12/20/googles-mobile-first-search-index-has-rolled-out-to-a-handful-of-sites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65595" y="5611187"/>
            <a:ext cx="1890088" cy="778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"/>
            <a:ext cx="12192000" cy="3632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8997" y="1180533"/>
            <a:ext cx="115940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GOOGLE’S MOBILE FIRST INDEX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53888" y="3737943"/>
            <a:ext cx="2084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</p:txBody>
      </p:sp>
      <p:sp>
        <p:nvSpPr>
          <p:cNvPr id="9" name="Rectangle 8"/>
          <p:cNvSpPr/>
          <p:nvPr/>
        </p:nvSpPr>
        <p:spPr>
          <a:xfrm>
            <a:off x="2803869" y="4371680"/>
            <a:ext cx="3326552" cy="14874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Jonny Waite</a:t>
            </a:r>
          </a:p>
          <a:p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jonny@directagents.com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133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Agents</a:t>
            </a:r>
          </a:p>
          <a:p>
            <a:r>
              <a:rPr lang="en-US" sz="2133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of Search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02400" y="4371680"/>
            <a:ext cx="4635564" cy="17541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Rachelle Medina</a:t>
            </a:r>
          </a:p>
          <a:p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rmedina@brightedge.com</a:t>
            </a:r>
          </a:p>
          <a:p>
            <a:r>
              <a:rPr lang="en-US" sz="2133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BrightEdge</a:t>
            </a:r>
          </a:p>
          <a:p>
            <a:r>
              <a:rPr lang="en-US" sz="2133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Manager, Customer Success </a:t>
            </a:r>
          </a:p>
          <a:p>
            <a:r>
              <a:rPr lang="en-US" sz="2133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Agency Partnerships </a:t>
            </a:r>
          </a:p>
        </p:txBody>
      </p:sp>
      <p:pic>
        <p:nvPicPr>
          <p:cNvPr id="11" name="Picture 2" descr="Image result for brightedg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424" y="5976145"/>
            <a:ext cx="1580709" cy="88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4" descr="Image result for direct agents logo"/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6" descr="Image result for direct agents logo"/>
          <p:cNvSpPr>
            <a:spLocks noChangeAspect="1" noChangeArrowheads="1"/>
          </p:cNvSpPr>
          <p:nvPr/>
        </p:nvSpPr>
        <p:spPr bwMode="auto">
          <a:xfrm>
            <a:off x="6096000" y="34290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6" name="Picture 8" descr="Image result for direct agents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882" y="6173069"/>
            <a:ext cx="1303421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832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2173" y="6037799"/>
            <a:ext cx="1890088" cy="778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69CBDC0-DEF8-41BF-A33B-62B99ED96DC0}"/>
              </a:ext>
            </a:extLst>
          </p:cNvPr>
          <p:cNvSpPr/>
          <p:nvPr/>
        </p:nvSpPr>
        <p:spPr>
          <a:xfrm>
            <a:off x="1" y="3013500"/>
            <a:ext cx="12191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SITE SPEED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705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05523"/>
            <a:ext cx="10972800" cy="1143000"/>
          </a:xfrm>
        </p:spPr>
        <p:txBody>
          <a:bodyPr/>
          <a:lstStyle/>
          <a:p>
            <a:pPr algn="l"/>
            <a:r>
              <a:rPr lang="en-US" sz="3733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is confident that their mobile site is properly optimized for the mobile first index? </a:t>
            </a:r>
          </a:p>
        </p:txBody>
      </p:sp>
      <p:pic>
        <p:nvPicPr>
          <p:cNvPr id="17" name="Picture 2" descr="Image result for brightedg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252" y="6057962"/>
            <a:ext cx="1237800" cy="69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57667" y="2775239"/>
            <a:ext cx="7513291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dirty="0">
                <a:latin typeface="Arial" panose="020B0604020202020204" pitchFamily="34" charset="0"/>
                <a:cs typeface="Arial" panose="020B0604020202020204" pitchFamily="34" charset="0"/>
              </a:rPr>
              <a:t>Place Holder - POLL</a:t>
            </a:r>
          </a:p>
        </p:txBody>
      </p:sp>
      <p:pic>
        <p:nvPicPr>
          <p:cNvPr id="5" name="Picture 8" descr="Image result for direct agents logo">
            <a:extLst>
              <a:ext uri="{FF2B5EF4-FFF2-40B4-BE49-F238E27FC236}">
                <a16:creationId xmlns:a16="http://schemas.microsoft.com/office/drawing/2014/main" xmlns="" id="{A4BFB0F5-6C86-4538-9079-664077DAF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58443"/>
            <a:ext cx="1303421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AA7C032-A23A-4096-9082-1A4164B4789B}"/>
              </a:ext>
            </a:extLst>
          </p:cNvPr>
          <p:cNvSpPr/>
          <p:nvPr/>
        </p:nvSpPr>
        <p:spPr>
          <a:xfrm>
            <a:off x="3081374" y="3954548"/>
            <a:ext cx="354039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Options: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Completely confident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Fairly confident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 confident at all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What’s the mobile first index?</a:t>
            </a:r>
          </a:p>
        </p:txBody>
      </p:sp>
    </p:spTree>
    <p:extLst>
      <p:ext uri="{BB962C8B-B14F-4D97-AF65-F5344CB8AC3E}">
        <p14:creationId xmlns:p14="http://schemas.microsoft.com/office/powerpoint/2010/main" val="1904003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/>
          <p:nvPr/>
        </p:nvSpPr>
        <p:spPr>
          <a:xfrm>
            <a:off x="430685" y="1351731"/>
            <a:ext cx="10496400" cy="96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" marR="0" indent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None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70% of cellular connections will be at 3G or slower through 2020 (thinkwithgoogle.com)</a:t>
            </a:r>
          </a:p>
        </p:txBody>
      </p:sp>
      <p:sp>
        <p:nvSpPr>
          <p:cNvPr id="426" name="Shape 426"/>
          <p:cNvSpPr txBox="1"/>
          <p:nvPr/>
        </p:nvSpPr>
        <p:spPr>
          <a:xfrm>
            <a:off x="379426" y="346075"/>
            <a:ext cx="11054100" cy="708000"/>
          </a:xfrm>
          <a:prstGeom prst="rect">
            <a:avLst/>
          </a:prstGeom>
          <a:noFill/>
          <a:ln>
            <a:noFill/>
          </a:ln>
        </p:spPr>
        <p:txBody>
          <a:bodyPr lIns="91425" tIns="45675" rIns="91425" bIns="456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272"/>
              </a:buClr>
              <a:buSzPct val="25000"/>
              <a:buFont typeface="Arial"/>
              <a:buNone/>
            </a:pPr>
            <a:r>
              <a:rPr lang="en-US" sz="3200" b="1" dirty="0">
                <a:solidFill>
                  <a:srgbClr val="333333"/>
                </a:solidFill>
                <a:latin typeface="Arial" charset="0"/>
                <a:cs typeface="Arial" charset="0"/>
                <a:sym typeface="Avenir"/>
              </a:rPr>
              <a:t>Site speed affects mobile performance a lot!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272"/>
              </a:buClr>
              <a:buFont typeface="Arial"/>
              <a:buNone/>
            </a:pPr>
            <a:endParaRPr sz="4000" dirty="0">
              <a:solidFill>
                <a:srgbClr val="666666"/>
              </a:solidFill>
              <a:latin typeface="Arial" panose="020B0604020202020204" pitchFamily="34" charset="0"/>
              <a:ea typeface="Avenir"/>
              <a:cs typeface="Arial" panose="020B0604020202020204" pitchFamily="34" charset="0"/>
              <a:sym typeface="Avenir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F939EC-0D78-44C1-9A54-66669922EB2B}"/>
              </a:ext>
            </a:extLst>
          </p:cNvPr>
          <p:cNvSpPr/>
          <p:nvPr/>
        </p:nvSpPr>
        <p:spPr>
          <a:xfrm>
            <a:off x="349956" y="6248400"/>
            <a:ext cx="2348088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8" descr="Image result for direct agents logo">
            <a:extLst>
              <a:ext uri="{FF2B5EF4-FFF2-40B4-BE49-F238E27FC236}">
                <a16:creationId xmlns:a16="http://schemas.microsoft.com/office/drawing/2014/main" xmlns="" id="{BA861707-A1B1-43F2-97B0-B75DA21B5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58443"/>
            <a:ext cx="1303421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waite\AppData\Local\Temp\SNAGHTML7896b5fa.PNG">
            <a:extLst>
              <a:ext uri="{FF2B5EF4-FFF2-40B4-BE49-F238E27FC236}">
                <a16:creationId xmlns:a16="http://schemas.microsoft.com/office/drawing/2014/main" xmlns="" id="{3C6591B7-E641-4658-8397-BCF69D529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310" y="1972039"/>
            <a:ext cx="5968332" cy="462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brightedge logo">
            <a:extLst>
              <a:ext uri="{FF2B5EF4-FFF2-40B4-BE49-F238E27FC236}">
                <a16:creationId xmlns:a16="http://schemas.microsoft.com/office/drawing/2014/main" xmlns="" id="{8B1A6D3B-472B-486C-B73C-6F5FB3C83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252" y="6057962"/>
            <a:ext cx="1237800" cy="69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861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/>
          <p:nvPr/>
        </p:nvSpPr>
        <p:spPr>
          <a:xfrm>
            <a:off x="379426" y="346074"/>
            <a:ext cx="11054100" cy="728123"/>
          </a:xfrm>
          <a:prstGeom prst="rect">
            <a:avLst/>
          </a:prstGeom>
          <a:noFill/>
          <a:ln>
            <a:noFill/>
          </a:ln>
        </p:spPr>
        <p:txBody>
          <a:bodyPr lIns="91425" tIns="45675" rIns="91425" bIns="45675" anchor="t" anchorCtr="0">
            <a:noAutofit/>
          </a:bodyPr>
          <a:lstStyle/>
          <a:p>
            <a:pPr>
              <a:buClr>
                <a:srgbClr val="727272"/>
              </a:buClr>
              <a:buSzPct val="25000"/>
            </a:pPr>
            <a:r>
              <a:rPr lang="en-US" sz="3200" b="1" dirty="0">
                <a:solidFill>
                  <a:srgbClr val="333333"/>
                </a:solidFill>
                <a:latin typeface="Arial" charset="0"/>
                <a:cs typeface="Arial" charset="0"/>
                <a:sym typeface="Avenir"/>
              </a:rPr>
              <a:t>Enable HTTP/2 (Multiplexing)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2550129-AC2A-4EC8-AAE4-A81934CA40C0}"/>
              </a:ext>
            </a:extLst>
          </p:cNvPr>
          <p:cNvSpPr/>
          <p:nvPr/>
        </p:nvSpPr>
        <p:spPr>
          <a:xfrm>
            <a:off x="349956" y="6248400"/>
            <a:ext cx="2348088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Image result for brightedge logo">
            <a:extLst>
              <a:ext uri="{FF2B5EF4-FFF2-40B4-BE49-F238E27FC236}">
                <a16:creationId xmlns:a16="http://schemas.microsoft.com/office/drawing/2014/main" xmlns="" id="{D29A3A17-739B-4112-BAA1-E1F6C9899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252" y="6057962"/>
            <a:ext cx="1237800" cy="69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Image result for direct agents logo">
            <a:extLst>
              <a:ext uri="{FF2B5EF4-FFF2-40B4-BE49-F238E27FC236}">
                <a16:creationId xmlns:a16="http://schemas.microsoft.com/office/drawing/2014/main" xmlns="" id="{F6694172-B457-470F-9D08-707AA3588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58443"/>
            <a:ext cx="1303421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/2 push">
            <a:extLst>
              <a:ext uri="{FF2B5EF4-FFF2-40B4-BE49-F238E27FC236}">
                <a16:creationId xmlns:a16="http://schemas.microsoft.com/office/drawing/2014/main" xmlns="" id="{98EA5851-D425-42FA-A427-5CDE269F3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139" y="2198577"/>
            <a:ext cx="3263045" cy="159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/2 streams">
            <a:extLst>
              <a:ext uri="{FF2B5EF4-FFF2-40B4-BE49-F238E27FC236}">
                <a16:creationId xmlns:a16="http://schemas.microsoft.com/office/drawing/2014/main" xmlns="" id="{35AD16A6-95D6-4F28-A3D5-916D2C2A9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96" y="2226731"/>
            <a:ext cx="2912381" cy="393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1D8357-D179-46E7-B6E1-FD13D61952A3}"/>
              </a:ext>
            </a:extLst>
          </p:cNvPr>
          <p:cNvSpPr txBox="1"/>
          <p:nvPr/>
        </p:nvSpPr>
        <p:spPr>
          <a:xfrm>
            <a:off x="5728038" y="1838376"/>
            <a:ext cx="2627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Multiplexed Streams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057CA9C-1602-457D-B989-0EA402BE8FDF}"/>
              </a:ext>
            </a:extLst>
          </p:cNvPr>
          <p:cNvSpPr txBox="1"/>
          <p:nvPr/>
        </p:nvSpPr>
        <p:spPr>
          <a:xfrm>
            <a:off x="8924302" y="1838375"/>
            <a:ext cx="2627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Server Pushing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CAC0CE3-5C3D-4119-A964-1852F426DF80}"/>
              </a:ext>
            </a:extLst>
          </p:cNvPr>
          <p:cNvSpPr/>
          <p:nvPr/>
        </p:nvSpPr>
        <p:spPr>
          <a:xfrm>
            <a:off x="379426" y="1653321"/>
            <a:ext cx="503540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Multiplex Streams – HTTP/2 allows for multiple requests at the same time, therefore speeding up the process of delivering web pages and content.</a:t>
            </a:r>
          </a:p>
          <a:p>
            <a:pPr>
              <a:buClr>
                <a:schemeClr val="tx2"/>
              </a:buClr>
            </a:pPr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 pushing – allows additional resources to be sent to a client for future use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Prioritization – allows requests to be assigned depending on their level of importance to a particular web page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compression with HPACK compressions also reduce overhead  </a:t>
            </a:r>
          </a:p>
        </p:txBody>
      </p:sp>
    </p:spTree>
    <p:extLst>
      <p:ext uri="{BB962C8B-B14F-4D97-AF65-F5344CB8AC3E}">
        <p14:creationId xmlns:p14="http://schemas.microsoft.com/office/powerpoint/2010/main" val="2195805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/>
          <p:nvPr/>
        </p:nvSpPr>
        <p:spPr>
          <a:xfrm>
            <a:off x="457200" y="1121026"/>
            <a:ext cx="4487662" cy="27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Once Mobile Responsive, ensure that your site serves up the correct content first, necessary to the page load.</a:t>
            </a:r>
          </a:p>
          <a:p>
            <a:pPr lvl="0" rtl="0">
              <a:spcBef>
                <a:spcPts val="0"/>
              </a:spcBef>
              <a:buNone/>
            </a:pPr>
            <a:endParaRPr lang="en-US" dirty="0">
              <a:solidFill>
                <a:schemeClr val="tx2"/>
              </a:solidFill>
              <a:latin typeface="Arial" panose="020B0604020202020204" pitchFamily="34" charset="0"/>
              <a:ea typeface="Avenir"/>
              <a:cs typeface="Arial" panose="020B0604020202020204" pitchFamily="34" charset="0"/>
              <a:sym typeface="Avenir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Example speed optimizations:</a:t>
            </a:r>
          </a:p>
          <a:p>
            <a:pPr lvl="0" rtl="0">
              <a:spcBef>
                <a:spcPts val="0"/>
              </a:spcBef>
              <a:buNone/>
            </a:pPr>
            <a:endParaRPr lang="en-US" dirty="0">
              <a:solidFill>
                <a:schemeClr val="tx2"/>
              </a:solidFill>
              <a:latin typeface="Arial" panose="020B0604020202020204" pitchFamily="34" charset="0"/>
              <a:ea typeface="Avenir"/>
              <a:cs typeface="Arial" panose="020B0604020202020204" pitchFamily="34" charset="0"/>
              <a:sym typeface="Avenir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F0"/>
                </a:solidFill>
              </a:rPr>
              <a:t>Defer JavaScript parsing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B0F0"/>
              </a:solidFill>
              <a:latin typeface="Arial" panose="020B0604020202020204" pitchFamily="34" charset="0"/>
              <a:ea typeface="Avenir"/>
              <a:cs typeface="Arial" panose="020B0604020202020204" pitchFamily="34" charset="0"/>
              <a:sym typeface="Avenir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F0"/>
                </a:solidFill>
              </a:rPr>
              <a:t>Combine images using CSS sprites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B0F0"/>
              </a:solidFill>
              <a:latin typeface="Arial" panose="020B0604020202020204" pitchFamily="34" charset="0"/>
              <a:ea typeface="Avenir"/>
              <a:cs typeface="Arial" panose="020B0604020202020204" pitchFamily="34" charset="0"/>
              <a:sym typeface="Avenir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F0"/>
                </a:solidFill>
              </a:rPr>
              <a:t>Minify CSS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B0F0"/>
              </a:solidFill>
              <a:latin typeface="Arial" panose="020B0604020202020204" pitchFamily="34" charset="0"/>
              <a:ea typeface="Avenir"/>
              <a:cs typeface="Arial" panose="020B0604020202020204" pitchFamily="34" charset="0"/>
              <a:sym typeface="Avenir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F0"/>
                </a:solidFill>
              </a:rPr>
              <a:t>Minimize Redirects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B0F0"/>
              </a:solidFill>
              <a:latin typeface="Arial" panose="020B0604020202020204" pitchFamily="34" charset="0"/>
              <a:ea typeface="Avenir"/>
              <a:cs typeface="Arial" panose="020B0604020202020204" pitchFamily="34" charset="0"/>
              <a:sym typeface="Avenir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F0"/>
                </a:solidFill>
              </a:rPr>
              <a:t>Leverage browser caching</a:t>
            </a:r>
            <a:endParaRPr lang="en-US" dirty="0">
              <a:solidFill>
                <a:srgbClr val="00B0F0"/>
              </a:solidFill>
              <a:latin typeface="Arial" panose="020B0604020202020204" pitchFamily="34" charset="0"/>
              <a:ea typeface="Avenir"/>
              <a:cs typeface="Arial" panose="020B0604020202020204" pitchFamily="34" charset="0"/>
              <a:sym typeface="Avenir"/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chemeClr val="dk1"/>
              </a:solidFill>
              <a:latin typeface="Arial" panose="020B0604020202020204" pitchFamily="34" charset="0"/>
              <a:ea typeface="Avenir"/>
              <a:cs typeface="Arial" panose="020B0604020202020204" pitchFamily="34" charset="0"/>
              <a:sym typeface="Avenir"/>
            </a:endParaRPr>
          </a:p>
        </p:txBody>
      </p:sp>
      <p:sp>
        <p:nvSpPr>
          <p:cNvPr id="426" name="Shape 426"/>
          <p:cNvSpPr txBox="1"/>
          <p:nvPr/>
        </p:nvSpPr>
        <p:spPr>
          <a:xfrm>
            <a:off x="379426" y="337197"/>
            <a:ext cx="11054100" cy="745879"/>
          </a:xfrm>
          <a:prstGeom prst="rect">
            <a:avLst/>
          </a:prstGeom>
          <a:noFill/>
          <a:ln>
            <a:noFill/>
          </a:ln>
        </p:spPr>
        <p:txBody>
          <a:bodyPr lIns="91425" tIns="45675" rIns="91425" bIns="456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272"/>
              </a:buClr>
              <a:buSzPct val="25000"/>
              <a:buFont typeface="Arial"/>
              <a:buNone/>
            </a:pPr>
            <a:r>
              <a:rPr lang="en-US" sz="3200" b="1" dirty="0">
                <a:solidFill>
                  <a:srgbClr val="333333"/>
                </a:solidFill>
                <a:latin typeface="Arial" charset="0"/>
                <a:cs typeface="Arial" charset="0"/>
                <a:sym typeface="Avenir"/>
              </a:rPr>
              <a:t>Condense and defer specific content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724F422-47A7-4522-81FA-545FAA190DE5}"/>
              </a:ext>
            </a:extLst>
          </p:cNvPr>
          <p:cNvSpPr/>
          <p:nvPr/>
        </p:nvSpPr>
        <p:spPr>
          <a:xfrm>
            <a:off x="349956" y="6248400"/>
            <a:ext cx="2348088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 descr="Image result for brightedge logo">
            <a:extLst>
              <a:ext uri="{FF2B5EF4-FFF2-40B4-BE49-F238E27FC236}">
                <a16:creationId xmlns:a16="http://schemas.microsoft.com/office/drawing/2014/main" xmlns="" id="{4B3324E0-3E43-4A14-983B-4A1F10C1D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252" y="6057962"/>
            <a:ext cx="1237800" cy="69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direct agents logo">
            <a:extLst>
              <a:ext uri="{FF2B5EF4-FFF2-40B4-BE49-F238E27FC236}">
                <a16:creationId xmlns:a16="http://schemas.microsoft.com/office/drawing/2014/main" xmlns="" id="{609CAC72-026C-4388-9E4C-4C73CF097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58443"/>
            <a:ext cx="1303421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7D8E8E5-2C2B-4537-B986-1EF3F8EFF309}"/>
              </a:ext>
            </a:extLst>
          </p:cNvPr>
          <p:cNvGrpSpPr/>
          <p:nvPr/>
        </p:nvGrpSpPr>
        <p:grpSpPr>
          <a:xfrm>
            <a:off x="5787783" y="1171474"/>
            <a:ext cx="5688269" cy="4886488"/>
            <a:chOff x="7711277" y="1871553"/>
            <a:chExt cx="4273681" cy="367129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BF75C26F-20EB-477E-816F-256841ABD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11277" y="1871554"/>
              <a:ext cx="2105068" cy="18315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AE701715-8453-43DF-A2EA-5DF8D8E9A4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6031"/>
            <a:stretch/>
          </p:blipFill>
          <p:spPr>
            <a:xfrm>
              <a:off x="7711277" y="3751651"/>
              <a:ext cx="2105068" cy="179119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AB0B5CDF-1D53-492C-A5C5-7BD3DF9C8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23321" y="1871553"/>
              <a:ext cx="1661637" cy="18315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6AE724E9-269F-4889-95EA-6BB8A9A37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336420" y="3751651"/>
              <a:ext cx="1648537" cy="179119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037344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DE1A83-5489-44C2-A739-8B8AB4197125}"/>
              </a:ext>
            </a:extLst>
          </p:cNvPr>
          <p:cNvSpPr/>
          <p:nvPr/>
        </p:nvSpPr>
        <p:spPr>
          <a:xfrm>
            <a:off x="349956" y="6248400"/>
            <a:ext cx="2348088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4" name="Shape 424"/>
          <p:cNvSpPr txBox="1"/>
          <p:nvPr/>
        </p:nvSpPr>
        <p:spPr>
          <a:xfrm>
            <a:off x="379426" y="1299653"/>
            <a:ext cx="5479836" cy="26331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Continue to track site speed changes over time</a:t>
            </a:r>
          </a:p>
          <a:p>
            <a:pPr lvl="0" rtl="0">
              <a:spcBef>
                <a:spcPts val="0"/>
              </a:spcBef>
              <a:buNone/>
            </a:pPr>
            <a:endParaRPr lang="en-US" b="1" dirty="0">
              <a:solidFill>
                <a:schemeClr val="dk1"/>
              </a:solidFill>
              <a:latin typeface="Arial" panose="020B0604020202020204" pitchFamily="34" charset="0"/>
              <a:ea typeface="Avenir"/>
              <a:cs typeface="Arial" panose="020B0604020202020204" pitchFamily="34" charset="0"/>
              <a:sym typeface="Avenir"/>
            </a:endParaRPr>
          </a:p>
          <a:p>
            <a:pPr marL="331470" lvl="0" indent="-28575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Improvement in site speed should be increase conversion rate, rankings (by improving “time to first byte”), and decreases in bounce rate, especially on mobile</a:t>
            </a:r>
          </a:p>
          <a:p>
            <a:pPr marL="331470" lvl="0" indent="-28575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Avenir"/>
            </a:endParaRPr>
          </a:p>
          <a:p>
            <a:pPr marL="331470" lvl="0" indent="-28575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Test site speed: </a:t>
            </a:r>
            <a:r>
              <a:rPr lang="en-US" u="sng" dirty="0">
                <a:hlinkClick r:id="rId3"/>
              </a:rPr>
              <a:t>https://developers.google.com/speed/</a:t>
            </a:r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Avenir"/>
            </a:endParaRPr>
          </a:p>
          <a:p>
            <a:pPr marL="331470" lvl="0" indent="-28575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Avenir"/>
            </a:endParaRPr>
          </a:p>
          <a:p>
            <a:pPr marL="331470" lvl="0" indent="-28575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Track in Analytics: </a:t>
            </a:r>
          </a:p>
          <a:p>
            <a:pPr marL="45720" lvl="0" rtl="0">
              <a:spcBef>
                <a:spcPts val="0"/>
              </a:spcBef>
              <a:buClr>
                <a:schemeClr val="dk1"/>
              </a:buClr>
            </a:pPr>
            <a:endParaRPr lang="en-US" dirty="0">
              <a:solidFill>
                <a:schemeClr val="dk1"/>
              </a:solidFill>
              <a:latin typeface="Arial" panose="020B0604020202020204" pitchFamily="34" charset="0"/>
              <a:ea typeface="Avenir"/>
              <a:cs typeface="Arial" panose="020B0604020202020204" pitchFamily="34" charset="0"/>
              <a:sym typeface="Avenir"/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chemeClr val="dk1"/>
              </a:solidFill>
              <a:latin typeface="Arial" panose="020B0604020202020204" pitchFamily="34" charset="0"/>
              <a:ea typeface="Avenir"/>
              <a:cs typeface="Arial" panose="020B0604020202020204" pitchFamily="34" charset="0"/>
              <a:sym typeface="Avenir"/>
            </a:endParaRPr>
          </a:p>
        </p:txBody>
      </p:sp>
      <p:sp>
        <p:nvSpPr>
          <p:cNvPr id="426" name="Shape 426"/>
          <p:cNvSpPr txBox="1"/>
          <p:nvPr/>
        </p:nvSpPr>
        <p:spPr>
          <a:xfrm>
            <a:off x="379426" y="337197"/>
            <a:ext cx="11054100" cy="745879"/>
          </a:xfrm>
          <a:prstGeom prst="rect">
            <a:avLst/>
          </a:prstGeom>
          <a:noFill/>
          <a:ln>
            <a:noFill/>
          </a:ln>
        </p:spPr>
        <p:txBody>
          <a:bodyPr lIns="91425" tIns="45675" rIns="91425" bIns="45675" anchor="t" anchorCtr="0">
            <a:noAutofit/>
          </a:bodyPr>
          <a:lstStyle/>
          <a:p>
            <a:pPr>
              <a:buClr>
                <a:srgbClr val="727272"/>
              </a:buClr>
              <a:buSzPct val="25000"/>
            </a:pPr>
            <a:r>
              <a:rPr lang="en-US" sz="3200" b="1" dirty="0">
                <a:solidFill>
                  <a:srgbClr val="333333"/>
                </a:solidFill>
                <a:latin typeface="Arial" charset="0"/>
                <a:cs typeface="Arial" charset="0"/>
                <a:sym typeface="Avenir"/>
              </a:rPr>
              <a:t>Test and track</a:t>
            </a:r>
          </a:p>
        </p:txBody>
      </p:sp>
      <p:pic>
        <p:nvPicPr>
          <p:cNvPr id="13" name="Picture 2" descr="Image result for brightedge logo">
            <a:extLst>
              <a:ext uri="{FF2B5EF4-FFF2-40B4-BE49-F238E27FC236}">
                <a16:creationId xmlns:a16="http://schemas.microsoft.com/office/drawing/2014/main" xmlns="" id="{B3703CA4-AEBE-4E60-8593-CE0ECB643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252" y="6057962"/>
            <a:ext cx="1237800" cy="69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44D9730-A4B7-4B00-9A03-7CA5020F34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2634" y="3932809"/>
            <a:ext cx="1485714" cy="19714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074E702-C490-4024-B2D4-27DE7605F2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6595" y="2616231"/>
            <a:ext cx="6495238" cy="22666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209A647-BE9A-4947-BE82-D1BBF03D124C}"/>
              </a:ext>
            </a:extLst>
          </p:cNvPr>
          <p:cNvSpPr txBox="1"/>
          <p:nvPr/>
        </p:nvSpPr>
        <p:spPr>
          <a:xfrm>
            <a:off x="7322415" y="2220607"/>
            <a:ext cx="2627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Source: DeviceAtlas.com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CC91674-D627-4FD9-B1C4-3DF552776F33}"/>
              </a:ext>
            </a:extLst>
          </p:cNvPr>
          <p:cNvSpPr/>
          <p:nvPr/>
        </p:nvSpPr>
        <p:spPr>
          <a:xfrm>
            <a:off x="349956" y="6248400"/>
            <a:ext cx="2348088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8" descr="Image result for direct agents logo">
            <a:extLst>
              <a:ext uri="{FF2B5EF4-FFF2-40B4-BE49-F238E27FC236}">
                <a16:creationId xmlns:a16="http://schemas.microsoft.com/office/drawing/2014/main" xmlns="" id="{37269A74-3A4B-482F-8251-68C4C6B40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58443"/>
            <a:ext cx="1303421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213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2173" y="6037799"/>
            <a:ext cx="1890088" cy="778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69CBDC0-DEF8-41BF-A33B-62B99ED96DC0}"/>
              </a:ext>
            </a:extLst>
          </p:cNvPr>
          <p:cNvSpPr/>
          <p:nvPr/>
        </p:nvSpPr>
        <p:spPr>
          <a:xfrm>
            <a:off x="1275425" y="3013500"/>
            <a:ext cx="96411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 FOR MOBILE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85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05523"/>
            <a:ext cx="10972800" cy="1143000"/>
          </a:xfrm>
        </p:spPr>
        <p:txBody>
          <a:bodyPr/>
          <a:lstStyle/>
          <a:p>
            <a:pPr>
              <a:buClr>
                <a:srgbClr val="727272"/>
              </a:buClr>
              <a:buSzPct val="25000"/>
            </a:pPr>
            <a:r>
              <a:rPr lang="en-US" sz="3200" b="1" dirty="0">
                <a:solidFill>
                  <a:srgbClr val="333333"/>
                </a:solidFill>
                <a:latin typeface="Arial" charset="0"/>
                <a:ea typeface="+mn-ea"/>
                <a:cs typeface="Arial" charset="0"/>
              </a:rPr>
              <a:t>How many of you actively optimize for mobile (more than implementing a responsive design)?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24961" y="2198191"/>
            <a:ext cx="7513291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dirty="0">
                <a:latin typeface="Arial" panose="020B0604020202020204" pitchFamily="34" charset="0"/>
                <a:cs typeface="Arial" panose="020B0604020202020204" pitchFamily="34" charset="0"/>
              </a:rPr>
              <a:t>Place Holder - POLL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97CB955-1D0A-4E13-925D-1F2675179EAC}"/>
              </a:ext>
            </a:extLst>
          </p:cNvPr>
          <p:cNvSpPr/>
          <p:nvPr/>
        </p:nvSpPr>
        <p:spPr>
          <a:xfrm>
            <a:off x="4040163" y="3954548"/>
            <a:ext cx="5827236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Options: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actively pursue improvements for mobile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Sometimes addressed but not a focus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Very rarely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changes or none since going mobile responsive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F88B48-FFBE-4FEE-9074-6B639F106789}"/>
              </a:ext>
            </a:extLst>
          </p:cNvPr>
          <p:cNvSpPr/>
          <p:nvPr/>
        </p:nvSpPr>
        <p:spPr>
          <a:xfrm>
            <a:off x="349956" y="6248400"/>
            <a:ext cx="2348088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 descr="Image result for brightedge logo">
            <a:extLst>
              <a:ext uri="{FF2B5EF4-FFF2-40B4-BE49-F238E27FC236}">
                <a16:creationId xmlns:a16="http://schemas.microsoft.com/office/drawing/2014/main" xmlns="" id="{2CE5A617-0AE3-45CF-8B6B-CB8ED8DBF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252" y="6057962"/>
            <a:ext cx="1237800" cy="69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direct agents logo">
            <a:extLst>
              <a:ext uri="{FF2B5EF4-FFF2-40B4-BE49-F238E27FC236}">
                <a16:creationId xmlns:a16="http://schemas.microsoft.com/office/drawing/2014/main" xmlns="" id="{9E8EA8F3-5940-4130-B632-66771BA42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58443"/>
            <a:ext cx="1303421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93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2118" y="402295"/>
            <a:ext cx="9953532" cy="875153"/>
          </a:xfrm>
        </p:spPr>
        <p:txBody>
          <a:bodyPr/>
          <a:lstStyle/>
          <a:p>
            <a:r>
              <a:rPr lang="en-US" dirty="0"/>
              <a:t>Make sure that you include the essentials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0A6760B-8AAD-4EBE-B16D-93CB44B34621}"/>
              </a:ext>
            </a:extLst>
          </p:cNvPr>
          <p:cNvSpPr/>
          <p:nvPr/>
        </p:nvSpPr>
        <p:spPr>
          <a:xfrm>
            <a:off x="349956" y="6248400"/>
            <a:ext cx="2348088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 descr="Image result for brightedge logo">
            <a:extLst>
              <a:ext uri="{FF2B5EF4-FFF2-40B4-BE49-F238E27FC236}">
                <a16:creationId xmlns:a16="http://schemas.microsoft.com/office/drawing/2014/main" xmlns="" id="{CE0221C4-27EB-4DE5-8867-8B35D482E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252" y="6057962"/>
            <a:ext cx="1237800" cy="69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direct agents logo">
            <a:extLst>
              <a:ext uri="{FF2B5EF4-FFF2-40B4-BE49-F238E27FC236}">
                <a16:creationId xmlns:a16="http://schemas.microsoft.com/office/drawing/2014/main" xmlns="" id="{32FB49E4-63D4-4306-BB8D-9A9AF3822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58443"/>
            <a:ext cx="1303421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lh3.googleusercontent.com/-ybQvK7nhPHE/WvCrjoqHS8I/AAAAAAAAHgI/nksYqtzy7fAOWjyq6uSQ3oOsxpaflNBngCK8BGAs/s512/2018-05-07.jpg">
            <a:extLst>
              <a:ext uri="{FF2B5EF4-FFF2-40B4-BE49-F238E27FC236}">
                <a16:creationId xmlns:a16="http://schemas.microsoft.com/office/drawing/2014/main" xmlns="" id="{4D22D2E0-B4EC-4E95-BC7C-6D11832C88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68"/>
          <a:stretch/>
        </p:blipFill>
        <p:spPr bwMode="auto">
          <a:xfrm>
            <a:off x="4727003" y="1754071"/>
            <a:ext cx="2743200" cy="26642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3.googleusercontent.com/-YzdM913K0r0/WvCrj1qnxqI/AAAAAAAAHgM/t03-Qu19gg4K28BJWKjWBu0v8ITCXQs7wCK8BGAs/s512/2018-05-07.jpg">
            <a:extLst>
              <a:ext uri="{FF2B5EF4-FFF2-40B4-BE49-F238E27FC236}">
                <a16:creationId xmlns:a16="http://schemas.microsoft.com/office/drawing/2014/main" xmlns="" id="{A8A1315D-FF4F-43FC-89FA-80B6BF5A57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60"/>
          <a:stretch/>
        </p:blipFill>
        <p:spPr bwMode="auto">
          <a:xfrm>
            <a:off x="7930006" y="2065991"/>
            <a:ext cx="2743200" cy="20404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lh3.googleusercontent.com/-xmfplvAjoOI/WvCrksgrXkI/AAAAAAAAHgU/MQkNSVHwtUUutvLuV3V_KZ845euSyVh6QCK8BGAs/s512/2018-05-07.jpg">
            <a:extLst>
              <a:ext uri="{FF2B5EF4-FFF2-40B4-BE49-F238E27FC236}">
                <a16:creationId xmlns:a16="http://schemas.microsoft.com/office/drawing/2014/main" xmlns="" id="{C8B80D7E-F014-478F-8BC8-044D6E391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21"/>
          <a:stretch/>
        </p:blipFill>
        <p:spPr bwMode="auto">
          <a:xfrm>
            <a:off x="1524000" y="1235342"/>
            <a:ext cx="2743200" cy="38272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C5B0C73-63BF-43AE-9A0D-8533A42E4659}"/>
              </a:ext>
            </a:extLst>
          </p:cNvPr>
          <p:cNvSpPr/>
          <p:nvPr/>
        </p:nvSpPr>
        <p:spPr>
          <a:xfrm>
            <a:off x="2368674" y="1762950"/>
            <a:ext cx="1448724" cy="456468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B198B8F-7DEF-4D21-BD13-37BA0A7E41C4}"/>
              </a:ext>
            </a:extLst>
          </p:cNvPr>
          <p:cNvSpPr/>
          <p:nvPr/>
        </p:nvSpPr>
        <p:spPr>
          <a:xfrm>
            <a:off x="2298900" y="4499743"/>
            <a:ext cx="1193399" cy="456468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6DAB7F0-69E7-48A0-A96D-74CD03887134}"/>
              </a:ext>
            </a:extLst>
          </p:cNvPr>
          <p:cNvSpPr/>
          <p:nvPr/>
        </p:nvSpPr>
        <p:spPr>
          <a:xfrm>
            <a:off x="4802819" y="2796466"/>
            <a:ext cx="1171854" cy="1621897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0C23E50-259A-42C7-BEFE-2838B59122CD}"/>
              </a:ext>
            </a:extLst>
          </p:cNvPr>
          <p:cNvSpPr/>
          <p:nvPr/>
        </p:nvSpPr>
        <p:spPr>
          <a:xfrm>
            <a:off x="8576893" y="3379180"/>
            <a:ext cx="1445996" cy="349441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E221C29B-7D56-4BFA-8C7D-F4E0FF6B1669}"/>
              </a:ext>
            </a:extLst>
          </p:cNvPr>
          <p:cNvCxnSpPr/>
          <p:nvPr/>
        </p:nvCxnSpPr>
        <p:spPr>
          <a:xfrm>
            <a:off x="3817398" y="2219418"/>
            <a:ext cx="0" cy="336463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BBF7B0B7-5F2C-409E-87F9-F4E8217E7E65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2895599" y="4956211"/>
            <a:ext cx="1" cy="1101751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A2978380-53F0-4878-9743-22D0608D222B}"/>
              </a:ext>
            </a:extLst>
          </p:cNvPr>
          <p:cNvCxnSpPr>
            <a:cxnSpLocks/>
          </p:cNvCxnSpPr>
          <p:nvPr/>
        </p:nvCxnSpPr>
        <p:spPr>
          <a:xfrm>
            <a:off x="5391705" y="4418364"/>
            <a:ext cx="0" cy="116569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184FF37D-C3F3-46FA-8A91-C70B67297A3C}"/>
              </a:ext>
            </a:extLst>
          </p:cNvPr>
          <p:cNvCxnSpPr>
            <a:cxnSpLocks/>
          </p:cNvCxnSpPr>
          <p:nvPr/>
        </p:nvCxnSpPr>
        <p:spPr>
          <a:xfrm>
            <a:off x="9175072" y="3728621"/>
            <a:ext cx="0" cy="1333989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A3FB975-2E4E-4B59-B977-73217F430D8E}"/>
              </a:ext>
            </a:extLst>
          </p:cNvPr>
          <p:cNvSpPr/>
          <p:nvPr/>
        </p:nvSpPr>
        <p:spPr>
          <a:xfrm>
            <a:off x="3168853" y="5552097"/>
            <a:ext cx="1633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Static, global site search feature</a:t>
            </a:r>
            <a:endParaRPr lang="en-US" sz="1200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48E55A82-C9AA-4DBC-A7CB-41C8CABD3282}"/>
              </a:ext>
            </a:extLst>
          </p:cNvPr>
          <p:cNvSpPr/>
          <p:nvPr/>
        </p:nvSpPr>
        <p:spPr>
          <a:xfrm>
            <a:off x="2368674" y="6052765"/>
            <a:ext cx="1376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 clear, above the fold CTA</a:t>
            </a:r>
            <a:endParaRPr lang="en-US" sz="1200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FB24DBE-CCA8-4324-9586-935A0A29820F}"/>
              </a:ext>
            </a:extLst>
          </p:cNvPr>
          <p:cNvSpPr/>
          <p:nvPr/>
        </p:nvSpPr>
        <p:spPr>
          <a:xfrm>
            <a:off x="4727003" y="5591100"/>
            <a:ext cx="1892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 simple, condensed category menu</a:t>
            </a:r>
            <a:endParaRPr lang="en-US" sz="1200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F6BAF121-D22E-4D17-B836-A209045BD15D}"/>
              </a:ext>
            </a:extLst>
          </p:cNvPr>
          <p:cNvSpPr/>
          <p:nvPr/>
        </p:nvSpPr>
        <p:spPr>
          <a:xfrm>
            <a:off x="8353884" y="5050361"/>
            <a:ext cx="1892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 clear, above the fold, page title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714763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2118" y="402295"/>
            <a:ext cx="9953532" cy="875153"/>
          </a:xfrm>
        </p:spPr>
        <p:txBody>
          <a:bodyPr/>
          <a:lstStyle/>
          <a:p>
            <a:r>
              <a:rPr lang="en-US" dirty="0"/>
              <a:t>Don’t prevent user navigation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0A6760B-8AAD-4EBE-B16D-93CB44B34621}"/>
              </a:ext>
            </a:extLst>
          </p:cNvPr>
          <p:cNvSpPr/>
          <p:nvPr/>
        </p:nvSpPr>
        <p:spPr>
          <a:xfrm>
            <a:off x="349956" y="6248400"/>
            <a:ext cx="2348088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 descr="Image result for brightedge logo">
            <a:extLst>
              <a:ext uri="{FF2B5EF4-FFF2-40B4-BE49-F238E27FC236}">
                <a16:creationId xmlns:a16="http://schemas.microsoft.com/office/drawing/2014/main" xmlns="" id="{CE0221C4-27EB-4DE5-8867-8B35D482E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252" y="6057962"/>
            <a:ext cx="1237800" cy="69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direct agents logo">
            <a:extLst>
              <a:ext uri="{FF2B5EF4-FFF2-40B4-BE49-F238E27FC236}">
                <a16:creationId xmlns:a16="http://schemas.microsoft.com/office/drawing/2014/main" xmlns="" id="{32FB49E4-63D4-4306-BB8D-9A9AF3822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58443"/>
            <a:ext cx="1303421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lh3.googleusercontent.com/-AfgNAxKqa4Y/WvCvYFZQqWI/AAAAAAAAHgo/msGpUR8J6LkPGdEIB_w8_3hZCpEWymipACK8BGAs/s512/2018-05-07.jpg">
            <a:extLst>
              <a:ext uri="{FF2B5EF4-FFF2-40B4-BE49-F238E27FC236}">
                <a16:creationId xmlns:a16="http://schemas.microsoft.com/office/drawing/2014/main" xmlns="" id="{BA360EF0-1DD9-4EC7-B4F6-E24BDC136A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2"/>
          <a:stretch/>
        </p:blipFill>
        <p:spPr bwMode="auto">
          <a:xfrm>
            <a:off x="2253001" y="2258899"/>
            <a:ext cx="2743200" cy="43041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lh3.googleusercontent.com/-TxHorNYerVE/WvCvYrBwRjI/AAAAAAAAHgw/2RgjNGFJAjI7D5jCiSTxNO4OoQ22A05YACK8BGAs/s512/2018-05-07.jpg">
            <a:extLst>
              <a:ext uri="{FF2B5EF4-FFF2-40B4-BE49-F238E27FC236}">
                <a16:creationId xmlns:a16="http://schemas.microsoft.com/office/drawing/2014/main" xmlns="" id="{76B7E806-F913-463B-9881-E3624FD0F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8"/>
          <a:stretch/>
        </p:blipFill>
        <p:spPr bwMode="auto">
          <a:xfrm>
            <a:off x="6767744" y="2258899"/>
            <a:ext cx="2743200" cy="43041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9DDFFF2-29E5-47CA-B175-D2AA640A318D}"/>
              </a:ext>
            </a:extLst>
          </p:cNvPr>
          <p:cNvSpPr/>
          <p:nvPr/>
        </p:nvSpPr>
        <p:spPr>
          <a:xfrm>
            <a:off x="5596538" y="4226328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VS.</a:t>
            </a:r>
            <a:endParaRPr lang="en-US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1BE8C7B-FEDD-4656-AC5B-F1CF38BE0C23}"/>
              </a:ext>
            </a:extLst>
          </p:cNvPr>
          <p:cNvSpPr/>
          <p:nvPr/>
        </p:nvSpPr>
        <p:spPr>
          <a:xfrm>
            <a:off x="576600" y="1316551"/>
            <a:ext cx="10573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Barrier pages, full-screen interstitials, or any forced action can cause mobile users to bounce from your site at an extremely high rate, regardless of their entry channel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708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2173" y="6037799"/>
            <a:ext cx="1890088" cy="778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835080" cy="685799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02399" y="915972"/>
            <a:ext cx="5313780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33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GOOGLE’S MOBILE FIRST INDEX?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69CBDC0-DEF8-41BF-A33B-62B99ED96DC0}"/>
              </a:ext>
            </a:extLst>
          </p:cNvPr>
          <p:cNvSpPr/>
          <p:nvPr/>
        </p:nvSpPr>
        <p:spPr>
          <a:xfrm>
            <a:off x="369815" y="3013501"/>
            <a:ext cx="4095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D2D21C5-43E5-42FF-BF36-182AFB978442}"/>
              </a:ext>
            </a:extLst>
          </p:cNvPr>
          <p:cNvSpPr/>
          <p:nvPr/>
        </p:nvSpPr>
        <p:spPr>
          <a:xfrm>
            <a:off x="6502398" y="2181807"/>
            <a:ext cx="5216123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33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IMPORTANCE OF SITE SPEED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9601C26-6980-4FD0-B88D-DDC0A174B6BB}"/>
              </a:ext>
            </a:extLst>
          </p:cNvPr>
          <p:cNvSpPr/>
          <p:nvPr/>
        </p:nvSpPr>
        <p:spPr>
          <a:xfrm>
            <a:off x="6502397" y="3119410"/>
            <a:ext cx="5216123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33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OPTIMIZATIONS FOR USER EXPERIENCE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498D721-5CCA-4DBD-9F9E-985DC8385B8B}"/>
              </a:ext>
            </a:extLst>
          </p:cNvPr>
          <p:cNvSpPr/>
          <p:nvPr/>
        </p:nvSpPr>
        <p:spPr>
          <a:xfrm>
            <a:off x="6502399" y="4217193"/>
            <a:ext cx="5313780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33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IMPLEMENTING ACCELERATED MOBILE PAGES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DA8E3BD-A92C-4323-8D20-B6712E71E341}"/>
              </a:ext>
            </a:extLst>
          </p:cNvPr>
          <p:cNvSpPr/>
          <p:nvPr/>
        </p:nvSpPr>
        <p:spPr>
          <a:xfrm>
            <a:off x="6502399" y="5328353"/>
            <a:ext cx="4952253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33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MEASURE MOBILE PERFORMANCE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54F3EEFF-2DA2-42E4-8A56-F824C0290CC1}"/>
              </a:ext>
            </a:extLst>
          </p:cNvPr>
          <p:cNvSpPr/>
          <p:nvPr/>
        </p:nvSpPr>
        <p:spPr>
          <a:xfrm>
            <a:off x="5397624" y="881103"/>
            <a:ext cx="822960" cy="818535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6AB5E6FF-2009-4F35-8AE8-49E2D35B1422}"/>
              </a:ext>
            </a:extLst>
          </p:cNvPr>
          <p:cNvSpPr/>
          <p:nvPr/>
        </p:nvSpPr>
        <p:spPr>
          <a:xfrm>
            <a:off x="5397624" y="1982822"/>
            <a:ext cx="822960" cy="818535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2E1947BB-1CD9-49DE-8DD4-B5B5B11BAFA6}"/>
              </a:ext>
            </a:extLst>
          </p:cNvPr>
          <p:cNvSpPr/>
          <p:nvPr/>
        </p:nvSpPr>
        <p:spPr>
          <a:xfrm>
            <a:off x="5403839" y="3084541"/>
            <a:ext cx="822960" cy="818535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835D80D4-7A45-478B-BA0D-222EC4FC2A25}"/>
              </a:ext>
            </a:extLst>
          </p:cNvPr>
          <p:cNvSpPr/>
          <p:nvPr/>
        </p:nvSpPr>
        <p:spPr>
          <a:xfrm>
            <a:off x="5397624" y="4182324"/>
            <a:ext cx="822960" cy="818535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7C9F276B-01EE-4890-8114-91A27A721D19}"/>
              </a:ext>
            </a:extLst>
          </p:cNvPr>
          <p:cNvSpPr/>
          <p:nvPr/>
        </p:nvSpPr>
        <p:spPr>
          <a:xfrm>
            <a:off x="5403839" y="5287979"/>
            <a:ext cx="822960" cy="818535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50319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5"/>
          </p:nvPr>
        </p:nvSpPr>
        <p:spPr>
          <a:xfrm>
            <a:off x="584261" y="2963809"/>
            <a:ext cx="5035304" cy="2990377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All content creation and optimizations should be performed on mobile as well</a:t>
            </a:r>
            <a:endParaRPr lang="en-US" sz="500" dirty="0">
              <a:solidFill>
                <a:srgbClr val="666666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Design website for mobile experience first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Include relevant structure markup on mobile version of the site (if not covered by responsive design)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Employ design tools to make long-form content on mobile digestible by users; e.g. accordions to break apart page sections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457200" y="449018"/>
            <a:ext cx="9419550" cy="875153"/>
          </a:xfrm>
        </p:spPr>
        <p:txBody>
          <a:bodyPr/>
          <a:lstStyle/>
          <a:p>
            <a:r>
              <a:rPr lang="en-US" dirty="0"/>
              <a:t>Duplicate optimized desktop content on mobile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1A1B6AC-FA75-4420-A437-FD46084FA59D}"/>
              </a:ext>
            </a:extLst>
          </p:cNvPr>
          <p:cNvSpPr/>
          <p:nvPr/>
        </p:nvSpPr>
        <p:spPr>
          <a:xfrm>
            <a:off x="349956" y="6248400"/>
            <a:ext cx="2348088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" descr="Image result for brightedge logo">
            <a:extLst>
              <a:ext uri="{FF2B5EF4-FFF2-40B4-BE49-F238E27FC236}">
                <a16:creationId xmlns:a16="http://schemas.microsoft.com/office/drawing/2014/main" xmlns="" id="{5612AEF4-66E6-4BE0-A2BF-8468BA9D3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252" y="6057962"/>
            <a:ext cx="1237800" cy="69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direct agents logo">
            <a:extLst>
              <a:ext uri="{FF2B5EF4-FFF2-40B4-BE49-F238E27FC236}">
                <a16:creationId xmlns:a16="http://schemas.microsoft.com/office/drawing/2014/main" xmlns="" id="{F5EEF903-6232-4A71-92EE-AB5B52BE2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58443"/>
            <a:ext cx="1303421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35821FC-E6A4-43A8-9916-9282A88E2694}"/>
              </a:ext>
            </a:extLst>
          </p:cNvPr>
          <p:cNvSpPr/>
          <p:nvPr/>
        </p:nvSpPr>
        <p:spPr>
          <a:xfrm>
            <a:off x="457200" y="1408316"/>
            <a:ext cx="105340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sz="32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impact of mobile-first indexing will come into play if your mobile and desktop sites are significantly different”</a:t>
            </a:r>
          </a:p>
        </p:txBody>
      </p:sp>
      <p:pic>
        <p:nvPicPr>
          <p:cNvPr id="5122" name="Picture 2" descr="https://s3.amazonaws.com/media.nngroup.com/media/editor/2015/04/30/wikipedia2.png">
            <a:extLst>
              <a:ext uri="{FF2B5EF4-FFF2-40B4-BE49-F238E27FC236}">
                <a16:creationId xmlns:a16="http://schemas.microsoft.com/office/drawing/2014/main" xmlns="" id="{F8338932-EB07-4882-8CE7-0B407003F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796" y="2832870"/>
            <a:ext cx="3844954" cy="325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641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"/>
          <p:cNvSpPr txBox="1">
            <a:spLocks/>
          </p:cNvSpPr>
          <p:nvPr/>
        </p:nvSpPr>
        <p:spPr>
          <a:xfrm>
            <a:off x="457200" y="993913"/>
            <a:ext cx="11125200" cy="491915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67" b="1" dirty="0">
              <a:solidFill>
                <a:srgbClr val="009DDA"/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57200" y="377956"/>
            <a:ext cx="11551264" cy="795209"/>
          </a:xfrm>
          <a:prstGeom prst="rect">
            <a:avLst/>
          </a:prstGeom>
        </p:spPr>
        <p:txBody>
          <a:bodyPr/>
          <a:lstStyle>
            <a:lvl1pPr indent="0">
              <a:lnSpc>
                <a:spcPts val="3400"/>
              </a:lnSpc>
              <a:spcBef>
                <a:spcPts val="1000"/>
              </a:spcBef>
              <a:buFont typeface="Arial"/>
              <a:buNone/>
              <a:defRPr sz="3200" b="1" i="0" baseline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/>
              <a:buNone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/>
              <a:buNone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r>
              <a:rPr lang="en-US" dirty="0"/>
              <a:t>Competitive Landscape may be substantially different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296819" y="1604456"/>
            <a:ext cx="8853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Desktop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01" y="1929029"/>
            <a:ext cx="2451336" cy="198642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6819" y="4111303"/>
            <a:ext cx="7873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Mobile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858" y="4346749"/>
            <a:ext cx="2107825" cy="19976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1683" y="1399865"/>
            <a:ext cx="3390900" cy="5219700"/>
          </a:xfrm>
          <a:prstGeom prst="rect">
            <a:avLst/>
          </a:prstGeom>
        </p:spPr>
      </p:pic>
      <p:sp>
        <p:nvSpPr>
          <p:cNvPr id="12" name="Content Placeholder 1"/>
          <p:cNvSpPr txBox="1">
            <a:spLocks/>
          </p:cNvSpPr>
          <p:nvPr/>
        </p:nvSpPr>
        <p:spPr>
          <a:xfrm>
            <a:off x="6485030" y="2117990"/>
            <a:ext cx="5454717" cy="491915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67" dirty="0"/>
          </a:p>
          <a:p>
            <a:pPr marL="0" indent="0" defTabSz="91440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000" b="1" dirty="0">
                <a:solidFill>
                  <a:srgbClr val="666666"/>
                </a:solidFill>
                <a:latin typeface="Arial" charset="0"/>
                <a:cs typeface="Arial" charset="0"/>
              </a:rPr>
              <a:t>Track Mobile closely to drive optimizations:</a:t>
            </a:r>
          </a:p>
          <a:p>
            <a:pPr marL="685800" lvl="2" indent="-342900" defTabSz="9144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66666"/>
                </a:solidFill>
                <a:latin typeface="Arial" charset="0"/>
                <a:cs typeface="Arial" charset="0"/>
              </a:rPr>
              <a:t>Target the right terms specific to mobile</a:t>
            </a:r>
            <a:endParaRPr lang="en-US" sz="2000" dirty="0">
              <a:solidFill>
                <a:srgbClr val="666666"/>
              </a:solidFill>
              <a:latin typeface="Arial" charset="0"/>
              <a:cs typeface="Arial" charset="0"/>
            </a:endParaRPr>
          </a:p>
          <a:p>
            <a:pPr marL="685800" lvl="2" indent="-342900" defTabSz="9144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66666"/>
                </a:solidFill>
                <a:latin typeface="Arial" charset="0"/>
                <a:cs typeface="Arial" charset="0"/>
              </a:rPr>
              <a:t>Understand future competitive landscape</a:t>
            </a:r>
          </a:p>
          <a:p>
            <a:pPr marL="685800" lvl="2" indent="-342900" defTabSz="9144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66666"/>
                </a:solidFill>
                <a:latin typeface="Arial" charset="0"/>
                <a:cs typeface="Arial" charset="0"/>
              </a:rPr>
              <a:t>Accurately represent how market share will distribute with the new mobile index</a:t>
            </a:r>
          </a:p>
          <a:p>
            <a:pPr marL="685800" lvl="2" indent="-342900" defTabSz="9144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300" dirty="0">
              <a:solidFill>
                <a:srgbClr val="666666"/>
              </a:solidFill>
              <a:latin typeface="Arial" charset="0"/>
              <a:cs typeface="Arial" charset="0"/>
            </a:endParaRPr>
          </a:p>
          <a:p>
            <a:endParaRPr lang="en-US" sz="2667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8320862-AA14-4E50-8792-89DEE630C360}"/>
              </a:ext>
            </a:extLst>
          </p:cNvPr>
          <p:cNvSpPr/>
          <p:nvPr/>
        </p:nvSpPr>
        <p:spPr>
          <a:xfrm>
            <a:off x="349956" y="6248400"/>
            <a:ext cx="2348088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8" descr="Image result for direct agents logo">
            <a:extLst>
              <a:ext uri="{FF2B5EF4-FFF2-40B4-BE49-F238E27FC236}">
                <a16:creationId xmlns:a16="http://schemas.microsoft.com/office/drawing/2014/main" xmlns="" id="{396A7DE5-F218-40B0-B108-01ABC36C5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58443"/>
            <a:ext cx="1303421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brightedge logo">
            <a:extLst>
              <a:ext uri="{FF2B5EF4-FFF2-40B4-BE49-F238E27FC236}">
                <a16:creationId xmlns:a16="http://schemas.microsoft.com/office/drawing/2014/main" xmlns="" id="{013223F0-56A1-4655-9419-ED53AEE2E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252" y="6057962"/>
            <a:ext cx="1237800" cy="69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853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2173" y="6037799"/>
            <a:ext cx="1890088" cy="778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69CBDC0-DEF8-41BF-A33B-62B99ED96DC0}"/>
              </a:ext>
            </a:extLst>
          </p:cNvPr>
          <p:cNvSpPr/>
          <p:nvPr/>
        </p:nvSpPr>
        <p:spPr>
          <a:xfrm>
            <a:off x="1892423" y="2643853"/>
            <a:ext cx="84071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ACCELERATED MOBILE PAGES CAN HELP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129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959" y="494352"/>
            <a:ext cx="10972800" cy="676250"/>
          </a:xfrm>
        </p:spPr>
        <p:txBody>
          <a:bodyPr/>
          <a:lstStyle/>
          <a:p>
            <a:pPr>
              <a:lnSpc>
                <a:spcPts val="3400"/>
              </a:lnSpc>
              <a:spcBef>
                <a:spcPts val="1000"/>
              </a:spcBef>
              <a:buFont typeface="Arial"/>
            </a:pPr>
            <a:r>
              <a:rPr lang="en-US" sz="3200" b="1" dirty="0">
                <a:solidFill>
                  <a:srgbClr val="333333"/>
                </a:solidFill>
                <a:latin typeface="Arial" charset="0"/>
                <a:cs typeface="Arial" charset="0"/>
              </a:rPr>
              <a:t>Test AMP for performance and site-speed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41357" y="2624041"/>
            <a:ext cx="5450643" cy="35320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685800" lvl="2" indent="-342900">
              <a:spcBef>
                <a:spcPts val="10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66666"/>
                </a:solidFill>
                <a:latin typeface="Arial" charset="0"/>
                <a:cs typeface="Arial" charset="0"/>
              </a:rPr>
              <a:t>AMP is an open-source project initiated by tech companies and content publishers</a:t>
            </a:r>
          </a:p>
          <a:p>
            <a:pPr marL="685800" lvl="2" indent="-342900">
              <a:spcBef>
                <a:spcPts val="10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66666"/>
                </a:solidFill>
                <a:latin typeface="Arial" charset="0"/>
                <a:cs typeface="Arial" charset="0"/>
              </a:rPr>
              <a:t>Content loads instantly on mobile</a:t>
            </a:r>
          </a:p>
          <a:p>
            <a:pPr marL="685800" lvl="2" indent="-342900">
              <a:spcBef>
                <a:spcPts val="10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66666"/>
                </a:solidFill>
                <a:latin typeface="Arial" charset="0"/>
                <a:cs typeface="Arial" charset="0"/>
              </a:rPr>
              <a:t>Requires tagging pages for AMP specs</a:t>
            </a:r>
          </a:p>
          <a:p>
            <a:pPr marL="685800" lvl="2" indent="-342900">
              <a:spcBef>
                <a:spcPts val="10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66666"/>
                </a:solidFill>
                <a:latin typeface="Arial" charset="0"/>
                <a:cs typeface="Arial" charset="0"/>
              </a:rPr>
              <a:t>AMP-enabled pages in search results display lightning bolt icon</a:t>
            </a:r>
          </a:p>
          <a:p>
            <a:pPr marL="685800" lvl="2" indent="-342900">
              <a:spcBef>
                <a:spcPts val="10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66666"/>
                </a:solidFill>
                <a:latin typeface="Arial" charset="0"/>
                <a:cs typeface="Arial" charset="0"/>
              </a:rPr>
              <a:t>AMP pages are 4x faster, use 10x less data vs. non-AMP pages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74983" y="2303550"/>
            <a:ext cx="2404124" cy="4219173"/>
            <a:chOff x="1502437" y="1619458"/>
            <a:chExt cx="1803093" cy="31643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2437" y="1619458"/>
              <a:ext cx="1803093" cy="3164380"/>
            </a:xfrm>
            <a:prstGeom prst="rect">
              <a:avLst/>
            </a:prstGeom>
          </p:spPr>
        </p:pic>
        <p:pic>
          <p:nvPicPr>
            <p:cNvPr id="9" name="Shape 353"/>
            <p:cNvPicPr>
              <a:picLocks noChangeAspect="1"/>
            </p:cNvPicPr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5126" y="1992723"/>
              <a:ext cx="1226000" cy="21806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/>
          </p:nvSpPr>
          <p:spPr>
            <a:xfrm>
              <a:off x="1817247" y="2742850"/>
              <a:ext cx="1167080" cy="1092953"/>
            </a:xfrm>
            <a:prstGeom prst="rect">
              <a:avLst/>
            </a:prstGeom>
            <a:noFill/>
            <a:ln w="19050" cmpd="sng">
              <a:solidFill>
                <a:srgbClr val="009DDA"/>
              </a:solidFill>
              <a:prstDash val="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 err="1">
                <a:solidFill>
                  <a:srgbClr val="292929"/>
                </a:solidFill>
                <a:latin typeface="Avenir Light"/>
              </a:endParaRPr>
            </a:p>
          </p:txBody>
        </p:sp>
      </p:grpSp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1063517" y="3917245"/>
            <a:ext cx="728868" cy="205531"/>
          </a:xfrm>
          <a:prstGeom prst="line">
            <a:avLst/>
          </a:prstGeom>
          <a:ln w="6350" cmpd="sng">
            <a:solidFill>
              <a:srgbClr val="00B0F0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15105" y="3664764"/>
            <a:ext cx="1131643" cy="748373"/>
          </a:xfrm>
          <a:prstGeom prst="rect">
            <a:avLst/>
          </a:prstGeom>
          <a:noFill/>
          <a:ln w="9525" cmpd="sng">
            <a:noFill/>
            <a:prstDash val="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1867" dirty="0">
                <a:solidFill>
                  <a:srgbClr val="292929"/>
                </a:solidFill>
                <a:latin typeface="Avenir Light"/>
              </a:rPr>
              <a:t>Top Stories</a:t>
            </a:r>
            <a:endParaRPr lang="en-US" sz="1333" dirty="0">
              <a:solidFill>
                <a:srgbClr val="292929"/>
              </a:solidFill>
              <a:latin typeface="Avenir Ligh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155888" y="4871149"/>
            <a:ext cx="636497" cy="168383"/>
          </a:xfrm>
          <a:prstGeom prst="line">
            <a:avLst/>
          </a:prstGeom>
          <a:ln w="6350" cmpd="sng">
            <a:solidFill>
              <a:srgbClr val="00B0F0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15105" y="4643045"/>
            <a:ext cx="1131643" cy="748373"/>
          </a:xfrm>
          <a:prstGeom prst="rect">
            <a:avLst/>
          </a:prstGeom>
          <a:noFill/>
          <a:ln w="9525" cmpd="sng">
            <a:noFill/>
            <a:prstDash val="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1867" dirty="0">
                <a:solidFill>
                  <a:srgbClr val="292929"/>
                </a:solidFill>
                <a:latin typeface="Avenir Light"/>
              </a:rPr>
              <a:t>AMP-enabled</a:t>
            </a:r>
            <a:endParaRPr lang="en-US" sz="1333" dirty="0">
              <a:solidFill>
                <a:srgbClr val="292929"/>
              </a:solidFill>
              <a:latin typeface="Avenir Ligh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3938883" y="5019511"/>
            <a:ext cx="858404" cy="225824"/>
          </a:xfrm>
          <a:prstGeom prst="line">
            <a:avLst/>
          </a:prstGeom>
          <a:ln w="6350" cmpd="sng">
            <a:solidFill>
              <a:srgbClr val="00B0F0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611492" y="4871149"/>
            <a:ext cx="1131643" cy="748373"/>
          </a:xfrm>
          <a:prstGeom prst="rect">
            <a:avLst/>
          </a:prstGeom>
          <a:noFill/>
          <a:ln w="9525" cmpd="sng">
            <a:noFill/>
            <a:prstDash val="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1867" dirty="0">
                <a:solidFill>
                  <a:srgbClr val="292929"/>
                </a:solidFill>
                <a:latin typeface="Avenir Light"/>
              </a:rPr>
              <a:t>Rich Cards</a:t>
            </a:r>
            <a:endParaRPr lang="en-US" sz="1333" dirty="0">
              <a:solidFill>
                <a:srgbClr val="292929"/>
              </a:solidFill>
              <a:latin typeface="Avenir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90346" y="2968754"/>
            <a:ext cx="2721225" cy="748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n-US" sz="2667" b="1" dirty="0">
                <a:solidFill>
                  <a:srgbClr val="009DDA"/>
                </a:solidFill>
                <a:latin typeface="Avenir Light"/>
              </a:rPr>
              <a:t>+1sec  +50%</a:t>
            </a:r>
          </a:p>
          <a:p>
            <a:pPr>
              <a:defRPr/>
            </a:pPr>
            <a:r>
              <a:rPr lang="en-US" sz="1600" dirty="0">
                <a:solidFill>
                  <a:srgbClr val="292929">
                    <a:lumMod val="90000"/>
                    <a:lumOff val="10000"/>
                  </a:srgbClr>
                </a:solidFill>
                <a:latin typeface="Avenir Light"/>
              </a:rPr>
              <a:t>load time          bounce rate</a:t>
            </a:r>
          </a:p>
        </p:txBody>
      </p:sp>
      <p:sp>
        <p:nvSpPr>
          <p:cNvPr id="20" name="Up Arrow 19"/>
          <p:cNvSpPr/>
          <p:nvPr/>
        </p:nvSpPr>
        <p:spPr>
          <a:xfrm rot="5400000">
            <a:off x="5005771" y="3366969"/>
            <a:ext cx="343084" cy="384384"/>
          </a:xfrm>
          <a:prstGeom prst="upArrow">
            <a:avLst>
              <a:gd name="adj1" fmla="val 43118"/>
              <a:gd name="adj2" fmla="val 4479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>
              <a:solidFill>
                <a:srgbClr val="FFFFFF"/>
              </a:solidFill>
              <a:latin typeface="Avenir Light"/>
            </a:endParaRPr>
          </a:p>
        </p:txBody>
      </p:sp>
      <p:pic>
        <p:nvPicPr>
          <p:cNvPr id="17" name="Picture 2" descr="Image result for brightedg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252" y="6057962"/>
            <a:ext cx="1237800" cy="69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EDEA6D7-D173-4FB9-B456-1F3647BF27C4}"/>
              </a:ext>
            </a:extLst>
          </p:cNvPr>
          <p:cNvSpPr/>
          <p:nvPr/>
        </p:nvSpPr>
        <p:spPr>
          <a:xfrm>
            <a:off x="349956" y="6248400"/>
            <a:ext cx="2348088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 descr="Image result for direct agents logo">
            <a:extLst>
              <a:ext uri="{FF2B5EF4-FFF2-40B4-BE49-F238E27FC236}">
                <a16:creationId xmlns:a16="http://schemas.microsoft.com/office/drawing/2014/main" xmlns="" id="{2F341DF2-D821-40C5-A72A-9743F7624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58443"/>
            <a:ext cx="1303421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7734709-E787-4C99-9273-E0D7715D342B}"/>
              </a:ext>
            </a:extLst>
          </p:cNvPr>
          <p:cNvSpPr/>
          <p:nvPr/>
        </p:nvSpPr>
        <p:spPr>
          <a:xfrm>
            <a:off x="576600" y="1316551"/>
            <a:ext cx="10573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AMPs can be made the default version of your site if your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m.web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 site is outdated or vastly different from your desktop version, or if your responsive mobile site is severely underperforming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119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2117" y="528918"/>
            <a:ext cx="10620015" cy="875153"/>
          </a:xfrm>
        </p:spPr>
        <p:txBody>
          <a:bodyPr/>
          <a:lstStyle/>
          <a:p>
            <a:r>
              <a:rPr lang="en-US" dirty="0"/>
              <a:t>AMP Implementation can render more than one organic result for mobile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BDEAC1B-7794-403E-83A1-06CB95F0E4C2}"/>
              </a:ext>
            </a:extLst>
          </p:cNvPr>
          <p:cNvSpPr/>
          <p:nvPr/>
        </p:nvSpPr>
        <p:spPr>
          <a:xfrm>
            <a:off x="349956" y="6248400"/>
            <a:ext cx="2348088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" descr="Image result for brightedge logo">
            <a:extLst>
              <a:ext uri="{FF2B5EF4-FFF2-40B4-BE49-F238E27FC236}">
                <a16:creationId xmlns:a16="http://schemas.microsoft.com/office/drawing/2014/main" xmlns="" id="{6FA70341-39F9-4897-BC17-B5DCB960D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252" y="6057962"/>
            <a:ext cx="1237800" cy="69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direct agents logo">
            <a:extLst>
              <a:ext uri="{FF2B5EF4-FFF2-40B4-BE49-F238E27FC236}">
                <a16:creationId xmlns:a16="http://schemas.microsoft.com/office/drawing/2014/main" xmlns="" id="{6A918811-8D4B-4FC8-B43D-2017A5383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58443"/>
            <a:ext cx="1303421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34DF8D6-2996-4D68-B5EA-52FE537FD2B7}"/>
              </a:ext>
            </a:extLst>
          </p:cNvPr>
          <p:cNvGrpSpPr/>
          <p:nvPr/>
        </p:nvGrpSpPr>
        <p:grpSpPr>
          <a:xfrm>
            <a:off x="5876917" y="1375436"/>
            <a:ext cx="2342028" cy="4215650"/>
            <a:chOff x="6449283" y="1672282"/>
            <a:chExt cx="2381250" cy="428625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10" name="Picture 14" descr="Image result for amp example">
              <a:extLst>
                <a:ext uri="{FF2B5EF4-FFF2-40B4-BE49-F238E27FC236}">
                  <a16:creationId xmlns:a16="http://schemas.microsoft.com/office/drawing/2014/main" xmlns="" id="{761D6CFB-E734-4007-B6F3-4D6C41B61D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9283" y="1672282"/>
              <a:ext cx="2381250" cy="428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2" descr="Image result for amp example">
              <a:extLst>
                <a:ext uri="{FF2B5EF4-FFF2-40B4-BE49-F238E27FC236}">
                  <a16:creationId xmlns:a16="http://schemas.microsoft.com/office/drawing/2014/main" xmlns="" id="{28082956-B898-4B5F-AF52-BD6B8956F4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5786" y="4513342"/>
              <a:ext cx="1571522" cy="727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3B5A912-55AE-4DF2-8A5F-DDB3ADA6D7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24035"/>
            <a:stretch/>
          </p:blipFill>
          <p:spPr>
            <a:xfrm>
              <a:off x="6915930" y="2749083"/>
              <a:ext cx="1447955" cy="343729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F3F64A0-E563-4630-8B42-390657A4A5F8}"/>
              </a:ext>
            </a:extLst>
          </p:cNvPr>
          <p:cNvSpPr/>
          <p:nvPr/>
        </p:nvSpPr>
        <p:spPr>
          <a:xfrm>
            <a:off x="8861097" y="3538166"/>
            <a:ext cx="2755454" cy="2460456"/>
          </a:xfrm>
          <a:prstGeom prst="rect">
            <a:avLst/>
          </a:prstGeom>
          <a:solidFill>
            <a:srgbClr val="F2F9FF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5C4357D-E55A-4CE5-B8C1-C570DB1F030E}"/>
              </a:ext>
            </a:extLst>
          </p:cNvPr>
          <p:cNvSpPr/>
          <p:nvPr/>
        </p:nvSpPr>
        <p:spPr>
          <a:xfrm>
            <a:off x="6352763" y="3887604"/>
            <a:ext cx="337751" cy="1482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E86BBC2-F66B-484A-96E6-A433C88621EC}"/>
              </a:ext>
            </a:extLst>
          </p:cNvPr>
          <p:cNvSpPr/>
          <p:nvPr/>
        </p:nvSpPr>
        <p:spPr>
          <a:xfrm>
            <a:off x="7395332" y="3887604"/>
            <a:ext cx="337751" cy="1482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5476D9-4341-4BC1-B91E-CC445FF99174}"/>
              </a:ext>
            </a:extLst>
          </p:cNvPr>
          <p:cNvSpPr/>
          <p:nvPr/>
        </p:nvSpPr>
        <p:spPr>
          <a:xfrm>
            <a:off x="6301218" y="4534275"/>
            <a:ext cx="337751" cy="1482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814E8C5-30B7-4435-94EB-E4231E7B4713}"/>
              </a:ext>
            </a:extLst>
          </p:cNvPr>
          <p:cNvGrpSpPr/>
          <p:nvPr/>
        </p:nvGrpSpPr>
        <p:grpSpPr>
          <a:xfrm>
            <a:off x="9138751" y="3851091"/>
            <a:ext cx="2301312" cy="1894964"/>
            <a:chOff x="9191070" y="4246721"/>
            <a:chExt cx="2856620" cy="235222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813B095F-D76E-417C-B1AC-5DBB3B1416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929" t="938" r="578"/>
            <a:stretch/>
          </p:blipFill>
          <p:spPr>
            <a:xfrm>
              <a:off x="9246054" y="4547659"/>
              <a:ext cx="2622097" cy="2051283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/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0667EB5-DA7D-470D-9D75-BD972B2B17B6}"/>
                </a:ext>
              </a:extLst>
            </p:cNvPr>
            <p:cNvSpPr txBox="1"/>
            <p:nvPr/>
          </p:nvSpPr>
          <p:spPr>
            <a:xfrm>
              <a:off x="9191070" y="4246721"/>
              <a:ext cx="28566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AMP HTML Markup</a:t>
              </a: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D5231134-3E25-4592-9711-161208930BB7}"/>
              </a:ext>
            </a:extLst>
          </p:cNvPr>
          <p:cNvCxnSpPr/>
          <p:nvPr/>
        </p:nvCxnSpPr>
        <p:spPr>
          <a:xfrm flipH="1">
            <a:off x="7841862" y="3538166"/>
            <a:ext cx="1019235" cy="63340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Related image">
            <a:extLst>
              <a:ext uri="{FF2B5EF4-FFF2-40B4-BE49-F238E27FC236}">
                <a16:creationId xmlns:a16="http://schemas.microsoft.com/office/drawing/2014/main" xmlns="" id="{894461C6-D3DA-4D9D-A230-1771F6F90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097" y="1404071"/>
            <a:ext cx="2754309" cy="208563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F734F04-4456-4CE6-8B01-B7E3B3A090E3}"/>
              </a:ext>
            </a:extLst>
          </p:cNvPr>
          <p:cNvSpPr txBox="1"/>
          <p:nvPr/>
        </p:nvSpPr>
        <p:spPr>
          <a:xfrm>
            <a:off x="193567" y="2065226"/>
            <a:ext cx="5450643" cy="35320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685800" lvl="2" indent="-342900">
              <a:spcBef>
                <a:spcPts val="10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66666"/>
                </a:solidFill>
                <a:latin typeface="Arial" charset="0"/>
                <a:cs typeface="Arial" charset="0"/>
              </a:rPr>
              <a:t>An AMP result can render 3 different results for the same page in mobile; e.g. AMP result for Top Stories, AMP result in text results, original mobile version of page in text results</a:t>
            </a:r>
          </a:p>
          <a:p>
            <a:pPr marL="685800" lvl="2" indent="-342900">
              <a:spcBef>
                <a:spcPts val="10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66666"/>
                </a:solidFill>
                <a:latin typeface="Arial" charset="0"/>
                <a:cs typeface="Arial" charset="0"/>
              </a:rPr>
              <a:t>The AMP logo on the SERP entails higher click through rate, as users associate it faster load time</a:t>
            </a:r>
          </a:p>
          <a:p>
            <a:pPr marL="685800" lvl="2" indent="-342900">
              <a:spcBef>
                <a:spcPts val="10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66666"/>
                </a:solidFill>
                <a:latin typeface="Arial" charset="0"/>
                <a:cs typeface="Arial" charset="0"/>
              </a:rPr>
              <a:t>AMPs can be applied to videos, blogs, product pages, etc.</a:t>
            </a:r>
          </a:p>
        </p:txBody>
      </p:sp>
    </p:spTree>
    <p:extLst>
      <p:ext uri="{BB962C8B-B14F-4D97-AF65-F5344CB8AC3E}">
        <p14:creationId xmlns:p14="http://schemas.microsoft.com/office/powerpoint/2010/main" val="1355667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2117" y="528918"/>
            <a:ext cx="10620015" cy="875153"/>
          </a:xfrm>
        </p:spPr>
        <p:txBody>
          <a:bodyPr/>
          <a:lstStyle/>
          <a:p>
            <a:r>
              <a:rPr lang="en-US" dirty="0"/>
              <a:t>Test AMPs for Paid Media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BDEAC1B-7794-403E-83A1-06CB95F0E4C2}"/>
              </a:ext>
            </a:extLst>
          </p:cNvPr>
          <p:cNvSpPr/>
          <p:nvPr/>
        </p:nvSpPr>
        <p:spPr>
          <a:xfrm>
            <a:off x="349956" y="6248400"/>
            <a:ext cx="2348088" cy="505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" descr="Image result for brightedge logo">
            <a:extLst>
              <a:ext uri="{FF2B5EF4-FFF2-40B4-BE49-F238E27FC236}">
                <a16:creationId xmlns:a16="http://schemas.microsoft.com/office/drawing/2014/main" xmlns="" id="{6FA70341-39F9-4897-BC17-B5DCB960D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252" y="6057962"/>
            <a:ext cx="1237800" cy="69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direct agents logo">
            <a:extLst>
              <a:ext uri="{FF2B5EF4-FFF2-40B4-BE49-F238E27FC236}">
                <a16:creationId xmlns:a16="http://schemas.microsoft.com/office/drawing/2014/main" xmlns="" id="{6A918811-8D4B-4FC8-B43D-2017A5383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58443"/>
            <a:ext cx="1303421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F734F04-4456-4CE6-8B01-B7E3B3A090E3}"/>
              </a:ext>
            </a:extLst>
          </p:cNvPr>
          <p:cNvSpPr txBox="1"/>
          <p:nvPr/>
        </p:nvSpPr>
        <p:spPr>
          <a:xfrm>
            <a:off x="457200" y="2996560"/>
            <a:ext cx="5450643" cy="20404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685800" lvl="2" indent="-342900">
              <a:spcBef>
                <a:spcPts val="10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66666"/>
                </a:solidFill>
                <a:latin typeface="Arial" charset="0"/>
                <a:cs typeface="Arial" charset="0"/>
              </a:rPr>
              <a:t>Test performance of AMPs against normal mobile pages utilizing the </a:t>
            </a:r>
            <a:r>
              <a:rPr lang="en-US" sz="1600" dirty="0" err="1">
                <a:solidFill>
                  <a:srgbClr val="666666"/>
                </a:solidFill>
                <a:latin typeface="Arial" charset="0"/>
                <a:cs typeface="Arial" charset="0"/>
              </a:rPr>
              <a:t>Adwords</a:t>
            </a:r>
            <a:r>
              <a:rPr lang="en-US" sz="1600" dirty="0">
                <a:solidFill>
                  <a:srgbClr val="666666"/>
                </a:solidFill>
                <a:latin typeface="Arial" charset="0"/>
                <a:cs typeface="Arial" charset="0"/>
              </a:rPr>
              <a:t> Beta (this could be especially impactful for shopping)</a:t>
            </a:r>
          </a:p>
          <a:p>
            <a:pPr marL="685800" lvl="2" indent="-342900">
              <a:spcBef>
                <a:spcPts val="10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66666"/>
                </a:solidFill>
                <a:latin typeface="Arial" charset="0"/>
                <a:cs typeface="Arial" charset="0"/>
              </a:rPr>
              <a:t>AMPs have default placements for ads from GDN and should be utilized for live pages that have proven to drive traffic and increase user retention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36FE6D2-E242-439F-BD0C-083F7FF793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4158" y="1200632"/>
            <a:ext cx="2440749" cy="48573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9E1E153-45BC-4020-9D72-CD1E07FEE0F4}"/>
              </a:ext>
            </a:extLst>
          </p:cNvPr>
          <p:cNvSpPr/>
          <p:nvPr/>
        </p:nvSpPr>
        <p:spPr>
          <a:xfrm>
            <a:off x="8987749" y="2022756"/>
            <a:ext cx="2099734" cy="3273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3230E205-8719-432D-8D1A-FE4EA793B00F}"/>
              </a:ext>
            </a:extLst>
          </p:cNvPr>
          <p:cNvCxnSpPr>
            <a:cxnSpLocks/>
          </p:cNvCxnSpPr>
          <p:nvPr/>
        </p:nvCxnSpPr>
        <p:spPr>
          <a:xfrm flipH="1">
            <a:off x="8421511" y="2186426"/>
            <a:ext cx="56623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D4AA445-CDCD-4442-A3E8-397DEC7463D2}"/>
              </a:ext>
            </a:extLst>
          </p:cNvPr>
          <p:cNvSpPr/>
          <p:nvPr/>
        </p:nvSpPr>
        <p:spPr>
          <a:xfrm>
            <a:off x="6411854" y="1812239"/>
            <a:ext cx="2145123" cy="748373"/>
          </a:xfrm>
          <a:prstGeom prst="rect">
            <a:avLst/>
          </a:prstGeom>
          <a:noFill/>
          <a:ln w="9525" cmpd="sng">
            <a:noFill/>
            <a:prstDash val="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1867" dirty="0">
                <a:solidFill>
                  <a:srgbClr val="292929"/>
                </a:solidFill>
                <a:latin typeface="Avenir Light"/>
              </a:rPr>
              <a:t>Display Ad on AMP-enabled page</a:t>
            </a:r>
            <a:endParaRPr lang="en-US" sz="1333" dirty="0">
              <a:solidFill>
                <a:srgbClr val="292929"/>
              </a:solidFill>
              <a:latin typeface="Avenir Ligh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EB2769E-8FFE-4242-B346-1D3A34B8BCDE}"/>
              </a:ext>
            </a:extLst>
          </p:cNvPr>
          <p:cNvSpPr/>
          <p:nvPr/>
        </p:nvSpPr>
        <p:spPr>
          <a:xfrm>
            <a:off x="679375" y="1879194"/>
            <a:ext cx="5732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The use of AMPs should be at least tested for Paid Search ads and GDN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90054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2173" y="6037799"/>
            <a:ext cx="1890088" cy="778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69CBDC0-DEF8-41BF-A33B-62B99ED96DC0}"/>
              </a:ext>
            </a:extLst>
          </p:cNvPr>
          <p:cNvSpPr/>
          <p:nvPr/>
        </p:nvSpPr>
        <p:spPr>
          <a:xfrm>
            <a:off x="1275425" y="3013500"/>
            <a:ext cx="96411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IDENTIFYING OPPORTUNITY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028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385087"/>
            <a:ext cx="11551264" cy="795209"/>
          </a:xfrm>
        </p:spPr>
        <p:txBody>
          <a:bodyPr wrap="square">
            <a:normAutofit/>
          </a:bodyPr>
          <a:lstStyle/>
          <a:p>
            <a:pPr>
              <a:lnSpc>
                <a:spcPts val="3400"/>
              </a:lnSpc>
              <a:spcBef>
                <a:spcPts val="1000"/>
              </a:spcBef>
              <a:buFont typeface="Arial"/>
            </a:pPr>
            <a:r>
              <a:rPr lang="en-US" sz="3200" dirty="0">
                <a:solidFill>
                  <a:srgbClr val="333333"/>
                </a:solidFill>
                <a:latin typeface="Arial" charset="0"/>
                <a:cs typeface="Arial" charset="0"/>
              </a:rPr>
              <a:t>Identify Mobile Opportunity and Show Mobile ROI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590356"/>
            <a:ext cx="7942657" cy="4103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31584"/>
          <a:stretch/>
        </p:blipFill>
        <p:spPr>
          <a:xfrm>
            <a:off x="6747890" y="3729317"/>
            <a:ext cx="5444111" cy="209418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909" y="4466930"/>
            <a:ext cx="3026267" cy="199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8141109" y="1096271"/>
            <a:ext cx="4050891" cy="49191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67" dirty="0"/>
          </a:p>
          <a:p>
            <a:pPr marL="685800" lvl="2" indent="-342900">
              <a:spcBef>
                <a:spcPts val="10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66666"/>
                </a:solidFill>
                <a:latin typeface="Arial" charset="0"/>
                <a:cs typeface="Arial" charset="0"/>
              </a:rPr>
              <a:t>Conduct Mobile Keyword Research and Content Gap Analysis in Data Cube Smartphone</a:t>
            </a:r>
          </a:p>
          <a:p>
            <a:pPr marL="685800" lvl="2" indent="-342900">
              <a:spcBef>
                <a:spcPts val="10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66666"/>
                </a:solidFill>
                <a:latin typeface="Arial" charset="0"/>
                <a:cs typeface="Arial" charset="0"/>
              </a:rPr>
              <a:t>Run Mobile Opportunity Analysis to quantify Traffic/Revenue potential (if Mobile is account’s Default Search Engine)</a:t>
            </a:r>
          </a:p>
          <a:p>
            <a:endParaRPr lang="en-US" sz="2667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7471A8A-F3D2-4AED-AC85-776BD8649699}"/>
              </a:ext>
            </a:extLst>
          </p:cNvPr>
          <p:cNvSpPr/>
          <p:nvPr/>
        </p:nvSpPr>
        <p:spPr>
          <a:xfrm>
            <a:off x="349956" y="6248400"/>
            <a:ext cx="2348088" cy="505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8" descr="Image result for direct agents logo">
            <a:extLst>
              <a:ext uri="{FF2B5EF4-FFF2-40B4-BE49-F238E27FC236}">
                <a16:creationId xmlns:a16="http://schemas.microsoft.com/office/drawing/2014/main" xmlns="" id="{2DDD934B-73FD-4530-A524-98F4DE15E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58443"/>
            <a:ext cx="1303421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33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827395"/>
            <a:ext cx="10765924" cy="536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854343"/>
            <a:ext cx="3620813" cy="507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/>
          <p:cNvSpPr/>
          <p:nvPr/>
        </p:nvSpPr>
        <p:spPr>
          <a:xfrm>
            <a:off x="5543331" y="854343"/>
            <a:ext cx="2206296" cy="507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/>
          <p:cNvSpPr/>
          <p:nvPr/>
        </p:nvSpPr>
        <p:spPr>
          <a:xfrm>
            <a:off x="8702664" y="1622604"/>
            <a:ext cx="2185276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CB2AB4F-4DF2-420F-AC86-3415391F72DE}"/>
              </a:ext>
            </a:extLst>
          </p:cNvPr>
          <p:cNvSpPr/>
          <p:nvPr/>
        </p:nvSpPr>
        <p:spPr>
          <a:xfrm>
            <a:off x="349956" y="6248400"/>
            <a:ext cx="2348088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8" descr="Image result for direct agents logo">
            <a:extLst>
              <a:ext uri="{FF2B5EF4-FFF2-40B4-BE49-F238E27FC236}">
                <a16:creationId xmlns:a16="http://schemas.microsoft.com/office/drawing/2014/main" xmlns="" id="{5C11585E-AA25-411B-80C7-DCD2D4B59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58443"/>
            <a:ext cx="1303421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brightedge logo">
            <a:extLst>
              <a:ext uri="{FF2B5EF4-FFF2-40B4-BE49-F238E27FC236}">
                <a16:creationId xmlns:a16="http://schemas.microsoft.com/office/drawing/2014/main" xmlns="" id="{B24716CF-662F-4289-9D32-46C19E540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252" y="6057962"/>
            <a:ext cx="1237800" cy="69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7200" y="456738"/>
            <a:ext cx="11125200" cy="795209"/>
          </a:xfrm>
        </p:spPr>
        <p:txBody>
          <a:bodyPr/>
          <a:lstStyle/>
          <a:p>
            <a:pPr>
              <a:lnSpc>
                <a:spcPts val="3400"/>
              </a:lnSpc>
              <a:spcBef>
                <a:spcPts val="1000"/>
              </a:spcBef>
              <a:buFont typeface="Arial"/>
            </a:pPr>
            <a:r>
              <a:rPr lang="en-US" sz="3200" dirty="0">
                <a:solidFill>
                  <a:srgbClr val="333333"/>
                </a:solidFill>
                <a:latin typeface="Arial" charset="0"/>
                <a:cs typeface="Arial" charset="0"/>
              </a:rPr>
              <a:t>Start benchmarking the growth in mobile</a:t>
            </a:r>
          </a:p>
        </p:txBody>
      </p:sp>
    </p:spTree>
    <p:extLst>
      <p:ext uri="{BB962C8B-B14F-4D97-AF65-F5344CB8AC3E}">
        <p14:creationId xmlns:p14="http://schemas.microsoft.com/office/powerpoint/2010/main" val="68509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5"/>
          </p:nvPr>
        </p:nvSpPr>
        <p:spPr>
          <a:xfrm>
            <a:off x="817122" y="1404071"/>
            <a:ext cx="10765277" cy="473088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/>
              <a:t>Step 1:   </a:t>
            </a:r>
            <a:r>
              <a:rPr lang="en-US" sz="2400" dirty="0"/>
              <a:t>Ensure that your mobile and desktop version of your site are 	    	    as identical as possible. Employ responsive design, to reduce 	  	    preferential placement of responsive sites in SERPs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/>
              <a:t>Step 2:   </a:t>
            </a:r>
            <a:r>
              <a:rPr lang="en-US" sz="2400" dirty="0"/>
              <a:t>Make Site Speed a priority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/>
              <a:t>Step 3:   </a:t>
            </a:r>
            <a:r>
              <a:rPr lang="en-US" sz="2400" dirty="0"/>
              <a:t>Optimize mobile content first (including design changes)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/>
              <a:t>Step 4:   </a:t>
            </a:r>
            <a:r>
              <a:rPr lang="en-US" sz="2400" dirty="0"/>
              <a:t>Test the use AMPs with both your SEO and Paid Media teams for  	     performance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/>
              <a:t>Step 5:   </a:t>
            </a:r>
            <a:r>
              <a:rPr lang="en-US" sz="2400" dirty="0"/>
              <a:t>Track and measure the organic keyword opportunity on mobile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D0CCAA4-00C7-4939-9B73-70D7251FA728}"/>
              </a:ext>
            </a:extLst>
          </p:cNvPr>
          <p:cNvSpPr/>
          <p:nvPr/>
        </p:nvSpPr>
        <p:spPr>
          <a:xfrm>
            <a:off x="349956" y="6248400"/>
            <a:ext cx="2348088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" descr="Image result for brightedge logo">
            <a:extLst>
              <a:ext uri="{FF2B5EF4-FFF2-40B4-BE49-F238E27FC236}">
                <a16:creationId xmlns:a16="http://schemas.microsoft.com/office/drawing/2014/main" xmlns="" id="{20B34D21-763B-4B85-96D5-6EF2E10B5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252" y="6057962"/>
            <a:ext cx="1237800" cy="69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direct agents logo">
            <a:extLst>
              <a:ext uri="{FF2B5EF4-FFF2-40B4-BE49-F238E27FC236}">
                <a16:creationId xmlns:a16="http://schemas.microsoft.com/office/drawing/2014/main" xmlns="" id="{01C022DB-7007-4FD2-BA8C-B04ED1630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58443"/>
            <a:ext cx="1303421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494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05523"/>
            <a:ext cx="10972800" cy="1143000"/>
          </a:xfrm>
        </p:spPr>
        <p:txBody>
          <a:bodyPr/>
          <a:lstStyle/>
          <a:p>
            <a:pPr algn="l"/>
            <a:r>
              <a:rPr lang="en-US" sz="3733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is confident that their mobile site is properly optimized for the mobile first index? </a:t>
            </a:r>
          </a:p>
        </p:txBody>
      </p:sp>
      <p:pic>
        <p:nvPicPr>
          <p:cNvPr id="17" name="Picture 2" descr="Image result for brightedg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252" y="6057962"/>
            <a:ext cx="1237800" cy="69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57667" y="2775239"/>
            <a:ext cx="7513291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dirty="0">
                <a:latin typeface="Arial" panose="020B0604020202020204" pitchFamily="34" charset="0"/>
                <a:cs typeface="Arial" panose="020B0604020202020204" pitchFamily="34" charset="0"/>
              </a:rPr>
              <a:t>Place Holder - POLL</a:t>
            </a:r>
          </a:p>
        </p:txBody>
      </p:sp>
      <p:pic>
        <p:nvPicPr>
          <p:cNvPr id="5" name="Picture 8" descr="Image result for direct agents logo">
            <a:extLst>
              <a:ext uri="{FF2B5EF4-FFF2-40B4-BE49-F238E27FC236}">
                <a16:creationId xmlns:a16="http://schemas.microsoft.com/office/drawing/2014/main" xmlns="" id="{A4BFB0F5-6C86-4538-9079-664077DAF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58443"/>
            <a:ext cx="1303421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AA7C032-A23A-4096-9082-1A4164B4789B}"/>
              </a:ext>
            </a:extLst>
          </p:cNvPr>
          <p:cNvSpPr/>
          <p:nvPr/>
        </p:nvSpPr>
        <p:spPr>
          <a:xfrm>
            <a:off x="3081374" y="3954548"/>
            <a:ext cx="354039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Options: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Completely confident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Fairly confident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 confident at all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What’s the mobile first index?</a:t>
            </a:r>
          </a:p>
        </p:txBody>
      </p:sp>
    </p:spTree>
    <p:extLst>
      <p:ext uri="{BB962C8B-B14F-4D97-AF65-F5344CB8AC3E}">
        <p14:creationId xmlns:p14="http://schemas.microsoft.com/office/powerpoint/2010/main" val="730580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2173" y="6037799"/>
            <a:ext cx="1890088" cy="778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69CBDC0-DEF8-41BF-A33B-62B99ED96DC0}"/>
              </a:ext>
            </a:extLst>
          </p:cNvPr>
          <p:cNvSpPr/>
          <p:nvPr/>
        </p:nvSpPr>
        <p:spPr>
          <a:xfrm>
            <a:off x="1275425" y="3013500"/>
            <a:ext cx="96411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2744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0092" b="-58"/>
          <a:stretch/>
        </p:blipFill>
        <p:spPr>
          <a:xfrm>
            <a:off x="1" y="2"/>
            <a:ext cx="12192000" cy="73151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0"/>
            <a:ext cx="12248808" cy="7315199"/>
          </a:xfrm>
          <a:prstGeom prst="rect">
            <a:avLst/>
          </a:prstGeom>
          <a:solidFill>
            <a:schemeClr val="tx1">
              <a:lumMod val="50000"/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70">
              <a:spcAft>
                <a:spcPts val="800"/>
              </a:spcAft>
              <a:buClr>
                <a:prstClr val="white"/>
              </a:buClr>
              <a:defRPr/>
            </a:pPr>
            <a:endParaRPr lang="en-US" sz="2400" dirty="0">
              <a:solidFill>
                <a:prstClr val="white"/>
              </a:solidFill>
              <a:latin typeface="Avenir Light"/>
              <a:cs typeface="Avenir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41922" y="2298534"/>
            <a:ext cx="5960891" cy="2707806"/>
          </a:xfrm>
          <a:prstGeom prst="rect">
            <a:avLst/>
          </a:prstGeom>
          <a:solidFill>
            <a:schemeClr val="tx1">
              <a:lumMod val="5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 defTabSz="609570"/>
            <a:endParaRPr lang="en-US" sz="4000" b="1" dirty="0">
              <a:solidFill>
                <a:prstClr val="white"/>
              </a:solidFill>
              <a:latin typeface="Avenir Light"/>
              <a:cs typeface="Avenir Light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470194" y="3501122"/>
            <a:ext cx="2924757" cy="1115259"/>
            <a:chOff x="4452197" y="3737340"/>
            <a:chExt cx="2924757" cy="1115259"/>
          </a:xfrm>
        </p:grpSpPr>
        <p:sp>
          <p:nvSpPr>
            <p:cNvPr id="7" name="Rectangle 6"/>
            <p:cNvSpPr/>
            <p:nvPr/>
          </p:nvSpPr>
          <p:spPr>
            <a:xfrm>
              <a:off x="4641975" y="3737340"/>
              <a:ext cx="273497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70"/>
              <a:r>
                <a:rPr lang="en-US" sz="4000" b="1" dirty="0">
                  <a:solidFill>
                    <a:prstClr val="white"/>
                  </a:solidFill>
                  <a:latin typeface="Avenir Light"/>
                  <a:cs typeface="Avenir Light"/>
                </a:rPr>
                <a:t>THANK YOU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452197" y="4421886"/>
              <a:ext cx="2850719" cy="430713"/>
              <a:chOff x="4452197" y="4421886"/>
              <a:chExt cx="2850719" cy="430713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6078003" y="4421886"/>
                <a:ext cx="0" cy="43071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/>
              <p:nvPr/>
            </p:nvSpPr>
            <p:spPr>
              <a:xfrm>
                <a:off x="6278341" y="4482674"/>
                <a:ext cx="102457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609570"/>
                <a:r>
                  <a:rPr lang="en-US" sz="1200" dirty="0">
                    <a:solidFill>
                      <a:prstClr val="white"/>
                    </a:solidFill>
                    <a:latin typeface="Avenir Light"/>
                    <a:cs typeface="Avenir Light"/>
                  </a:rPr>
                  <a:t>LOS ANGELES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452197" y="4482675"/>
                <a:ext cx="1652174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09570"/>
                <a:r>
                  <a:rPr lang="en-US" sz="1200" dirty="0">
                    <a:solidFill>
                      <a:prstClr val="white"/>
                    </a:solidFill>
                    <a:latin typeface="Avenir Light"/>
                    <a:cs typeface="Avenir Light"/>
                  </a:rPr>
                  <a:t>NEW YORK CITY</a:t>
                </a:r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" t="15119" r="57001" b="19260"/>
          <a:stretch/>
        </p:blipFill>
        <p:spPr>
          <a:xfrm>
            <a:off x="4838784" y="2624932"/>
            <a:ext cx="914993" cy="786611"/>
          </a:xfrm>
          <a:prstGeom prst="rect">
            <a:avLst/>
          </a:prstGeom>
        </p:spPr>
      </p:pic>
      <p:pic>
        <p:nvPicPr>
          <p:cNvPr id="12" name="Picture 2" descr="Image result for brightedge logo">
            <a:extLst>
              <a:ext uri="{FF2B5EF4-FFF2-40B4-BE49-F238E27FC236}">
                <a16:creationId xmlns:a16="http://schemas.microsoft.com/office/drawing/2014/main" xmlns="" id="{0754CBFB-D636-4F08-8752-D9C3E7743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368" y="2574524"/>
            <a:ext cx="1580709" cy="88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090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2173" y="6037799"/>
            <a:ext cx="1890088" cy="778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69CBDC0-DEF8-41BF-A33B-62B99ED96DC0}"/>
              </a:ext>
            </a:extLst>
          </p:cNvPr>
          <p:cNvSpPr/>
          <p:nvPr/>
        </p:nvSpPr>
        <p:spPr>
          <a:xfrm>
            <a:off x="1655700" y="2644169"/>
            <a:ext cx="888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KNOW ABOUT GOOGLE’S MOBILE UPDATE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439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522117" y="342487"/>
            <a:ext cx="3153237" cy="87515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Google Saying?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D65EAF2-89D2-437B-A9E2-4521BD98A46F}"/>
              </a:ext>
            </a:extLst>
          </p:cNvPr>
          <p:cNvSpPr/>
          <p:nvPr/>
        </p:nvSpPr>
        <p:spPr>
          <a:xfrm>
            <a:off x="349956" y="6248400"/>
            <a:ext cx="2348088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brightedge logo">
            <a:extLst>
              <a:ext uri="{FF2B5EF4-FFF2-40B4-BE49-F238E27FC236}">
                <a16:creationId xmlns:a16="http://schemas.microsoft.com/office/drawing/2014/main" xmlns="" id="{B0E0B343-9475-4B13-9294-680FE6A4D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252" y="6057962"/>
            <a:ext cx="1237800" cy="69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mage result for direct agents logo">
            <a:extLst>
              <a:ext uri="{FF2B5EF4-FFF2-40B4-BE49-F238E27FC236}">
                <a16:creationId xmlns:a16="http://schemas.microsoft.com/office/drawing/2014/main" xmlns="" id="{91D9BD78-93D1-44D3-B20F-8BCC53270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58443"/>
            <a:ext cx="1303421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waite\AppData\Local\Temp\SNAGHTML7876a21f.PNG">
            <a:extLst>
              <a:ext uri="{FF2B5EF4-FFF2-40B4-BE49-F238E27FC236}">
                <a16:creationId xmlns:a16="http://schemas.microsoft.com/office/drawing/2014/main" xmlns="" id="{108F8D59-DD3D-4C00-8B8A-BA5E8A8A2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658" y="528918"/>
            <a:ext cx="5440795" cy="623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594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ACDB10D-4CF8-4BAE-8655-D400954E14A0}"/>
              </a:ext>
            </a:extLst>
          </p:cNvPr>
          <p:cNvSpPr/>
          <p:nvPr/>
        </p:nvSpPr>
        <p:spPr>
          <a:xfrm>
            <a:off x="349956" y="6248400"/>
            <a:ext cx="2348088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5"/>
          </p:nvPr>
        </p:nvSpPr>
        <p:spPr>
          <a:xfrm>
            <a:off x="522117" y="1025858"/>
            <a:ext cx="9509650" cy="583214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sz="1800" dirty="0">
                <a:solidFill>
                  <a:schemeClr val="tx1"/>
                </a:solidFill>
              </a:rPr>
              <a:t>SEARCH ENGINE WATCH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dirty="0"/>
              <a:t>“</a:t>
            </a:r>
            <a:r>
              <a:rPr lang="en-US" u="sng" dirty="0"/>
              <a:t>Don’t be caught waiting till the algorithm updates</a:t>
            </a:r>
            <a:r>
              <a:rPr lang="en-US" dirty="0"/>
              <a:t> to start making big moves. If your website isn’t optimized for mobile, take that step today.”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sz="1800" dirty="0">
                <a:solidFill>
                  <a:schemeClr val="tx1"/>
                </a:solidFill>
              </a:rPr>
              <a:t>TECH CRUNCH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dirty="0"/>
              <a:t>“Pages that already </a:t>
            </a:r>
            <a:r>
              <a:rPr lang="en-US" u="sng" dirty="0"/>
              <a:t>take advantage of responsive web design and implement dynamic serving</a:t>
            </a:r>
            <a:r>
              <a:rPr lang="en-US" dirty="0"/>
              <a:t> don’t usually have to do anything to be ready”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sz="1800" dirty="0">
                <a:solidFill>
                  <a:schemeClr val="tx1"/>
                </a:solidFill>
              </a:rPr>
              <a:t>SEARCH ENGINE JOURNAL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dirty="0"/>
              <a:t>“Make sure your site </a:t>
            </a:r>
            <a:r>
              <a:rPr lang="en-US" u="sng" dirty="0"/>
              <a:t>displays the same key content on mobile as it does on desktop</a:t>
            </a:r>
            <a:r>
              <a:rPr lang="en-US" dirty="0"/>
              <a:t>. Text, images, and videos should be easy to crawl on mobile.”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dirty="0"/>
              <a:t>“</a:t>
            </a:r>
            <a:r>
              <a:rPr lang="en-US" u="sng" dirty="0"/>
              <a:t>Structured data should be on the mobile and desktop versions of a site</a:t>
            </a:r>
            <a:r>
              <a:rPr lang="en-US" dirty="0"/>
              <a:t>. If there are separate mobile and desktop URLs, then the structured data should be updated to the mobile version on mobile pages.”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dirty="0"/>
              <a:t>“</a:t>
            </a:r>
            <a:r>
              <a:rPr lang="en-US" u="sng" dirty="0"/>
              <a:t>Google will not officially announce when the mobile first index will be complete</a:t>
            </a:r>
            <a:r>
              <a:rPr lang="en-US" dirty="0"/>
              <a:t>”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sz="1800" dirty="0">
                <a:solidFill>
                  <a:schemeClr val="tx1"/>
                </a:solidFill>
              </a:rPr>
              <a:t>FORBES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dirty="0"/>
              <a:t>“the impact of mobile-first indexing will come into play if your </a:t>
            </a:r>
            <a:r>
              <a:rPr lang="en-US" u="sng" dirty="0"/>
              <a:t>mobile and desktop sites are significantly different</a:t>
            </a:r>
            <a:r>
              <a:rPr lang="en-US" dirty="0"/>
              <a:t>”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sz="1800" dirty="0">
                <a:solidFill>
                  <a:schemeClr val="tx1"/>
                </a:solidFill>
              </a:rPr>
              <a:t>MOZ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dirty="0"/>
              <a:t>“With a separate mobile site, you’ll need to </a:t>
            </a:r>
            <a:r>
              <a:rPr lang="en-US" u="sng" dirty="0"/>
              <a:t>make sure that your mobile version contains everything that your desktop site does</a:t>
            </a:r>
            <a:r>
              <a:rPr lang="en-US" dirty="0"/>
              <a:t>, which could be a lot of work depending on your mobile strategy so far.”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522117" y="272342"/>
            <a:ext cx="8796053" cy="875153"/>
          </a:xfrm>
        </p:spPr>
        <p:txBody>
          <a:bodyPr/>
          <a:lstStyle/>
          <a:p>
            <a:r>
              <a:rPr lang="en-US" dirty="0"/>
              <a:t>What are others saying?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E5BCB78-D058-4D71-BA2B-C3DC79AAC678}"/>
              </a:ext>
            </a:extLst>
          </p:cNvPr>
          <p:cNvSpPr txBox="1"/>
          <p:nvPr/>
        </p:nvSpPr>
        <p:spPr>
          <a:xfrm>
            <a:off x="10129421" y="1269507"/>
            <a:ext cx="185839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https://searchenginewatch.com/2018/01/09/mobile-first-indexing-in-2018-3-things-seo-professionals-should-do-right-now/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https://techcrunch.com/2017/12/20/googles-mobile-first-search-index-has-rolled-out-to-a-handful-of-sites/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https://www.searchenginejournal.com/get-ready-mobile-first-index-according-google/228553/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https://www.forbes.com/sites/jaysondemers/2017/01/26/what-googles-mobile-first-index-means-for-your-seo-strategy/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https://moz.com/blog/mobile-first-indexing-seo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https://www.searchenginejournal.com/google-move-many-sites-mobile-first-index-soon/238991/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143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203532"/>
            <a:ext cx="11812661" cy="49787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Smartphone traffic may rival or exceed Desktop</a:t>
            </a:r>
            <a:endParaRPr lang="en-US" sz="1800" b="1" i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097280"/>
            <a:ext cx="11125200" cy="491915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Direct Agents Clients, Q4 2017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67865" y="2182102"/>
            <a:ext cx="3869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example1.com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02" y="2622104"/>
            <a:ext cx="2882900" cy="2578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8433" y="5228816"/>
            <a:ext cx="2768600" cy="1041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1757" y="2616623"/>
            <a:ext cx="2794000" cy="25273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4781" y="5193767"/>
            <a:ext cx="2908300" cy="9652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964212" y="2182102"/>
            <a:ext cx="3869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example2.com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09014FB-9469-41C9-911C-EBAF60B6AEE5}"/>
              </a:ext>
            </a:extLst>
          </p:cNvPr>
          <p:cNvSpPr/>
          <p:nvPr/>
        </p:nvSpPr>
        <p:spPr>
          <a:xfrm>
            <a:off x="349956" y="6248400"/>
            <a:ext cx="2348088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8" descr="Image result for direct agents logo">
            <a:extLst>
              <a:ext uri="{FF2B5EF4-FFF2-40B4-BE49-F238E27FC236}">
                <a16:creationId xmlns:a16="http://schemas.microsoft.com/office/drawing/2014/main" xmlns="" id="{4E3175E6-980E-4935-BEBA-E195A71E5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58443"/>
            <a:ext cx="1303421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 result for brightedge logo">
            <a:extLst>
              <a:ext uri="{FF2B5EF4-FFF2-40B4-BE49-F238E27FC236}">
                <a16:creationId xmlns:a16="http://schemas.microsoft.com/office/drawing/2014/main" xmlns="" id="{1044D300-F606-4DF6-9C52-8D5438A51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252" y="6057962"/>
            <a:ext cx="1237800" cy="69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3">
            <a:extLst>
              <a:ext uri="{FF2B5EF4-FFF2-40B4-BE49-F238E27FC236}">
                <a16:creationId xmlns:a16="http://schemas.microsoft.com/office/drawing/2014/main" xmlns="" id="{00D1A971-0DDA-411A-8BEE-4B4E2A580867}"/>
              </a:ext>
            </a:extLst>
          </p:cNvPr>
          <p:cNvSpPr txBox="1">
            <a:spLocks/>
          </p:cNvSpPr>
          <p:nvPr/>
        </p:nvSpPr>
        <p:spPr>
          <a:xfrm>
            <a:off x="457200" y="353547"/>
            <a:ext cx="8012282" cy="875153"/>
          </a:xfrm>
          <a:prstGeom prst="rect">
            <a:avLst/>
          </a:prstGeom>
        </p:spPr>
        <p:txBody>
          <a:bodyPr/>
          <a:lstStyle>
            <a:lvl1pPr indent="0">
              <a:lnSpc>
                <a:spcPts val="3400"/>
              </a:lnSpc>
              <a:spcBef>
                <a:spcPts val="1000"/>
              </a:spcBef>
              <a:buFont typeface="Arial"/>
              <a:buNone/>
              <a:defRPr sz="3200" b="1" i="0" baseline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/>
              <a:buNone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/>
              <a:buNone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is this a focus?</a:t>
            </a:r>
          </a:p>
        </p:txBody>
      </p:sp>
    </p:spTree>
    <p:extLst>
      <p:ext uri="{BB962C8B-B14F-4D97-AF65-F5344CB8AC3E}">
        <p14:creationId xmlns:p14="http://schemas.microsoft.com/office/powerpoint/2010/main" val="255320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79339" y="341944"/>
            <a:ext cx="11812661" cy="13039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>
              <a:lnSpc>
                <a:spcPts val="3400"/>
              </a:lnSpc>
              <a:spcBef>
                <a:spcPts val="1000"/>
              </a:spcBef>
              <a:buFont typeface="Arial"/>
              <a:buNone/>
              <a:defRPr sz="3200" b="1" i="0" baseline="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/>
              <a:buNone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/>
              <a:buNone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r>
              <a:rPr lang="en-US" dirty="0"/>
              <a:t>Rank and SERPs may vary by device</a:t>
            </a: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7200" y="993913"/>
            <a:ext cx="11125200" cy="491915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67" b="1" dirty="0">
              <a:solidFill>
                <a:srgbClr val="009DDA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05476"/>
              </p:ext>
            </p:extLst>
          </p:nvPr>
        </p:nvGraphicFramePr>
        <p:xfrm>
          <a:off x="647702" y="1285415"/>
          <a:ext cx="10744196" cy="47287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860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860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860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860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09976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Desktop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Smartphone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Variance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3947">
                <a:tc>
                  <a:txBody>
                    <a:bodyPr/>
                    <a:lstStyle/>
                    <a:p>
                      <a:r>
                        <a:rPr lang="en-US" sz="2400" dirty="0"/>
                        <a:t>Average Blended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Rank</a:t>
                      </a:r>
                      <a:endParaRPr lang="en-US" sz="2400" b="1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17.67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16.23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+ 1.44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3947">
                <a:tc>
                  <a:txBody>
                    <a:bodyPr/>
                    <a:lstStyle/>
                    <a:p>
                      <a:r>
                        <a:rPr lang="en-US" sz="2400" dirty="0"/>
                        <a:t>Average Classic Rank</a:t>
                      </a:r>
                      <a:endParaRPr lang="en-US" sz="2400" b="1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19.30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16.80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+ 2.5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2716">
                <a:tc>
                  <a:txBody>
                    <a:bodyPr/>
                    <a:lstStyle/>
                    <a:p>
                      <a:r>
                        <a:rPr lang="en-US" sz="2400" dirty="0"/>
                        <a:t># Ranked on Page 1</a:t>
                      </a:r>
                      <a:endParaRPr lang="en-US" sz="2400" b="1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74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+ 5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77067">
                <a:tc>
                  <a:txBody>
                    <a:bodyPr/>
                    <a:lstStyle/>
                    <a:p>
                      <a:r>
                        <a:rPr lang="en-US" sz="2400" dirty="0"/>
                        <a:t>Keywords</a:t>
                      </a:r>
                      <a:r>
                        <a:rPr lang="en-US" sz="2400" baseline="0" dirty="0"/>
                        <a:t> with organic listings above fold</a:t>
                      </a:r>
                      <a:endParaRPr lang="en-US" sz="2400" b="1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- 56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F0B31F7-4272-4DF8-9D8B-AC0E740B5E7F}"/>
              </a:ext>
            </a:extLst>
          </p:cNvPr>
          <p:cNvSpPr/>
          <p:nvPr/>
        </p:nvSpPr>
        <p:spPr>
          <a:xfrm>
            <a:off x="349956" y="6248400"/>
            <a:ext cx="2348088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8" descr="Image result for direct agents logo">
            <a:extLst>
              <a:ext uri="{FF2B5EF4-FFF2-40B4-BE49-F238E27FC236}">
                <a16:creationId xmlns:a16="http://schemas.microsoft.com/office/drawing/2014/main" xmlns="" id="{F8F6430D-4409-4D94-9D12-E37A0A9FF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58443"/>
            <a:ext cx="1303421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brightedge logo">
            <a:extLst>
              <a:ext uri="{FF2B5EF4-FFF2-40B4-BE49-F238E27FC236}">
                <a16:creationId xmlns:a16="http://schemas.microsoft.com/office/drawing/2014/main" xmlns="" id="{C64405A6-E2E5-496D-A3F3-EDBE9EDDA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252" y="6057962"/>
            <a:ext cx="1237800" cy="69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614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79339" y="420102"/>
            <a:ext cx="11812661" cy="13039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>
              <a:lnSpc>
                <a:spcPts val="3400"/>
              </a:lnSpc>
              <a:spcBef>
                <a:spcPts val="1000"/>
              </a:spcBef>
              <a:buFont typeface="Arial"/>
              <a:buNone/>
              <a:defRPr sz="3200" b="1" i="0" baseline="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/>
              <a:buNone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/>
              <a:buNone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r>
              <a:rPr lang="en-US" dirty="0"/>
              <a:t>There is a BIG Difference in Smartphone vs Desktop Rank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9339" y="2045126"/>
            <a:ext cx="3495752" cy="3252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Smartphone Search Results in Positions #1-3 Receive  </a:t>
            </a:r>
            <a:endParaRPr lang="en-US" sz="2667" b="1" dirty="0">
              <a:solidFill>
                <a:srgbClr val="2188C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7200" b="1" dirty="0">
                <a:solidFill>
                  <a:srgbClr val="2188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44% </a:t>
            </a:r>
          </a:p>
          <a:p>
            <a:r>
              <a:rPr lang="en-US" sz="2667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Clicks than in Desktop SERP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249" y="2292282"/>
            <a:ext cx="7634296" cy="3390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E386195-DD27-4C29-9329-CB70ECBD67F3}"/>
              </a:ext>
            </a:extLst>
          </p:cNvPr>
          <p:cNvSpPr/>
          <p:nvPr/>
        </p:nvSpPr>
        <p:spPr>
          <a:xfrm>
            <a:off x="349956" y="6248400"/>
            <a:ext cx="2348088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8" descr="Image result for direct agents logo">
            <a:extLst>
              <a:ext uri="{FF2B5EF4-FFF2-40B4-BE49-F238E27FC236}">
                <a16:creationId xmlns:a16="http://schemas.microsoft.com/office/drawing/2014/main" xmlns="" id="{DBA9D2B3-C7B4-4B2B-9E91-69FC20EBA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58443"/>
            <a:ext cx="1303421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brightedge logo">
            <a:extLst>
              <a:ext uri="{FF2B5EF4-FFF2-40B4-BE49-F238E27FC236}">
                <a16:creationId xmlns:a16="http://schemas.microsoft.com/office/drawing/2014/main" xmlns="" id="{FC2CEBA7-8E7E-4363-86AE-BDC16041D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252" y="6057962"/>
            <a:ext cx="1237800" cy="69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837396"/>
      </p:ext>
    </p:extLst>
  </p:cSld>
  <p:clrMapOvr>
    <a:masterClrMapping/>
  </p:clrMapOvr>
</p:sld>
</file>

<file path=ppt/theme/theme1.xml><?xml version="1.0" encoding="utf-8"?>
<a:theme xmlns:a="http://schemas.openxmlformats.org/drawingml/2006/main" name="READ ME">
  <a:themeElements>
    <a:clrScheme name="Custom 3">
      <a:dk1>
        <a:srgbClr val="000000"/>
      </a:dk1>
      <a:lt1>
        <a:srgbClr val="FFFFFF"/>
      </a:lt1>
      <a:dk2>
        <a:srgbClr val="656565"/>
      </a:dk2>
      <a:lt2>
        <a:srgbClr val="E7E6E6"/>
      </a:lt2>
      <a:accent1>
        <a:srgbClr val="08BBD2"/>
      </a:accent1>
      <a:accent2>
        <a:srgbClr val="F8D223"/>
      </a:accent2>
      <a:accent3>
        <a:srgbClr val="F0602E"/>
      </a:accent3>
      <a:accent4>
        <a:srgbClr val="50B747"/>
      </a:accent4>
      <a:accent5>
        <a:srgbClr val="009DDA"/>
      </a:accent5>
      <a:accent6>
        <a:srgbClr val="EB3927"/>
      </a:accent6>
      <a:hlink>
        <a:srgbClr val="009DDA"/>
      </a:hlink>
      <a:folHlink>
        <a:srgbClr val="2279B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C2DFFA2C-9990-B444-825D-F82039E4AAC8}" vid="{9143E1A4-4A32-8540-A541-80459FEF1AB7}"/>
    </a:ext>
  </a:extLst>
</a:theme>
</file>

<file path=ppt/theme/theme2.xml><?xml version="1.0" encoding="utf-8"?>
<a:theme xmlns:a="http://schemas.openxmlformats.org/drawingml/2006/main" name="Content Slides">
  <a:themeElements>
    <a:clrScheme name="Custom 3">
      <a:dk1>
        <a:srgbClr val="000000"/>
      </a:dk1>
      <a:lt1>
        <a:srgbClr val="FFFFFF"/>
      </a:lt1>
      <a:dk2>
        <a:srgbClr val="656565"/>
      </a:dk2>
      <a:lt2>
        <a:srgbClr val="E7E6E6"/>
      </a:lt2>
      <a:accent1>
        <a:srgbClr val="08BBD2"/>
      </a:accent1>
      <a:accent2>
        <a:srgbClr val="F8D223"/>
      </a:accent2>
      <a:accent3>
        <a:srgbClr val="F0602E"/>
      </a:accent3>
      <a:accent4>
        <a:srgbClr val="50B747"/>
      </a:accent4>
      <a:accent5>
        <a:srgbClr val="009DDA"/>
      </a:accent5>
      <a:accent6>
        <a:srgbClr val="EB3927"/>
      </a:accent6>
      <a:hlink>
        <a:srgbClr val="009DDA"/>
      </a:hlink>
      <a:folHlink>
        <a:srgbClr val="2279B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C2DFFA2C-9990-B444-825D-F82039E4AAC8}" vid="{5E136DF9-941D-4C40-9C08-C3DCB33806B9}"/>
    </a:ext>
  </a:extLst>
</a:theme>
</file>

<file path=ppt/theme/theme3.xml><?xml version="1.0" encoding="utf-8"?>
<a:theme xmlns:a="http://schemas.openxmlformats.org/drawingml/2006/main" name="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b"/>
      <a:lstStyle>
        <a:defPPr>
          <a:defRPr sz="5000" b="1" dirty="0" smtClean="0">
            <a:latin typeface="Roboto Condensed" charset="0"/>
            <a:ea typeface="Roboto Condensed" charset="0"/>
            <a:cs typeface="Roboto Condensed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8" id="{C2DFFA2C-9990-B444-825D-F82039E4AAC8}" vid="{B290A656-C713-C544-A27D-92E238E4F56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BrightEdge Presentation Template (shared)</Template>
  <TotalTime>14668</TotalTime>
  <Words>1775</Words>
  <Application>Microsoft Office PowerPoint</Application>
  <PresentationFormat>Widescreen</PresentationFormat>
  <Paragraphs>273</Paragraphs>
  <Slides>31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Avenir</vt:lpstr>
      <vt:lpstr>Avenir Light</vt:lpstr>
      <vt:lpstr>Calibri</vt:lpstr>
      <vt:lpstr>Calibri Light</vt:lpstr>
      <vt:lpstr>Wingdings</vt:lpstr>
      <vt:lpstr>READ ME</vt:lpstr>
      <vt:lpstr>Content Slides</vt:lpstr>
      <vt:lpstr>Title Slides</vt:lpstr>
      <vt:lpstr>PowerPoint Presentation</vt:lpstr>
      <vt:lpstr>PowerPoint Presentation</vt:lpstr>
      <vt:lpstr>Who is confident that their mobile site is properly optimized for the mobile first index?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is confident that their mobile site is properly optimized for the mobile first index?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many of you actively optimize for mobile (more than implementing a responsive design)?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 AMP for performance and site-speed</vt:lpstr>
      <vt:lpstr>PowerPoint Presentation</vt:lpstr>
      <vt:lpstr>PowerPoint Presentation</vt:lpstr>
      <vt:lpstr>PowerPoint Presentation</vt:lpstr>
      <vt:lpstr>Identify Mobile Opportunity and Show Mobile ROI</vt:lpstr>
      <vt:lpstr>Start benchmarking the growth in mobile</vt:lpstr>
      <vt:lpstr>PowerPoint Presentation</vt:lpstr>
      <vt:lpstr>PowerPoint Presentation</vt:lpstr>
      <vt:lpstr>PowerPoint Presentation</vt:lpstr>
    </vt:vector>
  </TitlesOfParts>
  <Company>BE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EBryan</dc:creator>
  <cp:lastModifiedBy>svcs_pdf</cp:lastModifiedBy>
  <cp:revision>137</cp:revision>
  <dcterms:created xsi:type="dcterms:W3CDTF">2017-03-15T15:57:26Z</dcterms:created>
  <dcterms:modified xsi:type="dcterms:W3CDTF">2018-05-08T18:45:58Z</dcterms:modified>
</cp:coreProperties>
</file>