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charts/chart1.xml" ContentType="application/vnd.openxmlformats-officedocument.drawingml.chart+xml"/>
  <Override PartName="/ppt/tags/tag7.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 id="2147483673" r:id="rId3"/>
  </p:sldMasterIdLst>
  <p:notesMasterIdLst>
    <p:notesMasterId r:id="rId33"/>
  </p:notesMasterIdLst>
  <p:sldIdLst>
    <p:sldId id="256" r:id="rId4"/>
    <p:sldId id="1067" r:id="rId5"/>
    <p:sldId id="1077" r:id="rId6"/>
    <p:sldId id="1078" r:id="rId7"/>
    <p:sldId id="1068" r:id="rId8"/>
    <p:sldId id="1049" r:id="rId9"/>
    <p:sldId id="1079" r:id="rId10"/>
    <p:sldId id="1058" r:id="rId11"/>
    <p:sldId id="1054" r:id="rId12"/>
    <p:sldId id="1050" r:id="rId13"/>
    <p:sldId id="1051" r:id="rId14"/>
    <p:sldId id="1052" r:id="rId15"/>
    <p:sldId id="1053" r:id="rId16"/>
    <p:sldId id="1057" r:id="rId17"/>
    <p:sldId id="1047" r:id="rId18"/>
    <p:sldId id="1066" r:id="rId19"/>
    <p:sldId id="1063" r:id="rId20"/>
    <p:sldId id="1064" r:id="rId21"/>
    <p:sldId id="1065" r:id="rId22"/>
    <p:sldId id="1061" r:id="rId23"/>
    <p:sldId id="1062" r:id="rId24"/>
    <p:sldId id="1044" r:id="rId25"/>
    <p:sldId id="1080" r:id="rId26"/>
    <p:sldId id="1074" r:id="rId27"/>
    <p:sldId id="1073" r:id="rId28"/>
    <p:sldId id="1070" r:id="rId29"/>
    <p:sldId id="1071" r:id="rId30"/>
    <p:sldId id="1075" r:id="rId31"/>
    <p:sldId id="286" r:id="rId32"/>
  </p:sldIdLst>
  <p:sldSz cx="12192000" cy="6858000"/>
  <p:notesSz cx="6797675" cy="9926638"/>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AC2F"/>
    <a:srgbClr val="E4B4E4"/>
    <a:srgbClr val="FF7C80"/>
    <a:srgbClr val="D60093"/>
    <a:srgbClr val="F2F2F2"/>
    <a:srgbClr val="9BD8EF"/>
    <a:srgbClr val="F592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DDAE963D-FD91-4D91-BB03-DE46618905AA}">
  <a:tblStyle styleId="{DDAE963D-FD91-4D91-BB03-DE46618905AA}"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03" autoAdjust="0"/>
    <p:restoredTop sz="85377" autoAdjust="0"/>
  </p:normalViewPr>
  <p:slideViewPr>
    <p:cSldViewPr snapToGrid="0" snapToObjects="1">
      <p:cViewPr>
        <p:scale>
          <a:sx n="70" d="100"/>
          <a:sy n="70" d="100"/>
        </p:scale>
        <p:origin x="-426"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2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newton\Dropbox%20(BrightEdge)\brightedge\Research\Click%20Curves%202018\total_data_desktop_only_v4%20w_pivo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newton\Dropbox%20(BrightEdge)\brightedge\Research\Click%20Curves%202018\total_data_mobile_only_v3%20w%20pivot%20and%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none"/>
          </c:marker>
          <c:val>
            <c:numRef>
              <c:f>ClickTotals!$A$24:$A$37</c:f>
              <c:numCache>
                <c:formatCode>0.00</c:formatCode>
                <c:ptCount val="14"/>
                <c:pt idx="0">
                  <c:v>27.983125162859263</c:v>
                </c:pt>
                <c:pt idx="1">
                  <c:v>12.366659277322132</c:v>
                </c:pt>
                <c:pt idx="2">
                  <c:v>9.2665867007206355</c:v>
                </c:pt>
                <c:pt idx="3">
                  <c:v>6.1715401835683981</c:v>
                </c:pt>
                <c:pt idx="4">
                  <c:v>4.0092476995772177</c:v>
                </c:pt>
                <c:pt idx="5">
                  <c:v>2.6161778507742897</c:v>
                </c:pt>
                <c:pt idx="6">
                  <c:v>2.0124533856722255</c:v>
                </c:pt>
                <c:pt idx="7">
                  <c:v>1.6127497621313001</c:v>
                </c:pt>
                <c:pt idx="8">
                  <c:v>1.3100621118012428</c:v>
                </c:pt>
                <c:pt idx="9">
                  <c:v>1.1008589341692794</c:v>
                </c:pt>
                <c:pt idx="10">
                  <c:v>1.0185643359536622</c:v>
                </c:pt>
                <c:pt idx="11">
                  <c:v>0.94700000000000051</c:v>
                </c:pt>
                <c:pt idx="12">
                  <c:v>1.3932470119521911</c:v>
                </c:pt>
                <c:pt idx="13">
                  <c:v>1.8526704545454544</c:v>
                </c:pt>
              </c:numCache>
            </c:numRef>
          </c:val>
          <c:smooth val="0"/>
          <c:extLst xmlns:c16r2="http://schemas.microsoft.com/office/drawing/2015/06/chart">
            <c:ext xmlns:c16="http://schemas.microsoft.com/office/drawing/2014/chart" uri="{C3380CC4-5D6E-409C-BE32-E72D297353CC}">
              <c16:uniqueId val="{00000000-BE1A-8543-AB7A-83D13CA1DDBE}"/>
            </c:ext>
          </c:extLst>
        </c:ser>
        <c:ser>
          <c:idx val="1"/>
          <c:order val="1"/>
          <c:marker>
            <c:symbol val="none"/>
          </c:marker>
          <c:val>
            <c:numRef>
              <c:f>ClickTotals!$C$24:$C$37</c:f>
              <c:numCache>
                <c:formatCode>0.00</c:formatCode>
                <c:ptCount val="14"/>
                <c:pt idx="0">
                  <c:v>16.852940331001225</c:v>
                </c:pt>
                <c:pt idx="1">
                  <c:v>11.345270879801747</c:v>
                </c:pt>
                <c:pt idx="2">
                  <c:v>8.0291809908999188</c:v>
                </c:pt>
                <c:pt idx="3">
                  <c:v>5.4318615123194567</c:v>
                </c:pt>
                <c:pt idx="4">
                  <c:v>3.5678156832596546</c:v>
                </c:pt>
                <c:pt idx="5">
                  <c:v>2.4014951489951435</c:v>
                </c:pt>
                <c:pt idx="6">
                  <c:v>1.832452181208059</c:v>
                </c:pt>
                <c:pt idx="7">
                  <c:v>1.4786385813473384</c:v>
                </c:pt>
                <c:pt idx="8">
                  <c:v>1.0909992006394835</c:v>
                </c:pt>
                <c:pt idx="9">
                  <c:v>0.8475292230116872</c:v>
                </c:pt>
                <c:pt idx="10">
                  <c:v>0.81462413652986854</c:v>
                </c:pt>
                <c:pt idx="11">
                  <c:v>1.657240740740741</c:v>
                </c:pt>
                <c:pt idx="12">
                  <c:v>1.5955821917808215</c:v>
                </c:pt>
                <c:pt idx="13">
                  <c:v>1.4161313868613139</c:v>
                </c:pt>
              </c:numCache>
            </c:numRef>
          </c:val>
          <c:smooth val="0"/>
          <c:extLst xmlns:c16r2="http://schemas.microsoft.com/office/drawing/2015/06/chart">
            <c:ext xmlns:c16="http://schemas.microsoft.com/office/drawing/2014/chart" uri="{C3380CC4-5D6E-409C-BE32-E72D297353CC}">
              <c16:uniqueId val="{00000001-BE1A-8543-AB7A-83D13CA1DDBE}"/>
            </c:ext>
          </c:extLst>
        </c:ser>
        <c:dLbls>
          <c:showLegendKey val="0"/>
          <c:showVal val="0"/>
          <c:showCatName val="0"/>
          <c:showSerName val="0"/>
          <c:showPercent val="0"/>
          <c:showBubbleSize val="0"/>
        </c:dLbls>
        <c:marker val="1"/>
        <c:smooth val="0"/>
        <c:axId val="179830784"/>
        <c:axId val="85504000"/>
      </c:lineChart>
      <c:catAx>
        <c:axId val="179830784"/>
        <c:scaling>
          <c:orientation val="minMax"/>
        </c:scaling>
        <c:delete val="0"/>
        <c:axPos val="b"/>
        <c:majorTickMark val="out"/>
        <c:minorTickMark val="none"/>
        <c:tickLblPos val="nextTo"/>
        <c:txPr>
          <a:bodyPr/>
          <a:lstStyle/>
          <a:p>
            <a:pPr>
              <a:defRPr sz="1050"/>
            </a:pPr>
            <a:endParaRPr lang="en-US"/>
          </a:p>
        </c:txPr>
        <c:crossAx val="85504000"/>
        <c:crosses val="autoZero"/>
        <c:auto val="1"/>
        <c:lblAlgn val="ctr"/>
        <c:lblOffset val="100"/>
        <c:noMultiLvlLbl val="0"/>
      </c:catAx>
      <c:valAx>
        <c:axId val="85504000"/>
        <c:scaling>
          <c:orientation val="minMax"/>
        </c:scaling>
        <c:delete val="0"/>
        <c:axPos val="l"/>
        <c:majorGridlines/>
        <c:numFmt formatCode="0.00" sourceLinked="1"/>
        <c:majorTickMark val="out"/>
        <c:minorTickMark val="none"/>
        <c:tickLblPos val="nextTo"/>
        <c:crossAx val="17983078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'Vertical Plot'!$E$181</c:f>
              <c:strCache>
                <c:ptCount val="1"/>
                <c:pt idx="0">
                  <c:v>Images</c:v>
                </c:pt>
              </c:strCache>
            </c:strRef>
          </c:tx>
          <c:marker>
            <c:symbol val="none"/>
          </c:marker>
          <c:cat>
            <c:strRef>
              <c:f>'Vertical Plot'!$D$182:$D$204</c:f>
              <c:strCache>
                <c:ptCount val="23"/>
                <c:pt idx="0">
                  <c:v>1-1.5</c:v>
                </c:pt>
                <c:pt idx="1">
                  <c:v>1.5-2</c:v>
                </c:pt>
                <c:pt idx="2">
                  <c:v>2-2.5</c:v>
                </c:pt>
                <c:pt idx="3">
                  <c:v>2.5-3</c:v>
                </c:pt>
                <c:pt idx="4">
                  <c:v>3-3.5</c:v>
                </c:pt>
                <c:pt idx="5">
                  <c:v>3.5-4</c:v>
                </c:pt>
                <c:pt idx="6">
                  <c:v>4-4.5</c:v>
                </c:pt>
                <c:pt idx="7">
                  <c:v>4.5-5</c:v>
                </c:pt>
                <c:pt idx="8">
                  <c:v>5-5.5</c:v>
                </c:pt>
                <c:pt idx="9">
                  <c:v>5.5-6</c:v>
                </c:pt>
                <c:pt idx="10">
                  <c:v>6-6.5</c:v>
                </c:pt>
                <c:pt idx="11">
                  <c:v>6.5-7</c:v>
                </c:pt>
                <c:pt idx="12">
                  <c:v>7-7.5</c:v>
                </c:pt>
                <c:pt idx="13">
                  <c:v>7.5-8</c:v>
                </c:pt>
                <c:pt idx="14">
                  <c:v>8-8.5</c:v>
                </c:pt>
                <c:pt idx="15">
                  <c:v>8.5-9</c:v>
                </c:pt>
                <c:pt idx="16">
                  <c:v>9-9.5</c:v>
                </c:pt>
                <c:pt idx="17">
                  <c:v>9.5-10</c:v>
                </c:pt>
                <c:pt idx="18">
                  <c:v>10-10.5</c:v>
                </c:pt>
                <c:pt idx="19">
                  <c:v>10.5-11</c:v>
                </c:pt>
                <c:pt idx="20">
                  <c:v>11-11.5</c:v>
                </c:pt>
                <c:pt idx="21">
                  <c:v>11.5-12</c:v>
                </c:pt>
                <c:pt idx="22">
                  <c:v>12-12.5</c:v>
                </c:pt>
              </c:strCache>
            </c:strRef>
          </c:cat>
          <c:val>
            <c:numRef>
              <c:f>'Vertical Plot'!$E$182:$E$204</c:f>
              <c:numCache>
                <c:formatCode>General</c:formatCode>
                <c:ptCount val="23"/>
                <c:pt idx="0">
                  <c:v>11.357056030389346</c:v>
                </c:pt>
                <c:pt idx="1">
                  <c:v>9.4473379429559312</c:v>
                </c:pt>
                <c:pt idx="2">
                  <c:v>8.4040884179758955</c:v>
                </c:pt>
                <c:pt idx="3">
                  <c:v>7.7836321000521052</c:v>
                </c:pt>
                <c:pt idx="4">
                  <c:v>6.6366150121065237</c:v>
                </c:pt>
                <c:pt idx="5">
                  <c:v>5.8957001321004032</c:v>
                </c:pt>
                <c:pt idx="6">
                  <c:v>4.9189294403892907</c:v>
                </c:pt>
                <c:pt idx="7">
                  <c:v>4.4352779783393474</c:v>
                </c:pt>
                <c:pt idx="8">
                  <c:v>3.4625386313465736</c:v>
                </c:pt>
                <c:pt idx="9">
                  <c:v>3.2970053475935819</c:v>
                </c:pt>
                <c:pt idx="10">
                  <c:v>2.8250000000000037</c:v>
                </c:pt>
                <c:pt idx="11">
                  <c:v>2.3984578478409868</c:v>
                </c:pt>
                <c:pt idx="12">
                  <c:v>2.241804752729609</c:v>
                </c:pt>
                <c:pt idx="13">
                  <c:v>1.9564508094645081</c:v>
                </c:pt>
                <c:pt idx="14">
                  <c:v>1.785880908532836</c:v>
                </c:pt>
                <c:pt idx="15">
                  <c:v>1.5592402464065747</c:v>
                </c:pt>
                <c:pt idx="16">
                  <c:v>1.2914710743801665</c:v>
                </c:pt>
                <c:pt idx="17">
                  <c:v>1.012691771269177</c:v>
                </c:pt>
                <c:pt idx="18">
                  <c:v>0.67771739130434805</c:v>
                </c:pt>
                <c:pt idx="19">
                  <c:v>0.6881114551083588</c:v>
                </c:pt>
                <c:pt idx="20">
                  <c:v>0.54593607305936021</c:v>
                </c:pt>
                <c:pt idx="21">
                  <c:v>0.44487804878048781</c:v>
                </c:pt>
                <c:pt idx="22">
                  <c:v>0.36166666666666664</c:v>
                </c:pt>
              </c:numCache>
            </c:numRef>
          </c:val>
          <c:smooth val="0"/>
          <c:extLst xmlns:c16r2="http://schemas.microsoft.com/office/drawing/2015/06/chart">
            <c:ext xmlns:c16="http://schemas.microsoft.com/office/drawing/2014/chart" uri="{C3380CC4-5D6E-409C-BE32-E72D297353CC}">
              <c16:uniqueId val="{00000000-D8AF-1145-AA03-038F5F252FD0}"/>
            </c:ext>
          </c:extLst>
        </c:ser>
        <c:ser>
          <c:idx val="1"/>
          <c:order val="1"/>
          <c:tx>
            <c:strRef>
              <c:f>'Vertical Plot'!$F$181</c:f>
              <c:strCache>
                <c:ptCount val="1"/>
                <c:pt idx="0">
                  <c:v>Videos</c:v>
                </c:pt>
              </c:strCache>
            </c:strRef>
          </c:tx>
          <c:marker>
            <c:symbol val="none"/>
          </c:marker>
          <c:cat>
            <c:strRef>
              <c:f>'Vertical Plot'!$D$182:$D$204</c:f>
              <c:strCache>
                <c:ptCount val="23"/>
                <c:pt idx="0">
                  <c:v>1-1.5</c:v>
                </c:pt>
                <c:pt idx="1">
                  <c:v>1.5-2</c:v>
                </c:pt>
                <c:pt idx="2">
                  <c:v>2-2.5</c:v>
                </c:pt>
                <c:pt idx="3">
                  <c:v>2.5-3</c:v>
                </c:pt>
                <c:pt idx="4">
                  <c:v>3-3.5</c:v>
                </c:pt>
                <c:pt idx="5">
                  <c:v>3.5-4</c:v>
                </c:pt>
                <c:pt idx="6">
                  <c:v>4-4.5</c:v>
                </c:pt>
                <c:pt idx="7">
                  <c:v>4.5-5</c:v>
                </c:pt>
                <c:pt idx="8">
                  <c:v>5-5.5</c:v>
                </c:pt>
                <c:pt idx="9">
                  <c:v>5.5-6</c:v>
                </c:pt>
                <c:pt idx="10">
                  <c:v>6-6.5</c:v>
                </c:pt>
                <c:pt idx="11">
                  <c:v>6.5-7</c:v>
                </c:pt>
                <c:pt idx="12">
                  <c:v>7-7.5</c:v>
                </c:pt>
                <c:pt idx="13">
                  <c:v>7.5-8</c:v>
                </c:pt>
                <c:pt idx="14">
                  <c:v>8-8.5</c:v>
                </c:pt>
                <c:pt idx="15">
                  <c:v>8.5-9</c:v>
                </c:pt>
                <c:pt idx="16">
                  <c:v>9-9.5</c:v>
                </c:pt>
                <c:pt idx="17">
                  <c:v>9.5-10</c:v>
                </c:pt>
                <c:pt idx="18">
                  <c:v>10-10.5</c:v>
                </c:pt>
                <c:pt idx="19">
                  <c:v>10.5-11</c:v>
                </c:pt>
                <c:pt idx="20">
                  <c:v>11-11.5</c:v>
                </c:pt>
                <c:pt idx="21">
                  <c:v>11.5-12</c:v>
                </c:pt>
                <c:pt idx="22">
                  <c:v>12-12.5</c:v>
                </c:pt>
              </c:strCache>
            </c:strRef>
          </c:cat>
          <c:val>
            <c:numRef>
              <c:f>'Vertical Plot'!$F$182:$F$204</c:f>
              <c:numCache>
                <c:formatCode>General</c:formatCode>
                <c:ptCount val="23"/>
                <c:pt idx="0">
                  <c:v>16.412348484848483</c:v>
                </c:pt>
                <c:pt idx="1">
                  <c:v>14.54911660777387</c:v>
                </c:pt>
                <c:pt idx="2">
                  <c:v>12.067415014164323</c:v>
                </c:pt>
                <c:pt idx="3">
                  <c:v>10.688903225806458</c:v>
                </c:pt>
                <c:pt idx="4">
                  <c:v>8.7675373878364802</c:v>
                </c:pt>
                <c:pt idx="5">
                  <c:v>7.0042753623188378</c:v>
                </c:pt>
                <c:pt idx="6">
                  <c:v>5.5814987714987776</c:v>
                </c:pt>
                <c:pt idx="7">
                  <c:v>4.7729662261380348</c:v>
                </c:pt>
                <c:pt idx="8">
                  <c:v>3.5275757575757551</c:v>
                </c:pt>
                <c:pt idx="9">
                  <c:v>2.9657507507507512</c:v>
                </c:pt>
                <c:pt idx="10">
                  <c:v>2.3221601016518441</c:v>
                </c:pt>
                <c:pt idx="11">
                  <c:v>2.0769428891377411</c:v>
                </c:pt>
                <c:pt idx="12">
                  <c:v>1.7086504424778763</c:v>
                </c:pt>
                <c:pt idx="13">
                  <c:v>1.4267922497308956</c:v>
                </c:pt>
                <c:pt idx="14">
                  <c:v>1.1893033226152199</c:v>
                </c:pt>
                <c:pt idx="15">
                  <c:v>1.1457894736842109</c:v>
                </c:pt>
                <c:pt idx="16">
                  <c:v>0.90868489583333456</c:v>
                </c:pt>
                <c:pt idx="17">
                  <c:v>0.79111510791366857</c:v>
                </c:pt>
                <c:pt idx="18">
                  <c:v>0.63668449197860932</c:v>
                </c:pt>
                <c:pt idx="19">
                  <c:v>0.46854166666666647</c:v>
                </c:pt>
                <c:pt idx="20">
                  <c:v>0.50069444444444455</c:v>
                </c:pt>
                <c:pt idx="21">
                  <c:v>0.424702380952381</c:v>
                </c:pt>
                <c:pt idx="22">
                  <c:v>0.41763157894736835</c:v>
                </c:pt>
              </c:numCache>
            </c:numRef>
          </c:val>
          <c:smooth val="0"/>
          <c:extLst xmlns:c16r2="http://schemas.microsoft.com/office/drawing/2015/06/chart">
            <c:ext xmlns:c16="http://schemas.microsoft.com/office/drawing/2014/chart" uri="{C3380CC4-5D6E-409C-BE32-E72D297353CC}">
              <c16:uniqueId val="{00000001-D8AF-1145-AA03-038F5F252FD0}"/>
            </c:ext>
          </c:extLst>
        </c:ser>
        <c:ser>
          <c:idx val="2"/>
          <c:order val="2"/>
          <c:tx>
            <c:strRef>
              <c:f>'Vertical Plot'!$G$181</c:f>
              <c:strCache>
                <c:ptCount val="1"/>
                <c:pt idx="0">
                  <c:v>Carousel</c:v>
                </c:pt>
              </c:strCache>
            </c:strRef>
          </c:tx>
          <c:marker>
            <c:symbol val="none"/>
          </c:marker>
          <c:cat>
            <c:strRef>
              <c:f>'Vertical Plot'!$D$182:$D$204</c:f>
              <c:strCache>
                <c:ptCount val="23"/>
                <c:pt idx="0">
                  <c:v>1-1.5</c:v>
                </c:pt>
                <c:pt idx="1">
                  <c:v>1.5-2</c:v>
                </c:pt>
                <c:pt idx="2">
                  <c:v>2-2.5</c:v>
                </c:pt>
                <c:pt idx="3">
                  <c:v>2.5-3</c:v>
                </c:pt>
                <c:pt idx="4">
                  <c:v>3-3.5</c:v>
                </c:pt>
                <c:pt idx="5">
                  <c:v>3.5-4</c:v>
                </c:pt>
                <c:pt idx="6">
                  <c:v>4-4.5</c:v>
                </c:pt>
                <c:pt idx="7">
                  <c:v>4.5-5</c:v>
                </c:pt>
                <c:pt idx="8">
                  <c:v>5-5.5</c:v>
                </c:pt>
                <c:pt idx="9">
                  <c:v>5.5-6</c:v>
                </c:pt>
                <c:pt idx="10">
                  <c:v>6-6.5</c:v>
                </c:pt>
                <c:pt idx="11">
                  <c:v>6.5-7</c:v>
                </c:pt>
                <c:pt idx="12">
                  <c:v>7-7.5</c:v>
                </c:pt>
                <c:pt idx="13">
                  <c:v>7.5-8</c:v>
                </c:pt>
                <c:pt idx="14">
                  <c:v>8-8.5</c:v>
                </c:pt>
                <c:pt idx="15">
                  <c:v>8.5-9</c:v>
                </c:pt>
                <c:pt idx="16">
                  <c:v>9-9.5</c:v>
                </c:pt>
                <c:pt idx="17">
                  <c:v>9.5-10</c:v>
                </c:pt>
                <c:pt idx="18">
                  <c:v>10-10.5</c:v>
                </c:pt>
                <c:pt idx="19">
                  <c:v>10.5-11</c:v>
                </c:pt>
                <c:pt idx="20">
                  <c:v>11-11.5</c:v>
                </c:pt>
                <c:pt idx="21">
                  <c:v>11.5-12</c:v>
                </c:pt>
                <c:pt idx="22">
                  <c:v>12-12.5</c:v>
                </c:pt>
              </c:strCache>
            </c:strRef>
          </c:cat>
          <c:val>
            <c:numRef>
              <c:f>'Vertical Plot'!$G$182:$G$204</c:f>
              <c:numCache>
                <c:formatCode>General</c:formatCode>
                <c:ptCount val="23"/>
                <c:pt idx="0">
                  <c:v>16.038752362948962</c:v>
                </c:pt>
                <c:pt idx="1">
                  <c:v>10.985789473684207</c:v>
                </c:pt>
                <c:pt idx="2">
                  <c:v>8.141882352941181</c:v>
                </c:pt>
                <c:pt idx="3">
                  <c:v>8.0732258064516085</c:v>
                </c:pt>
                <c:pt idx="4">
                  <c:v>5.5556647398843895</c:v>
                </c:pt>
                <c:pt idx="5">
                  <c:v>5.0256617647058803</c:v>
                </c:pt>
                <c:pt idx="6">
                  <c:v>3.7891503267973863</c:v>
                </c:pt>
                <c:pt idx="7">
                  <c:v>2.9782191780821927</c:v>
                </c:pt>
                <c:pt idx="8">
                  <c:v>2.3022758620689654</c:v>
                </c:pt>
                <c:pt idx="9">
                  <c:v>1.8046236559139777</c:v>
                </c:pt>
                <c:pt idx="10">
                  <c:v>1.6741249999999996</c:v>
                </c:pt>
                <c:pt idx="11">
                  <c:v>1.382719298245614</c:v>
                </c:pt>
                <c:pt idx="12">
                  <c:v>1.5494656488549619</c:v>
                </c:pt>
                <c:pt idx="13">
                  <c:v>1.0854999999999995</c:v>
                </c:pt>
                <c:pt idx="14">
                  <c:v>1.0035119047619052</c:v>
                </c:pt>
                <c:pt idx="15">
                  <c:v>0.76103030303030295</c:v>
                </c:pt>
                <c:pt idx="16">
                  <c:v>0.63169811320754754</c:v>
                </c:pt>
                <c:pt idx="17">
                  <c:v>0.58663934426229514</c:v>
                </c:pt>
                <c:pt idx="18">
                  <c:v>0.6356666666666666</c:v>
                </c:pt>
                <c:pt idx="19">
                  <c:v>0.35571428571428571</c:v>
                </c:pt>
                <c:pt idx="20">
                  <c:v>0.44310344827586196</c:v>
                </c:pt>
                <c:pt idx="21">
                  <c:v>0.92899999999999994</c:v>
                </c:pt>
                <c:pt idx="22">
                  <c:v>0.63714285714285701</c:v>
                </c:pt>
              </c:numCache>
            </c:numRef>
          </c:val>
          <c:smooth val="0"/>
          <c:extLst xmlns:c16r2="http://schemas.microsoft.com/office/drawing/2015/06/chart">
            <c:ext xmlns:c16="http://schemas.microsoft.com/office/drawing/2014/chart" uri="{C3380CC4-5D6E-409C-BE32-E72D297353CC}">
              <c16:uniqueId val="{00000002-D8AF-1145-AA03-038F5F252FD0}"/>
            </c:ext>
          </c:extLst>
        </c:ser>
        <c:ser>
          <c:idx val="3"/>
          <c:order val="3"/>
          <c:tx>
            <c:strRef>
              <c:f>'Vertical Plot'!$H$181</c:f>
              <c:strCache>
                <c:ptCount val="1"/>
                <c:pt idx="0">
                  <c:v>SiteLinks</c:v>
                </c:pt>
              </c:strCache>
            </c:strRef>
          </c:tx>
          <c:marker>
            <c:symbol val="none"/>
          </c:marker>
          <c:cat>
            <c:strRef>
              <c:f>'Vertical Plot'!$D$182:$D$204</c:f>
              <c:strCache>
                <c:ptCount val="23"/>
                <c:pt idx="0">
                  <c:v>1-1.5</c:v>
                </c:pt>
                <c:pt idx="1">
                  <c:v>1.5-2</c:v>
                </c:pt>
                <c:pt idx="2">
                  <c:v>2-2.5</c:v>
                </c:pt>
                <c:pt idx="3">
                  <c:v>2.5-3</c:v>
                </c:pt>
                <c:pt idx="4">
                  <c:v>3-3.5</c:v>
                </c:pt>
                <c:pt idx="5">
                  <c:v>3.5-4</c:v>
                </c:pt>
                <c:pt idx="6">
                  <c:v>4-4.5</c:v>
                </c:pt>
                <c:pt idx="7">
                  <c:v>4.5-5</c:v>
                </c:pt>
                <c:pt idx="8">
                  <c:v>5-5.5</c:v>
                </c:pt>
                <c:pt idx="9">
                  <c:v>5.5-6</c:v>
                </c:pt>
                <c:pt idx="10">
                  <c:v>6-6.5</c:v>
                </c:pt>
                <c:pt idx="11">
                  <c:v>6.5-7</c:v>
                </c:pt>
                <c:pt idx="12">
                  <c:v>7-7.5</c:v>
                </c:pt>
                <c:pt idx="13">
                  <c:v>7.5-8</c:v>
                </c:pt>
                <c:pt idx="14">
                  <c:v>8-8.5</c:v>
                </c:pt>
                <c:pt idx="15">
                  <c:v>8.5-9</c:v>
                </c:pt>
                <c:pt idx="16">
                  <c:v>9-9.5</c:v>
                </c:pt>
                <c:pt idx="17">
                  <c:v>9.5-10</c:v>
                </c:pt>
                <c:pt idx="18">
                  <c:v>10-10.5</c:v>
                </c:pt>
                <c:pt idx="19">
                  <c:v>10.5-11</c:v>
                </c:pt>
                <c:pt idx="20">
                  <c:v>11-11.5</c:v>
                </c:pt>
                <c:pt idx="21">
                  <c:v>11.5-12</c:v>
                </c:pt>
                <c:pt idx="22">
                  <c:v>12-12.5</c:v>
                </c:pt>
              </c:strCache>
            </c:strRef>
          </c:cat>
          <c:val>
            <c:numRef>
              <c:f>'Vertical Plot'!$H$182:$H$204</c:f>
              <c:numCache>
                <c:formatCode>General</c:formatCode>
                <c:ptCount val="23"/>
                <c:pt idx="0">
                  <c:v>26.244050825921182</c:v>
                </c:pt>
                <c:pt idx="1">
                  <c:v>18.555638002773936</c:v>
                </c:pt>
                <c:pt idx="2">
                  <c:v>12.215910404624276</c:v>
                </c:pt>
                <c:pt idx="3">
                  <c:v>13.078345153664305</c:v>
                </c:pt>
                <c:pt idx="4">
                  <c:v>8.2415168831168746</c:v>
                </c:pt>
                <c:pt idx="5">
                  <c:v>7.9024101479915423</c:v>
                </c:pt>
                <c:pt idx="6">
                  <c:v>5.1289730807577341</c:v>
                </c:pt>
                <c:pt idx="7">
                  <c:v>3.389499323410015</c:v>
                </c:pt>
                <c:pt idx="8">
                  <c:v>1.7760757946210257</c:v>
                </c:pt>
                <c:pt idx="9">
                  <c:v>1.3705241379310356</c:v>
                </c:pt>
                <c:pt idx="10">
                  <c:v>0.88451953537486772</c:v>
                </c:pt>
                <c:pt idx="11">
                  <c:v>0.65433553251649479</c:v>
                </c:pt>
                <c:pt idx="12">
                  <c:v>0.60350096711798851</c:v>
                </c:pt>
                <c:pt idx="13">
                  <c:v>0.51409148665819526</c:v>
                </c:pt>
                <c:pt idx="14">
                  <c:v>0.72710000000000052</c:v>
                </c:pt>
                <c:pt idx="15">
                  <c:v>0.61278260869565204</c:v>
                </c:pt>
                <c:pt idx="16">
                  <c:v>0.31956521739130445</c:v>
                </c:pt>
                <c:pt idx="17">
                  <c:v>0.27992248062015501</c:v>
                </c:pt>
                <c:pt idx="18">
                  <c:v>0.71758064516129016</c:v>
                </c:pt>
                <c:pt idx="19">
                  <c:v>1.4230555555555557</c:v>
                </c:pt>
              </c:numCache>
            </c:numRef>
          </c:val>
          <c:smooth val="0"/>
          <c:extLst xmlns:c16r2="http://schemas.microsoft.com/office/drawing/2015/06/chart">
            <c:ext xmlns:c16="http://schemas.microsoft.com/office/drawing/2014/chart" uri="{C3380CC4-5D6E-409C-BE32-E72D297353CC}">
              <c16:uniqueId val="{00000003-D8AF-1145-AA03-038F5F252FD0}"/>
            </c:ext>
          </c:extLst>
        </c:ser>
        <c:ser>
          <c:idx val="4"/>
          <c:order val="4"/>
          <c:tx>
            <c:strRef>
              <c:f>'Vertical Plot'!$I$181</c:f>
              <c:strCache>
                <c:ptCount val="1"/>
                <c:pt idx="0">
                  <c:v>Local</c:v>
                </c:pt>
              </c:strCache>
            </c:strRef>
          </c:tx>
          <c:marker>
            <c:symbol val="none"/>
          </c:marker>
          <c:cat>
            <c:strRef>
              <c:f>'Vertical Plot'!$D$182:$D$204</c:f>
              <c:strCache>
                <c:ptCount val="23"/>
                <c:pt idx="0">
                  <c:v>1-1.5</c:v>
                </c:pt>
                <c:pt idx="1">
                  <c:v>1.5-2</c:v>
                </c:pt>
                <c:pt idx="2">
                  <c:v>2-2.5</c:v>
                </c:pt>
                <c:pt idx="3">
                  <c:v>2.5-3</c:v>
                </c:pt>
                <c:pt idx="4">
                  <c:v>3-3.5</c:v>
                </c:pt>
                <c:pt idx="5">
                  <c:v>3.5-4</c:v>
                </c:pt>
                <c:pt idx="6">
                  <c:v>4-4.5</c:v>
                </c:pt>
                <c:pt idx="7">
                  <c:v>4.5-5</c:v>
                </c:pt>
                <c:pt idx="8">
                  <c:v>5-5.5</c:v>
                </c:pt>
                <c:pt idx="9">
                  <c:v>5.5-6</c:v>
                </c:pt>
                <c:pt idx="10">
                  <c:v>6-6.5</c:v>
                </c:pt>
                <c:pt idx="11">
                  <c:v>6.5-7</c:v>
                </c:pt>
                <c:pt idx="12">
                  <c:v>7-7.5</c:v>
                </c:pt>
                <c:pt idx="13">
                  <c:v>7.5-8</c:v>
                </c:pt>
                <c:pt idx="14">
                  <c:v>8-8.5</c:v>
                </c:pt>
                <c:pt idx="15">
                  <c:v>8.5-9</c:v>
                </c:pt>
                <c:pt idx="16">
                  <c:v>9-9.5</c:v>
                </c:pt>
                <c:pt idx="17">
                  <c:v>9.5-10</c:v>
                </c:pt>
                <c:pt idx="18">
                  <c:v>10-10.5</c:v>
                </c:pt>
                <c:pt idx="19">
                  <c:v>10.5-11</c:v>
                </c:pt>
                <c:pt idx="20">
                  <c:v>11-11.5</c:v>
                </c:pt>
                <c:pt idx="21">
                  <c:v>11.5-12</c:v>
                </c:pt>
                <c:pt idx="22">
                  <c:v>12-12.5</c:v>
                </c:pt>
              </c:strCache>
            </c:strRef>
          </c:cat>
          <c:val>
            <c:numRef>
              <c:f>'Vertical Plot'!$I$182:$I$204</c:f>
              <c:numCache>
                <c:formatCode>General</c:formatCode>
                <c:ptCount val="23"/>
                <c:pt idx="0">
                  <c:v>10.660102193133554</c:v>
                </c:pt>
                <c:pt idx="1">
                  <c:v>8.5968239700374216</c:v>
                </c:pt>
                <c:pt idx="2">
                  <c:v>8.0433730947647479</c:v>
                </c:pt>
                <c:pt idx="3">
                  <c:v>6.7019323241317892</c:v>
                </c:pt>
                <c:pt idx="4">
                  <c:v>6.5635738335738267</c:v>
                </c:pt>
                <c:pt idx="5">
                  <c:v>5.5157507418397502</c:v>
                </c:pt>
                <c:pt idx="6">
                  <c:v>5.7289584799437092</c:v>
                </c:pt>
                <c:pt idx="7">
                  <c:v>4.8751794071762893</c:v>
                </c:pt>
                <c:pt idx="8">
                  <c:v>4.0376422764227611</c:v>
                </c:pt>
                <c:pt idx="9">
                  <c:v>3.4762773722627691</c:v>
                </c:pt>
                <c:pt idx="10">
                  <c:v>2.6869991326973128</c:v>
                </c:pt>
                <c:pt idx="11">
                  <c:v>2.0984454545454581</c:v>
                </c:pt>
                <c:pt idx="12">
                  <c:v>1.8320921985815597</c:v>
                </c:pt>
                <c:pt idx="13">
                  <c:v>1.607744493392073</c:v>
                </c:pt>
                <c:pt idx="14">
                  <c:v>1.3938248847926291</c:v>
                </c:pt>
                <c:pt idx="15">
                  <c:v>1.1792292089249501</c:v>
                </c:pt>
                <c:pt idx="16">
                  <c:v>1.0136768149882924</c:v>
                </c:pt>
                <c:pt idx="17">
                  <c:v>0.90581059390048058</c:v>
                </c:pt>
                <c:pt idx="18">
                  <c:v>0.86920879120879213</c:v>
                </c:pt>
                <c:pt idx="19">
                  <c:v>0.69760806916426543</c:v>
                </c:pt>
                <c:pt idx="20">
                  <c:v>0.70454022988505738</c:v>
                </c:pt>
                <c:pt idx="21">
                  <c:v>0.49625954198473277</c:v>
                </c:pt>
                <c:pt idx="22">
                  <c:v>0.55500000000000005</c:v>
                </c:pt>
              </c:numCache>
            </c:numRef>
          </c:val>
          <c:smooth val="0"/>
          <c:extLst xmlns:c16r2="http://schemas.microsoft.com/office/drawing/2015/06/chart">
            <c:ext xmlns:c16="http://schemas.microsoft.com/office/drawing/2014/chart" uri="{C3380CC4-5D6E-409C-BE32-E72D297353CC}">
              <c16:uniqueId val="{00000004-D8AF-1145-AA03-038F5F252FD0}"/>
            </c:ext>
          </c:extLst>
        </c:ser>
        <c:ser>
          <c:idx val="5"/>
          <c:order val="5"/>
          <c:tx>
            <c:strRef>
              <c:f>'Vertical Plot'!$J$181</c:f>
              <c:strCache>
                <c:ptCount val="1"/>
                <c:pt idx="0">
                  <c:v>Quick Answers</c:v>
                </c:pt>
              </c:strCache>
            </c:strRef>
          </c:tx>
          <c:marker>
            <c:symbol val="none"/>
          </c:marker>
          <c:cat>
            <c:strRef>
              <c:f>'Vertical Plot'!$D$182:$D$204</c:f>
              <c:strCache>
                <c:ptCount val="23"/>
                <c:pt idx="0">
                  <c:v>1-1.5</c:v>
                </c:pt>
                <c:pt idx="1">
                  <c:v>1.5-2</c:v>
                </c:pt>
                <c:pt idx="2">
                  <c:v>2-2.5</c:v>
                </c:pt>
                <c:pt idx="3">
                  <c:v>2.5-3</c:v>
                </c:pt>
                <c:pt idx="4">
                  <c:v>3-3.5</c:v>
                </c:pt>
                <c:pt idx="5">
                  <c:v>3.5-4</c:v>
                </c:pt>
                <c:pt idx="6">
                  <c:v>4-4.5</c:v>
                </c:pt>
                <c:pt idx="7">
                  <c:v>4.5-5</c:v>
                </c:pt>
                <c:pt idx="8">
                  <c:v>5-5.5</c:v>
                </c:pt>
                <c:pt idx="9">
                  <c:v>5.5-6</c:v>
                </c:pt>
                <c:pt idx="10">
                  <c:v>6-6.5</c:v>
                </c:pt>
                <c:pt idx="11">
                  <c:v>6.5-7</c:v>
                </c:pt>
                <c:pt idx="12">
                  <c:v>7-7.5</c:v>
                </c:pt>
                <c:pt idx="13">
                  <c:v>7.5-8</c:v>
                </c:pt>
                <c:pt idx="14">
                  <c:v>8-8.5</c:v>
                </c:pt>
                <c:pt idx="15">
                  <c:v>8.5-9</c:v>
                </c:pt>
                <c:pt idx="16">
                  <c:v>9-9.5</c:v>
                </c:pt>
                <c:pt idx="17">
                  <c:v>9.5-10</c:v>
                </c:pt>
                <c:pt idx="18">
                  <c:v>10-10.5</c:v>
                </c:pt>
                <c:pt idx="19">
                  <c:v>10.5-11</c:v>
                </c:pt>
                <c:pt idx="20">
                  <c:v>11-11.5</c:v>
                </c:pt>
                <c:pt idx="21">
                  <c:v>11.5-12</c:v>
                </c:pt>
                <c:pt idx="22">
                  <c:v>12-12.5</c:v>
                </c:pt>
              </c:strCache>
            </c:strRef>
          </c:cat>
          <c:val>
            <c:numRef>
              <c:f>'Vertical Plot'!$J$182:$J$204</c:f>
              <c:numCache>
                <c:formatCode>General</c:formatCode>
                <c:ptCount val="23"/>
                <c:pt idx="0">
                  <c:v>25.069463550496494</c:v>
                </c:pt>
                <c:pt idx="1">
                  <c:v>21.854781172584683</c:v>
                </c:pt>
                <c:pt idx="2">
                  <c:v>22.589747552807829</c:v>
                </c:pt>
                <c:pt idx="3">
                  <c:v>15.626318045435086</c:v>
                </c:pt>
                <c:pt idx="4">
                  <c:v>13.230135069946936</c:v>
                </c:pt>
                <c:pt idx="5">
                  <c:v>10.062065146579815</c:v>
                </c:pt>
                <c:pt idx="6">
                  <c:v>8.179696745562131</c:v>
                </c:pt>
                <c:pt idx="7">
                  <c:v>6.7792695652173904</c:v>
                </c:pt>
                <c:pt idx="8">
                  <c:v>5.5948681898066814</c:v>
                </c:pt>
                <c:pt idx="9">
                  <c:v>4.9752316076294321</c:v>
                </c:pt>
                <c:pt idx="10">
                  <c:v>4.039008723235531</c:v>
                </c:pt>
                <c:pt idx="11">
                  <c:v>3.4030283400809731</c:v>
                </c:pt>
                <c:pt idx="12">
                  <c:v>2.8659447004608265</c:v>
                </c:pt>
                <c:pt idx="13">
                  <c:v>2.6560144346431445</c:v>
                </c:pt>
                <c:pt idx="14">
                  <c:v>2.1034044233807263</c:v>
                </c:pt>
                <c:pt idx="15">
                  <c:v>1.8192502037489826</c:v>
                </c:pt>
                <c:pt idx="16">
                  <c:v>1.5562444641275479</c:v>
                </c:pt>
                <c:pt idx="17">
                  <c:v>1.2609108527131816</c:v>
                </c:pt>
                <c:pt idx="18">
                  <c:v>1.1347791164658643</c:v>
                </c:pt>
                <c:pt idx="19">
                  <c:v>0.93169087136929529</c:v>
                </c:pt>
                <c:pt idx="20">
                  <c:v>0.86339331619537341</c:v>
                </c:pt>
                <c:pt idx="21">
                  <c:v>1.1677397260273978</c:v>
                </c:pt>
                <c:pt idx="22">
                  <c:v>3.2752631578947371</c:v>
                </c:pt>
              </c:numCache>
            </c:numRef>
          </c:val>
          <c:smooth val="0"/>
          <c:extLst xmlns:c16r2="http://schemas.microsoft.com/office/drawing/2015/06/chart">
            <c:ext xmlns:c16="http://schemas.microsoft.com/office/drawing/2014/chart" uri="{C3380CC4-5D6E-409C-BE32-E72D297353CC}">
              <c16:uniqueId val="{00000005-D8AF-1145-AA03-038F5F252FD0}"/>
            </c:ext>
          </c:extLst>
        </c:ser>
        <c:dLbls>
          <c:showLegendKey val="0"/>
          <c:showVal val="0"/>
          <c:showCatName val="0"/>
          <c:showSerName val="0"/>
          <c:showPercent val="0"/>
          <c:showBubbleSize val="0"/>
        </c:dLbls>
        <c:marker val="1"/>
        <c:smooth val="0"/>
        <c:axId val="205346304"/>
        <c:axId val="205347840"/>
      </c:lineChart>
      <c:catAx>
        <c:axId val="205346304"/>
        <c:scaling>
          <c:orientation val="minMax"/>
        </c:scaling>
        <c:delete val="0"/>
        <c:axPos val="b"/>
        <c:numFmt formatCode="General" sourceLinked="0"/>
        <c:majorTickMark val="out"/>
        <c:minorTickMark val="none"/>
        <c:tickLblPos val="nextTo"/>
        <c:crossAx val="205347840"/>
        <c:crosses val="autoZero"/>
        <c:auto val="1"/>
        <c:lblAlgn val="ctr"/>
        <c:lblOffset val="100"/>
        <c:noMultiLvlLbl val="0"/>
      </c:catAx>
      <c:valAx>
        <c:axId val="205347840"/>
        <c:scaling>
          <c:orientation val="minMax"/>
        </c:scaling>
        <c:delete val="0"/>
        <c:axPos val="l"/>
        <c:majorGridlines/>
        <c:numFmt formatCode="General" sourceLinked="1"/>
        <c:majorTickMark val="out"/>
        <c:minorTickMark val="none"/>
        <c:tickLblPos val="nextTo"/>
        <c:crossAx val="205346304"/>
        <c:crosses val="autoZero"/>
        <c:crossBetween val="between"/>
      </c:valAx>
    </c:plotArea>
    <c:legend>
      <c:legendPos val="r"/>
      <c:layout>
        <c:manualLayout>
          <c:xMode val="edge"/>
          <c:yMode val="edge"/>
          <c:x val="0.86468937526885215"/>
          <c:y val="0.38210982430975593"/>
          <c:w val="0.13531062473114788"/>
          <c:h val="0.3048703109147009"/>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45659" cy="498056"/>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3" y="0"/>
            <a:ext cx="2945659" cy="498056"/>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428584"/>
            <a:ext cx="2945659" cy="498055"/>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708866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uters.com/article/us-usa-internet-socialmedia/two-thirds-of-american-adults-get-news-from-social-media-survey-idUSKCN1BJ2A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79768" y="4777194"/>
            <a:ext cx="5438140" cy="3908614"/>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175" name="Shape 175"/>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Arial"/>
                <a:ea typeface="Arial"/>
                <a:cs typeface="Arial"/>
                <a:sym typeface="Arial"/>
              </a:rPr>
              <a:t>An estimated </a:t>
            </a:r>
            <a:r>
              <a:rPr lang="en-US" sz="1200" b="0" i="0" u="none" strike="noStrike" kern="1200" cap="none" dirty="0" smtClean="0">
                <a:solidFill>
                  <a:schemeClr val="dk1"/>
                </a:solidFill>
                <a:effectLst/>
                <a:latin typeface="Arial"/>
                <a:ea typeface="Arial"/>
                <a:cs typeface="Arial"/>
                <a:sym typeface="Arial"/>
                <a:hlinkClick r:id="rId3"/>
              </a:rPr>
              <a:t>2/3 of American adults</a:t>
            </a:r>
            <a:r>
              <a:rPr lang="en-US" sz="1200" b="0" i="0" u="none" strike="noStrike" kern="1200" cap="none" dirty="0" smtClean="0">
                <a:solidFill>
                  <a:schemeClr val="dk1"/>
                </a:solidFill>
                <a:effectLst/>
                <a:latin typeface="Arial"/>
                <a:ea typeface="Arial"/>
                <a:cs typeface="Arial"/>
                <a:sym typeface="Arial"/>
              </a:rPr>
              <a:t> report using social media to get at least some of their news, which is an increase from the 62 percent that reported doing so in 2016. This includes 1 in 5 reporting that they use social media for this purpose, “a lot.” Publishing and media clients, therefore, need to consider how they can use the social platforms to better engage with their target audiences and use them to promote their products, stories, and features. Using posts and videos can excite people about the content these brands want to promote and encourage more people to engage with the organizations, both in print and through digital publications.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369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Arial"/>
                <a:ea typeface="Arial"/>
                <a:cs typeface="Arial"/>
                <a:sym typeface="Arial"/>
              </a:rPr>
              <a:t>An estimated 20-30 percent of mobile queries are now made using voice. This impacts all industries, including those in media and publishing as they fight for the attention of consumers. This will become particularly significant for those in media and publishing to cover regular news events. Personal assistant devices, which are completely voice activated, are often used to inquire about daily headlines and related news. As customers begin to use these types of searches regularly to get headlines and other types of news, the organizations must make sure that their publications have been optimized for these intentions.</a:t>
            </a:r>
          </a:p>
          <a:p>
            <a:r>
              <a:rPr lang="en-US" sz="1200" b="1" i="0" u="none" strike="noStrike" kern="1200" cap="none" dirty="0" smtClean="0">
                <a:solidFill>
                  <a:schemeClr val="dk1"/>
                </a:solidFill>
                <a:effectLst/>
                <a:latin typeface="Arial"/>
                <a:ea typeface="Arial"/>
                <a:cs typeface="Arial"/>
                <a:sym typeface="Arial"/>
              </a:rPr>
              <a:t>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528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kern="1200" cap="none" dirty="0" smtClean="0">
                <a:solidFill>
                  <a:schemeClr val="dk1"/>
                </a:solidFill>
                <a:effectLst/>
                <a:latin typeface="Arial"/>
                <a:ea typeface="Arial"/>
                <a:cs typeface="Arial"/>
                <a:sym typeface="Arial"/>
              </a:rPr>
              <a:t>Customer Journey Analytics </a:t>
            </a:r>
            <a:r>
              <a:rPr lang="en-US" sz="1200" b="0" i="0" u="none" strike="noStrike" kern="1200" cap="none" dirty="0" smtClean="0">
                <a:solidFill>
                  <a:schemeClr val="dk1"/>
                </a:solidFill>
                <a:effectLst/>
                <a:latin typeface="Arial"/>
                <a:ea typeface="Arial"/>
                <a:cs typeface="Arial"/>
                <a:sym typeface="Arial"/>
              </a:rPr>
              <a:t>– Sites must figure out how to collect and use their vast amounts of site data to reduce friction and accelerate customers along the buyer’s journey.</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130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smtClean="0">
                <a:solidFill>
                  <a:schemeClr val="dk1"/>
                </a:solidFill>
                <a:effectLst/>
                <a:latin typeface="Arial"/>
                <a:ea typeface="Arial"/>
                <a:cs typeface="Arial"/>
                <a:sym typeface="Arial"/>
              </a:rPr>
              <a:t>Establishing excellence in technical SEO is critical to maintaining content performance. </a:t>
            </a:r>
            <a:r>
              <a:rPr lang="en-US" sz="1200" b="0" i="0" u="none" strike="noStrike" kern="1200" cap="none" dirty="0" err="1" smtClean="0">
                <a:solidFill>
                  <a:schemeClr val="dk1"/>
                </a:solidFill>
                <a:effectLst/>
                <a:latin typeface="Arial"/>
                <a:ea typeface="Arial"/>
                <a:cs typeface="Arial"/>
                <a:sym typeface="Arial"/>
              </a:rPr>
              <a:t>ContentIQ</a:t>
            </a:r>
            <a:r>
              <a:rPr lang="en-US" sz="1200" b="0" i="0" u="none" strike="noStrike" kern="1200" cap="none" dirty="0" smtClean="0">
                <a:solidFill>
                  <a:schemeClr val="dk1"/>
                </a:solidFill>
                <a:effectLst/>
                <a:latin typeface="Arial"/>
                <a:ea typeface="Arial"/>
                <a:cs typeface="Arial"/>
                <a:sym typeface="Arial"/>
              </a:rPr>
              <a:t> empowers SEOs and digital practitioners to keep on top of it and ensure their SEO site health is up to spec.</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180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smtClean="0">
                <a:solidFill>
                  <a:schemeClr val="dk1"/>
                </a:solidFill>
                <a:effectLst/>
                <a:latin typeface="Arial"/>
                <a:ea typeface="Arial"/>
                <a:cs typeface="Arial"/>
                <a:sym typeface="Arial"/>
              </a:rPr>
              <a:t>BrightEdge Data Cube helps ecommerce brands to understand the voice of the customers and the words they use to search for goods and services.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1380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smtClean="0">
                <a:solidFill>
                  <a:schemeClr val="dk1"/>
                </a:solidFill>
                <a:effectLst/>
                <a:latin typeface="Arial"/>
                <a:ea typeface="Arial"/>
                <a:cs typeface="Arial"/>
                <a:sym typeface="Arial"/>
              </a:rPr>
              <a:t>Site-wide conversion metrics are important in ecommerce, but so is the ability to go deeper. Page Reporting drills down into traffic and conversion data to track traffic and conversions on specific products and categories.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1065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smtClean="0">
                <a:solidFill>
                  <a:schemeClr val="dk1"/>
                </a:solidFill>
                <a:effectLst/>
                <a:latin typeface="Arial"/>
                <a:ea typeface="Arial"/>
                <a:cs typeface="Arial"/>
                <a:sym typeface="Arial"/>
              </a:rPr>
              <a:t>Commerce sites like the configurable multi-dimensional structure that allows them to understand and highlight the key details and delivery those targeted dashboards by email to stakeholders around the company.</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08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Scranton Gillette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8199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2414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Wiley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648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Findings</a:t>
            </a:r>
          </a:p>
          <a:p>
            <a:r>
              <a:rPr lang="en-US" dirty="0"/>
              <a:t>Google SERPs</a:t>
            </a:r>
            <a:r>
              <a:rPr lang="en-US" baseline="0" dirty="0"/>
              <a:t> are getting much more </a:t>
            </a:r>
            <a:r>
              <a:rPr lang="en-US" baseline="0" dirty="0" smtClean="0"/>
              <a:t>visual </a:t>
            </a:r>
            <a:r>
              <a:rPr lang="en-US" baseline="0" dirty="0"/>
              <a:t>with more images and video thumbnails</a:t>
            </a: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2</a:t>
            </a:fld>
            <a:endParaRPr lang="en-US" dirty="0"/>
          </a:p>
        </p:txBody>
      </p:sp>
    </p:spTree>
    <p:extLst>
      <p:ext uri="{BB962C8B-B14F-4D97-AF65-F5344CB8AC3E}">
        <p14:creationId xmlns:p14="http://schemas.microsoft.com/office/powerpoint/2010/main" val="2107349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txBox="1">
            <a:spLocks noGrp="1"/>
          </p:cNvSpPr>
          <p:nvPr>
            <p:ph type="body" idx="1"/>
          </p:nvPr>
        </p:nvSpPr>
        <p:spPr>
          <a:xfrm>
            <a:off x="679768" y="4777194"/>
            <a:ext cx="5438140" cy="3908614"/>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41" name="Shape 641"/>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3317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a:t>
            </a:r>
            <a:r>
              <a:rPr lang="en-US" baseline="0" dirty="0" smtClean="0"/>
              <a:t> things became digital – books, magazines, newspapers, records, movies, TV shows</a:t>
            </a:r>
          </a:p>
          <a:p>
            <a:pPr marL="457200" marR="0" indent="-22860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smtClean="0">
                <a:solidFill>
                  <a:schemeClr val="dk1"/>
                </a:solidFill>
                <a:effectLst/>
                <a:latin typeface="Arial"/>
                <a:ea typeface="Arial"/>
                <a:cs typeface="Arial"/>
                <a:sym typeface="Arial"/>
              </a:rPr>
              <a:t>As mentioned the digitization of news and media has had a tremendous impact on those in the industry. Customers have become less inclined to buy and read print publications and more likely to get their news and entertainment through online publications. Brands, therefore, need to continue to invest in websites, apps, and social media to stay relevant with the customers.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62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a:t>
            </a:r>
            <a:r>
              <a:rPr lang="en-US" baseline="0" dirty="0" smtClean="0"/>
              <a:t> things became digital – books, magazines, newspapers, records, movies, TV shows</a:t>
            </a:r>
          </a:p>
          <a:p>
            <a:pPr marL="457200" marR="0" indent="-22860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smtClean="0">
                <a:solidFill>
                  <a:schemeClr val="dk1"/>
                </a:solidFill>
                <a:effectLst/>
                <a:latin typeface="Arial"/>
                <a:ea typeface="Arial"/>
                <a:cs typeface="Arial"/>
                <a:sym typeface="Arial"/>
              </a:rPr>
              <a:t>As mentioned the digitization of news and media has had a tremendous impact on those in the industry. Customers have become less inclined to buy and read print publications and more likely to get their news and entertainment through online publications. Brands, therefore, need to continue to invest in websites, apps, and social media to stay relevant with the customers.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62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Arial"/>
                <a:ea typeface="Arial"/>
                <a:cs typeface="Arial"/>
                <a:sym typeface="Arial"/>
              </a:rPr>
              <a:t>As distribution and storage became ubiquitous, instant, and virtually free the pendulum has swung back to “content as king” as can be seen with massive sift to original content creation and licensing at Netflix, Hulu, Amazon, and now even Comcast. Creating and controlling exclusive content has become a hallmark of successful digital publishers of all types.</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160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Arial"/>
                <a:ea typeface="Arial"/>
                <a:cs typeface="Arial"/>
                <a:sym typeface="Arial"/>
              </a:rPr>
              <a:t>Digitization allows 1-to-1 media experiences that are configurable by the end user delivered in a format that suits the device they will consume it on. This increases engagement by maximizing relevancy and enables logic-based recommendations for additional and adjacent content.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9915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b="1" i="0" u="none" strike="noStrike" kern="1200" cap="none" dirty="0" smtClean="0">
                <a:solidFill>
                  <a:schemeClr val="dk1"/>
                </a:solidFill>
                <a:effectLst/>
                <a:latin typeface="Arial"/>
                <a:ea typeface="Arial"/>
                <a:cs typeface="Arial"/>
                <a:sym typeface="Arial"/>
              </a:rPr>
              <a:t>Mobile Commerce</a:t>
            </a:r>
            <a:r>
              <a:rPr lang="en-US" sz="1200" b="0" i="0" u="none" strike="noStrike" kern="1200" cap="none" dirty="0" smtClean="0">
                <a:solidFill>
                  <a:schemeClr val="dk1"/>
                </a:solidFill>
                <a:effectLst/>
                <a:latin typeface="Arial"/>
                <a:ea typeface="Arial"/>
                <a:cs typeface="Arial"/>
                <a:sym typeface="Arial"/>
              </a:rPr>
              <a:t> – BrightEdge Research shows that on average 62% of site traffic is now mobile and that 70% of commerce journeys start in the SERPs</a:t>
            </a:r>
            <a:r>
              <a:rPr lang="en-US" sz="1200" b="0" i="0" u="none" strike="noStrike" kern="1200" cap="none" dirty="0" smtClean="0">
                <a:solidFill>
                  <a:schemeClr val="dk1"/>
                </a:solidFill>
                <a:effectLst/>
                <a:latin typeface="Arial"/>
                <a:ea typeface="Arial"/>
                <a:cs typeface="Arial"/>
                <a:sym typeface="Arial"/>
              </a:rPr>
              <a:t>.</a:t>
            </a:r>
          </a:p>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smtClean="0">
                <a:solidFill>
                  <a:schemeClr val="dk1"/>
                </a:solidFill>
                <a:effectLst/>
                <a:latin typeface="Arial"/>
                <a:ea typeface="Arial"/>
                <a:cs typeface="Arial"/>
                <a:sym typeface="Arial"/>
              </a:rPr>
              <a:t>BrightEdge research indicates that 62 percent of queries take place on mobile devices, and those in media and publishing need to be cognizant of this trend as well. People digest their news and articles regularly on the go, while commuting, on lunch breaks, and just when out during their daily lives. Keeping the mobile intentions of your readers in mind while producing content can help ensure that they can easily engage with your material while online.</a:t>
            </a:r>
          </a:p>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smtClean="0">
                <a:solidFill>
                  <a:schemeClr val="dk1"/>
                </a:solidFill>
                <a:effectLst/>
                <a:latin typeface="Arial"/>
                <a:ea typeface="Arial"/>
                <a:cs typeface="Arial"/>
                <a:sym typeface="Arial"/>
              </a:rPr>
              <a:t>This trend has been popular for the past few years, but it still requires careful consideration by those in the media and publishing industries. AMP sites have begun to dominate the news articles posted online, making it a significant aspect of any successful strategy by those in media and publishing.</a:t>
            </a:r>
          </a:p>
          <a:p>
            <a:pPr marL="457200" marR="0" lvl="0" indent="-228600" algn="l" defTabSz="914400" rtl="0" eaLnBrk="1" fontAlgn="auto" latinLnBrk="0" hangingPunct="1">
              <a:lnSpc>
                <a:spcPct val="100000"/>
              </a:lnSpc>
              <a:spcBef>
                <a:spcPts val="0"/>
              </a:spcBef>
              <a:spcAft>
                <a:spcPts val="0"/>
              </a:spcAft>
              <a:buClrTx/>
              <a:buSzPts val="1400"/>
              <a:buFontTx/>
              <a:buNone/>
              <a:tabLst/>
              <a:defRPr/>
            </a:pPr>
            <a:endParaRPr lang="en-US" sz="1200" b="0" i="0" u="none" strike="noStrike" kern="1200" cap="none" dirty="0" smtClean="0">
              <a:solidFill>
                <a:schemeClr val="dk1"/>
              </a:solidFill>
              <a:effectLst/>
              <a:latin typeface="Arial"/>
              <a:ea typeface="Arial"/>
              <a:cs typeface="Arial"/>
              <a:sym typeface="Arial"/>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05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b="1" i="0" u="none" strike="noStrike" kern="1200" cap="none" dirty="0" smtClean="0">
                <a:solidFill>
                  <a:schemeClr val="dk1"/>
                </a:solidFill>
                <a:effectLst/>
                <a:latin typeface="Arial"/>
                <a:ea typeface="Arial"/>
                <a:cs typeface="Arial"/>
                <a:sym typeface="Arial"/>
              </a:rPr>
              <a:t>Site Search </a:t>
            </a:r>
            <a:r>
              <a:rPr lang="en-US" sz="1200" b="0" i="0" u="none" strike="noStrike" kern="1200" cap="none" dirty="0" smtClean="0">
                <a:solidFill>
                  <a:schemeClr val="dk1"/>
                </a:solidFill>
                <a:effectLst/>
                <a:latin typeface="Arial"/>
                <a:ea typeface="Arial"/>
                <a:cs typeface="Arial"/>
                <a:sym typeface="Arial"/>
              </a:rPr>
              <a:t>– Up to 30% of ecommerce visitors use site search, and those users are 5.5X more likely to purchase, according to </a:t>
            </a:r>
            <a:r>
              <a:rPr lang="en-US" sz="1200" b="0" i="0" u="none" strike="noStrike" kern="1200" cap="none" dirty="0" err="1" smtClean="0">
                <a:solidFill>
                  <a:schemeClr val="dk1"/>
                </a:solidFill>
                <a:effectLst/>
                <a:latin typeface="Arial"/>
                <a:ea typeface="Arial"/>
                <a:cs typeface="Arial"/>
                <a:sym typeface="Arial"/>
              </a:rPr>
              <a:t>Econsultancy</a:t>
            </a:r>
            <a:r>
              <a:rPr lang="en-US" sz="1200" b="0" i="0" u="none" strike="noStrike" kern="1200" cap="none" dirty="0" smtClean="0">
                <a:solidFill>
                  <a:schemeClr val="dk1"/>
                </a:solidFill>
                <a:effectLst/>
                <a:latin typeface="Arial"/>
                <a:ea typeface="Arial"/>
                <a:cs typeface="Arial"/>
                <a:sym typeface="Arial"/>
              </a:rPr>
              <a:t>. Brands provide such inconsistent site search utility that many people use Google to side-search a site, which works well but also exposes competing listings and ads. Brands need to invest in better site search solutions in terms of technology and content.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090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resentation Titl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 name="Shape 12"/>
          <p:cNvPicPr preferRelativeResize="0"/>
          <p:nvPr/>
        </p:nvPicPr>
        <p:blipFill rotWithShape="1">
          <a:blip r:embed="rId3">
            <a:alphaModFix/>
          </a:blip>
          <a:srcRect/>
          <a:stretch/>
        </p:blipFill>
        <p:spPr>
          <a:xfrm>
            <a:off x="5557736" y="609600"/>
            <a:ext cx="1076528" cy="152338"/>
          </a:xfrm>
          <a:prstGeom prst="rect">
            <a:avLst/>
          </a:prstGeom>
          <a:noFill/>
          <a:ln>
            <a:noFill/>
          </a:ln>
        </p:spPr>
      </p:pic>
      <p:sp>
        <p:nvSpPr>
          <p:cNvPr id="13" name="Shape 13"/>
          <p:cNvSpPr txBox="1">
            <a:spLocks noGrp="1"/>
          </p:cNvSpPr>
          <p:nvPr>
            <p:ph type="body" idx="1"/>
          </p:nvPr>
        </p:nvSpPr>
        <p:spPr>
          <a:xfrm>
            <a:off x="621175" y="2824152"/>
            <a:ext cx="10972800" cy="762011"/>
          </a:xfrm>
          <a:prstGeom prst="rect">
            <a:avLst/>
          </a:prstGeom>
          <a:noFill/>
          <a:ln>
            <a:noFill/>
          </a:ln>
        </p:spPr>
        <p:txBody>
          <a:bodyPr spcFirstLastPara="1" wrap="square" lIns="91425" tIns="91425" rIns="91425" bIns="91425" anchor="t" anchorCtr="0"/>
          <a:lstStyle>
            <a:lvl1pPr marL="457200" marR="0" lvl="0" indent="-228600" algn="ctr" rtl="0">
              <a:lnSpc>
                <a:spcPct val="136363"/>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body" idx="2"/>
          </p:nvPr>
        </p:nvSpPr>
        <p:spPr>
          <a:xfrm>
            <a:off x="609600" y="2544733"/>
            <a:ext cx="10972800" cy="34346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Shape 15"/>
          <p:cNvSpPr>
            <a:spLocks noGrp="1"/>
          </p:cNvSpPr>
          <p:nvPr>
            <p:ph type="pic" idx="3"/>
          </p:nvPr>
        </p:nvSpPr>
        <p:spPr>
          <a:xfrm>
            <a:off x="4876800" y="4657725"/>
            <a:ext cx="2438400" cy="1590675"/>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1000"/>
              </a:spcBef>
              <a:spcAft>
                <a:spcPts val="0"/>
              </a:spcAft>
              <a:buClr>
                <a:srgbClr val="F5F5F5"/>
              </a:buClr>
              <a:buSzPts val="1400"/>
              <a:buFont typeface="Arial"/>
              <a:buNone/>
              <a:defRPr sz="1400" b="0" i="0" u="none" strike="noStrike" cap="none">
                <a:solidFill>
                  <a:srgbClr val="F5F5F5"/>
                </a:solidFill>
                <a:latin typeface="Arial"/>
                <a:ea typeface="Arial"/>
                <a:cs typeface="Arial"/>
                <a:sym typeface="Arial"/>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body" idx="4"/>
          </p:nvPr>
        </p:nvSpPr>
        <p:spPr>
          <a:xfrm>
            <a:off x="609600" y="3708419"/>
            <a:ext cx="10972800" cy="352593"/>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body" idx="5"/>
          </p:nvPr>
        </p:nvSpPr>
        <p:spPr>
          <a:xfrm>
            <a:off x="609600" y="4061012"/>
            <a:ext cx="10972800" cy="352593"/>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 name="Shape 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82294" y="6528309"/>
            <a:ext cx="1464733" cy="938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resenter">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2">
            <a:alphaModFix/>
          </a:blip>
          <a:srcRect/>
          <a:stretch/>
        </p:blipFill>
        <p:spPr>
          <a:xfrm>
            <a:off x="0" y="0"/>
            <a:ext cx="3657600" cy="6858000"/>
          </a:xfrm>
          <a:prstGeom prst="rect">
            <a:avLst/>
          </a:prstGeom>
          <a:noFill/>
          <a:ln>
            <a:noFill/>
          </a:ln>
        </p:spPr>
      </p:pic>
      <p:sp>
        <p:nvSpPr>
          <p:cNvPr id="89" name="Shape 89"/>
          <p:cNvSpPr txBox="1">
            <a:spLocks noGrp="1"/>
          </p:cNvSpPr>
          <p:nvPr>
            <p:ph type="body" idx="1"/>
          </p:nvPr>
        </p:nvSpPr>
        <p:spPr>
          <a:xfrm>
            <a:off x="193878" y="2908150"/>
            <a:ext cx="3200400" cy="1068593"/>
          </a:xfrm>
          <a:prstGeom prst="rect">
            <a:avLst/>
          </a:prstGeom>
          <a:noFill/>
          <a:ln>
            <a:noFill/>
          </a:ln>
        </p:spPr>
        <p:txBody>
          <a:bodyPr spcFirstLastPara="1" wrap="square" lIns="91425" tIns="91425" rIns="91425" bIns="91425" anchor="ctr" anchorCtr="0"/>
          <a:lstStyle>
            <a:lvl1pPr marL="457200" marR="0" lvl="0" indent="-228600" algn="ctr" rtl="0">
              <a:lnSpc>
                <a:spcPct val="106250"/>
              </a:lnSpc>
              <a:spcBef>
                <a:spcPts val="1000"/>
              </a:spcBef>
              <a:spcAft>
                <a:spcPts val="0"/>
              </a:spcAft>
              <a:buClr>
                <a:srgbClr val="FFFFFF"/>
              </a:buClr>
              <a:buSzPts val="3200"/>
              <a:buFont typeface="Arial"/>
              <a:buNone/>
              <a:defRPr sz="32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4247535" y="1128712"/>
            <a:ext cx="7334527" cy="5119687"/>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3"/>
          </p:nvPr>
        </p:nvSpPr>
        <p:spPr>
          <a:xfrm>
            <a:off x="4247535" y="595742"/>
            <a:ext cx="7334527" cy="346364"/>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chemeClr val="accent5"/>
              </a:buClr>
              <a:buSzPts val="2000"/>
              <a:buFont typeface="Arial"/>
              <a:buNone/>
              <a:defRPr sz="2000" b="0" i="0" u="none" strike="noStrike" cap="none">
                <a:solidFill>
                  <a:schemeClr val="accent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2" name="Shape 9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 y="6528309"/>
            <a:ext cx="1464733" cy="938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ide by side title w/ text">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alphaModFix/>
          </a:blip>
          <a:srcRect/>
          <a:stretch/>
        </p:blipFill>
        <p:spPr>
          <a:xfrm>
            <a:off x="0" y="0"/>
            <a:ext cx="4876800" cy="6858000"/>
          </a:xfrm>
          <a:prstGeom prst="rect">
            <a:avLst/>
          </a:prstGeom>
          <a:noFill/>
          <a:ln>
            <a:noFill/>
          </a:ln>
        </p:spPr>
      </p:pic>
      <p:sp>
        <p:nvSpPr>
          <p:cNvPr id="95" name="Shape 95"/>
          <p:cNvSpPr txBox="1">
            <a:spLocks noGrp="1"/>
          </p:cNvSpPr>
          <p:nvPr>
            <p:ph type="body" idx="1"/>
          </p:nvPr>
        </p:nvSpPr>
        <p:spPr>
          <a:xfrm>
            <a:off x="528576" y="609601"/>
            <a:ext cx="3869803" cy="2819399"/>
          </a:xfrm>
          <a:prstGeom prst="rect">
            <a:avLst/>
          </a:prstGeom>
          <a:noFill/>
          <a:ln>
            <a:noFill/>
          </a:ln>
        </p:spPr>
        <p:txBody>
          <a:bodyPr spcFirstLastPara="1" wrap="square" lIns="91425" tIns="91425" rIns="91425" bIns="91425" anchor="b" anchorCtr="0"/>
          <a:lstStyle>
            <a:lvl1pPr marL="457200" marR="0" lvl="0" indent="-228600" algn="l" rtl="0">
              <a:lnSpc>
                <a:spcPct val="106250"/>
              </a:lnSpc>
              <a:spcBef>
                <a:spcPts val="1000"/>
              </a:spcBef>
              <a:spcAft>
                <a:spcPts val="0"/>
              </a:spcAft>
              <a:buClr>
                <a:srgbClr val="FFFFFF"/>
              </a:buClr>
              <a:buSzPts val="3200"/>
              <a:buFont typeface="Arial"/>
              <a:buNone/>
              <a:defRPr sz="32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2"/>
          </p:nvPr>
        </p:nvSpPr>
        <p:spPr>
          <a:xfrm>
            <a:off x="528576" y="3429002"/>
            <a:ext cx="3869803" cy="2819398"/>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3"/>
          </p:nvPr>
        </p:nvSpPr>
        <p:spPr>
          <a:xfrm>
            <a:off x="5486400" y="595742"/>
            <a:ext cx="6095663" cy="34636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accent5"/>
              </a:buClr>
              <a:buSzPts val="2000"/>
              <a:buFont typeface="Arial"/>
              <a:buNone/>
              <a:defRPr sz="2000" b="0" i="0" u="none" strike="noStrike" cap="none">
                <a:solidFill>
                  <a:schemeClr val="accent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8" name="Shape 9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 y="6528309"/>
            <a:ext cx="1464733" cy="93826"/>
          </a:xfrm>
          <a:prstGeom prst="rect">
            <a:avLst/>
          </a:prstGeom>
          <a:noFill/>
          <a:ln>
            <a:noFill/>
          </a:ln>
        </p:spPr>
      </p:pic>
      <p:sp>
        <p:nvSpPr>
          <p:cNvPr id="99" name="Shape 99"/>
          <p:cNvSpPr txBox="1">
            <a:spLocks noGrp="1"/>
          </p:cNvSpPr>
          <p:nvPr>
            <p:ph type="body" idx="4"/>
          </p:nvPr>
        </p:nvSpPr>
        <p:spPr>
          <a:xfrm>
            <a:off x="5486400" y="1128712"/>
            <a:ext cx="6095662" cy="5119687"/>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ide by side title w/ text">
    <p:spTree>
      <p:nvGrpSpPr>
        <p:cNvPr id="1" name="Shape 100"/>
        <p:cNvGrpSpPr/>
        <p:nvPr/>
      </p:nvGrpSpPr>
      <p:grpSpPr>
        <a:xfrm>
          <a:off x="0" y="0"/>
          <a:ext cx="0" cy="0"/>
          <a:chOff x="0" y="0"/>
          <a:chExt cx="0" cy="0"/>
        </a:xfrm>
      </p:grpSpPr>
      <p:pic>
        <p:nvPicPr>
          <p:cNvPr id="101" name="Shape 101"/>
          <p:cNvPicPr preferRelativeResize="0"/>
          <p:nvPr/>
        </p:nvPicPr>
        <p:blipFill rotWithShape="1">
          <a:blip r:embed="rId2">
            <a:alphaModFix/>
          </a:blip>
          <a:srcRect/>
          <a:stretch/>
        </p:blipFill>
        <p:spPr>
          <a:xfrm>
            <a:off x="0" y="0"/>
            <a:ext cx="6096000" cy="6858000"/>
          </a:xfrm>
          <a:prstGeom prst="rect">
            <a:avLst/>
          </a:prstGeom>
          <a:noFill/>
          <a:ln>
            <a:noFill/>
          </a:ln>
        </p:spPr>
      </p:pic>
      <p:sp>
        <p:nvSpPr>
          <p:cNvPr id="102" name="Shape 102"/>
          <p:cNvSpPr txBox="1">
            <a:spLocks noGrp="1"/>
          </p:cNvSpPr>
          <p:nvPr>
            <p:ph type="body" idx="1"/>
          </p:nvPr>
        </p:nvSpPr>
        <p:spPr>
          <a:xfrm>
            <a:off x="528575" y="609601"/>
            <a:ext cx="5024284" cy="2819400"/>
          </a:xfrm>
          <a:prstGeom prst="rect">
            <a:avLst/>
          </a:prstGeom>
          <a:noFill/>
          <a:ln>
            <a:noFill/>
          </a:ln>
        </p:spPr>
        <p:txBody>
          <a:bodyPr spcFirstLastPara="1" wrap="square" lIns="91425" tIns="91425" rIns="91425" bIns="91425" anchor="b" anchorCtr="0"/>
          <a:lstStyle>
            <a:lvl1pPr marL="457200" marR="0" lvl="0" indent="-228600" algn="l" rtl="0">
              <a:lnSpc>
                <a:spcPct val="106250"/>
              </a:lnSpc>
              <a:spcBef>
                <a:spcPts val="1000"/>
              </a:spcBef>
              <a:spcAft>
                <a:spcPts val="0"/>
              </a:spcAft>
              <a:buClr>
                <a:srgbClr val="FFFFFF"/>
              </a:buClr>
              <a:buSzPts val="3200"/>
              <a:buFont typeface="Arial"/>
              <a:buNone/>
              <a:defRPr sz="32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body" idx="2"/>
          </p:nvPr>
        </p:nvSpPr>
        <p:spPr>
          <a:xfrm>
            <a:off x="528575" y="3429001"/>
            <a:ext cx="5024284" cy="2819399"/>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3"/>
          </p:nvPr>
        </p:nvSpPr>
        <p:spPr>
          <a:xfrm>
            <a:off x="6619537" y="595742"/>
            <a:ext cx="4962526" cy="34636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accent5"/>
              </a:buClr>
              <a:buSzPts val="2000"/>
              <a:buFont typeface="Arial"/>
              <a:buNone/>
              <a:defRPr sz="2000" b="0" i="0" u="none" strike="noStrike" cap="none">
                <a:solidFill>
                  <a:schemeClr val="accent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Shape 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 y="6528309"/>
            <a:ext cx="1464733" cy="93826"/>
          </a:xfrm>
          <a:prstGeom prst="rect">
            <a:avLst/>
          </a:prstGeom>
          <a:noFill/>
          <a:ln>
            <a:noFill/>
          </a:ln>
        </p:spPr>
      </p:pic>
      <p:sp>
        <p:nvSpPr>
          <p:cNvPr id="106" name="Shape 106"/>
          <p:cNvSpPr txBox="1">
            <a:spLocks noGrp="1"/>
          </p:cNvSpPr>
          <p:nvPr>
            <p:ph type="body" idx="4"/>
          </p:nvPr>
        </p:nvSpPr>
        <p:spPr>
          <a:xfrm>
            <a:off x="6619537" y="1128712"/>
            <a:ext cx="4962525" cy="5119687"/>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side by side title w/ text">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2">
            <a:alphaModFix/>
          </a:blip>
          <a:srcRect/>
          <a:stretch/>
        </p:blipFill>
        <p:spPr>
          <a:xfrm>
            <a:off x="6096000" y="0"/>
            <a:ext cx="6096000" cy="6858000"/>
          </a:xfrm>
          <a:prstGeom prst="rect">
            <a:avLst/>
          </a:prstGeom>
          <a:noFill/>
          <a:ln>
            <a:noFill/>
          </a:ln>
        </p:spPr>
      </p:pic>
      <p:sp>
        <p:nvSpPr>
          <p:cNvPr id="109" name="Shape 109"/>
          <p:cNvSpPr txBox="1">
            <a:spLocks noGrp="1"/>
          </p:cNvSpPr>
          <p:nvPr>
            <p:ph type="body" idx="1"/>
          </p:nvPr>
        </p:nvSpPr>
        <p:spPr>
          <a:xfrm>
            <a:off x="6558116" y="644435"/>
            <a:ext cx="5024284" cy="2819400"/>
          </a:xfrm>
          <a:prstGeom prst="rect">
            <a:avLst/>
          </a:prstGeom>
          <a:noFill/>
          <a:ln>
            <a:noFill/>
          </a:ln>
        </p:spPr>
        <p:txBody>
          <a:bodyPr spcFirstLastPara="1" wrap="square" lIns="91425" tIns="91425" rIns="91425" bIns="91425" anchor="b" anchorCtr="0"/>
          <a:lstStyle>
            <a:lvl1pPr marL="457200" marR="0" lvl="0" indent="-228600" algn="l" rtl="0">
              <a:lnSpc>
                <a:spcPct val="106250"/>
              </a:lnSpc>
              <a:spcBef>
                <a:spcPts val="1000"/>
              </a:spcBef>
              <a:spcAft>
                <a:spcPts val="0"/>
              </a:spcAft>
              <a:buClr>
                <a:srgbClr val="FFFFFF"/>
              </a:buClr>
              <a:buSzPts val="3200"/>
              <a:buFont typeface="Arial"/>
              <a:buNone/>
              <a:defRPr sz="32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body" idx="2"/>
          </p:nvPr>
        </p:nvSpPr>
        <p:spPr>
          <a:xfrm>
            <a:off x="6558116" y="3483430"/>
            <a:ext cx="5024284" cy="2819399"/>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3"/>
          </p:nvPr>
        </p:nvSpPr>
        <p:spPr>
          <a:xfrm>
            <a:off x="427743" y="590593"/>
            <a:ext cx="4962526" cy="34636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accent5"/>
              </a:buClr>
              <a:buSzPts val="2000"/>
              <a:buFont typeface="Arial"/>
              <a:buNone/>
              <a:defRPr sz="2000" b="0" i="0" u="none" strike="noStrike" cap="none">
                <a:solidFill>
                  <a:schemeClr val="accent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2" name="Shape 1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 y="6528309"/>
            <a:ext cx="1464733" cy="93826"/>
          </a:xfrm>
          <a:prstGeom prst="rect">
            <a:avLst/>
          </a:prstGeom>
          <a:noFill/>
          <a:ln>
            <a:noFill/>
          </a:ln>
        </p:spPr>
      </p:pic>
      <p:sp>
        <p:nvSpPr>
          <p:cNvPr id="113" name="Shape 113"/>
          <p:cNvSpPr txBox="1">
            <a:spLocks noGrp="1"/>
          </p:cNvSpPr>
          <p:nvPr>
            <p:ph type="body" idx="4"/>
          </p:nvPr>
        </p:nvSpPr>
        <p:spPr>
          <a:xfrm>
            <a:off x="427743" y="1128712"/>
            <a:ext cx="4962525" cy="5119687"/>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ic on left">
    <p:spTree>
      <p:nvGrpSpPr>
        <p:cNvPr id="1" name="Shape 114"/>
        <p:cNvGrpSpPr/>
        <p:nvPr/>
      </p:nvGrpSpPr>
      <p:grpSpPr>
        <a:xfrm>
          <a:off x="0" y="0"/>
          <a:ext cx="0" cy="0"/>
          <a:chOff x="0" y="0"/>
          <a:chExt cx="0" cy="0"/>
        </a:xfrm>
      </p:grpSpPr>
      <p:sp>
        <p:nvSpPr>
          <p:cNvPr id="115" name="Shape 115"/>
          <p:cNvSpPr/>
          <p:nvPr/>
        </p:nvSpPr>
        <p:spPr>
          <a:xfrm>
            <a:off x="0" y="0"/>
            <a:ext cx="6096000" cy="6858000"/>
          </a:xfrm>
          <a:prstGeom prst="rect">
            <a:avLst/>
          </a:prstGeom>
          <a:solidFill>
            <a:srgbClr val="3333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16" name="Shape 116"/>
          <p:cNvSpPr>
            <a:spLocks noGrp="1"/>
          </p:cNvSpPr>
          <p:nvPr>
            <p:ph type="pic" idx="2"/>
          </p:nvPr>
        </p:nvSpPr>
        <p:spPr>
          <a:xfrm>
            <a:off x="0" y="0"/>
            <a:ext cx="6096000" cy="6858000"/>
          </a:xfrm>
          <a:prstGeom prst="rect">
            <a:avLst/>
          </a:prstGeom>
          <a:noFill/>
          <a:ln>
            <a:noFill/>
          </a:ln>
          <a:effectLst>
            <a:outerShdw blurRad="254000" dist="38100" dir="8100000" algn="tr" rotWithShape="0">
              <a:srgbClr val="000000">
                <a:alpha val="14901"/>
              </a:srgbClr>
            </a:outerShdw>
          </a:effectLst>
        </p:spPr>
        <p:txBody>
          <a:bodyPr spcFirstLastPara="1" wrap="square" lIns="91425" tIns="91425" rIns="91425" bIns="91425" anchor="ctr" anchorCtr="0"/>
          <a:lstStyle>
            <a:lvl1pPr marL="0" marR="0" lvl="0" indent="0" algn="ctr" rtl="0">
              <a:lnSpc>
                <a:spcPct val="90000"/>
              </a:lnSpc>
              <a:spcBef>
                <a:spcPts val="100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1"/>
          </p:nvPr>
        </p:nvSpPr>
        <p:spPr>
          <a:xfrm>
            <a:off x="515471" y="528507"/>
            <a:ext cx="5056993" cy="528017"/>
          </a:xfrm>
          <a:prstGeom prst="rect">
            <a:avLst/>
          </a:prstGeom>
          <a:noFill/>
          <a:ln>
            <a:noFill/>
          </a:ln>
        </p:spPr>
        <p:txBody>
          <a:bodyPr spcFirstLastPara="1" wrap="square" lIns="91425" tIns="91425" rIns="91425" bIns="91425" anchor="t" anchorCtr="0"/>
          <a:lstStyle>
            <a:lvl1pPr marL="457200" marR="0" lvl="0" indent="-228600" algn="l" rtl="0">
              <a:lnSpc>
                <a:spcPct val="106250"/>
              </a:lnSpc>
              <a:spcBef>
                <a:spcPts val="100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body" idx="3"/>
          </p:nvPr>
        </p:nvSpPr>
        <p:spPr>
          <a:xfrm>
            <a:off x="515471" y="1069971"/>
            <a:ext cx="5056993" cy="376237"/>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Shape 11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09600" y="6528309"/>
            <a:ext cx="1464733" cy="93826"/>
          </a:xfrm>
          <a:prstGeom prst="rect">
            <a:avLst/>
          </a:prstGeom>
          <a:noFill/>
          <a:ln>
            <a:noFill/>
          </a:ln>
        </p:spPr>
      </p:pic>
      <p:sp>
        <p:nvSpPr>
          <p:cNvPr id="120" name="Shape 120"/>
          <p:cNvSpPr txBox="1">
            <a:spLocks noGrp="1"/>
          </p:cNvSpPr>
          <p:nvPr>
            <p:ph type="body" idx="4"/>
          </p:nvPr>
        </p:nvSpPr>
        <p:spPr>
          <a:xfrm>
            <a:off x="6619537" y="595742"/>
            <a:ext cx="4962526" cy="34636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accent5"/>
              </a:buClr>
              <a:buSzPts val="2000"/>
              <a:buFont typeface="Arial"/>
              <a:buNone/>
              <a:defRPr sz="2000" b="0" i="0" u="none" strike="noStrike" cap="none">
                <a:solidFill>
                  <a:schemeClr val="accent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5"/>
          </p:nvPr>
        </p:nvSpPr>
        <p:spPr>
          <a:xfrm>
            <a:off x="6619537" y="1128712"/>
            <a:ext cx="4962525" cy="5119687"/>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Listing 2 items w/ highlighted text">
    <p:spTree>
      <p:nvGrpSpPr>
        <p:cNvPr id="1" name="Shape 122"/>
        <p:cNvGrpSpPr/>
        <p:nvPr/>
      </p:nvGrpSpPr>
      <p:grpSpPr>
        <a:xfrm>
          <a:off x="0" y="0"/>
          <a:ext cx="0" cy="0"/>
          <a:chOff x="0" y="0"/>
          <a:chExt cx="0" cy="0"/>
        </a:xfrm>
      </p:grpSpPr>
      <p:sp>
        <p:nvSpPr>
          <p:cNvPr id="123" name="Shape 123"/>
          <p:cNvSpPr/>
          <p:nvPr/>
        </p:nvSpPr>
        <p:spPr>
          <a:xfrm>
            <a:off x="4876800" y="0"/>
            <a:ext cx="3657600" cy="6858000"/>
          </a:xfrm>
          <a:prstGeom prst="rect">
            <a:avLst/>
          </a:prstGeom>
          <a:solidFill>
            <a:srgbClr val="4CB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24" name="Shape 124"/>
          <p:cNvSpPr/>
          <p:nvPr/>
        </p:nvSpPr>
        <p:spPr>
          <a:xfrm>
            <a:off x="8534400" y="0"/>
            <a:ext cx="3657600" cy="6858000"/>
          </a:xfrm>
          <a:prstGeom prst="rect">
            <a:avLst/>
          </a:prstGeom>
          <a:solidFill>
            <a:srgbClr val="26AC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25" name="Shape 125"/>
          <p:cNvSpPr txBox="1">
            <a:spLocks noGrp="1"/>
          </p:cNvSpPr>
          <p:nvPr>
            <p:ph type="body" idx="1"/>
          </p:nvPr>
        </p:nvSpPr>
        <p:spPr>
          <a:xfrm>
            <a:off x="5105400" y="2008562"/>
            <a:ext cx="3200400" cy="1426028"/>
          </a:xfrm>
          <a:prstGeom prst="rect">
            <a:avLst/>
          </a:prstGeom>
          <a:noFill/>
          <a:ln>
            <a:noFill/>
          </a:ln>
        </p:spPr>
        <p:txBody>
          <a:bodyPr spcFirstLastPara="1" wrap="square" lIns="91425" tIns="91425" rIns="91425" bIns="91425" anchor="ctr" anchorCtr="0"/>
          <a:lstStyle>
            <a:lvl1pPr marL="457200" marR="0" lvl="0" indent="-228600" algn="ctr" rtl="0">
              <a:lnSpc>
                <a:spcPct val="66666"/>
              </a:lnSpc>
              <a:spcBef>
                <a:spcPts val="1000"/>
              </a:spcBef>
              <a:spcAft>
                <a:spcPts val="0"/>
              </a:spcAft>
              <a:buClr>
                <a:srgbClr val="FFFFFF"/>
              </a:buClr>
              <a:buSzPts val="6000"/>
              <a:buFont typeface="Arial"/>
              <a:buNone/>
              <a:defRPr sz="60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body" idx="2"/>
          </p:nvPr>
        </p:nvSpPr>
        <p:spPr>
          <a:xfrm>
            <a:off x="8762998" y="2013513"/>
            <a:ext cx="3200400" cy="1426028"/>
          </a:xfrm>
          <a:prstGeom prst="rect">
            <a:avLst/>
          </a:prstGeom>
          <a:noFill/>
          <a:ln>
            <a:noFill/>
          </a:ln>
        </p:spPr>
        <p:txBody>
          <a:bodyPr spcFirstLastPara="1" wrap="square" lIns="91425" tIns="91425" rIns="91425" bIns="91425" anchor="ctr" anchorCtr="0"/>
          <a:lstStyle>
            <a:lvl1pPr marL="457200" marR="0" lvl="0" indent="-228600" algn="ctr" rtl="0">
              <a:lnSpc>
                <a:spcPct val="66666"/>
              </a:lnSpc>
              <a:spcBef>
                <a:spcPts val="1000"/>
              </a:spcBef>
              <a:spcAft>
                <a:spcPts val="0"/>
              </a:spcAft>
              <a:buClr>
                <a:srgbClr val="FFFFFF"/>
              </a:buClr>
              <a:buSzPts val="6000"/>
              <a:buFont typeface="Arial"/>
              <a:buNone/>
              <a:defRPr sz="60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body" idx="3"/>
          </p:nvPr>
        </p:nvSpPr>
        <p:spPr>
          <a:xfrm>
            <a:off x="5105400" y="3429000"/>
            <a:ext cx="3200400" cy="2819400"/>
          </a:xfrm>
          <a:prstGeom prst="rect">
            <a:avLst/>
          </a:prstGeom>
          <a:noFill/>
          <a:ln>
            <a:noFill/>
          </a:ln>
        </p:spPr>
        <p:txBody>
          <a:bodyPr spcFirstLastPara="1" wrap="square" lIns="91425" tIns="91425" rIns="91425" bIns="91425" anchor="t" anchorCtr="0"/>
          <a:lstStyle>
            <a:lvl1pPr marL="457200" marR="0" lvl="0" indent="-228600" algn="ctr" rtl="0">
              <a:lnSpc>
                <a:spcPct val="120000"/>
              </a:lnSpc>
              <a:spcBef>
                <a:spcPts val="10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body" idx="4"/>
          </p:nvPr>
        </p:nvSpPr>
        <p:spPr>
          <a:xfrm>
            <a:off x="8762998" y="3429000"/>
            <a:ext cx="3200400" cy="2819400"/>
          </a:xfrm>
          <a:prstGeom prst="rect">
            <a:avLst/>
          </a:prstGeom>
          <a:noFill/>
          <a:ln>
            <a:noFill/>
          </a:ln>
        </p:spPr>
        <p:txBody>
          <a:bodyPr spcFirstLastPara="1" wrap="square" lIns="91425" tIns="91425" rIns="91425" bIns="91425" anchor="t" anchorCtr="0"/>
          <a:lstStyle>
            <a:lvl1pPr marL="457200" marR="0" lvl="0" indent="-228600" algn="ctr" rtl="0">
              <a:lnSpc>
                <a:spcPct val="120000"/>
              </a:lnSpc>
              <a:spcBef>
                <a:spcPts val="10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body" idx="5"/>
          </p:nvPr>
        </p:nvSpPr>
        <p:spPr>
          <a:xfrm>
            <a:off x="523536" y="3192951"/>
            <a:ext cx="3940888" cy="3055449"/>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6"/>
          </p:nvPr>
        </p:nvSpPr>
        <p:spPr>
          <a:xfrm>
            <a:off x="515471" y="528507"/>
            <a:ext cx="3948953" cy="528017"/>
          </a:xfrm>
          <a:prstGeom prst="rect">
            <a:avLst/>
          </a:prstGeom>
          <a:noFill/>
          <a:ln>
            <a:noFill/>
          </a:ln>
        </p:spPr>
        <p:txBody>
          <a:bodyPr spcFirstLastPara="1" wrap="square" lIns="91425" tIns="91425" rIns="91425" bIns="91425" anchor="t" anchorCtr="0"/>
          <a:lstStyle>
            <a:lvl1pPr marL="457200" marR="0" lvl="0" indent="-228600" algn="l" rtl="0">
              <a:lnSpc>
                <a:spcPct val="106250"/>
              </a:lnSpc>
              <a:spcBef>
                <a:spcPts val="100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body" idx="7"/>
          </p:nvPr>
        </p:nvSpPr>
        <p:spPr>
          <a:xfrm>
            <a:off x="515471" y="1069971"/>
            <a:ext cx="3948953" cy="376237"/>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Listing 3 items w/ images">
    <p:spTree>
      <p:nvGrpSpPr>
        <p:cNvPr id="1" name="Shape 132"/>
        <p:cNvGrpSpPr/>
        <p:nvPr/>
      </p:nvGrpSpPr>
      <p:grpSpPr>
        <a:xfrm>
          <a:off x="0" y="0"/>
          <a:ext cx="0" cy="0"/>
          <a:chOff x="0" y="0"/>
          <a:chExt cx="0" cy="0"/>
        </a:xfrm>
      </p:grpSpPr>
      <p:sp>
        <p:nvSpPr>
          <p:cNvPr id="133" name="Shape 133"/>
          <p:cNvSpPr/>
          <p:nvPr/>
        </p:nvSpPr>
        <p:spPr>
          <a:xfrm>
            <a:off x="4876800" y="4987636"/>
            <a:ext cx="3657600" cy="1870364"/>
          </a:xfrm>
          <a:prstGeom prst="rect">
            <a:avLst/>
          </a:prstGeom>
          <a:solidFill>
            <a:srgbClr val="4CB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34" name="Shape 134"/>
          <p:cNvSpPr/>
          <p:nvPr/>
        </p:nvSpPr>
        <p:spPr>
          <a:xfrm>
            <a:off x="8534400" y="4987636"/>
            <a:ext cx="3657600" cy="1870364"/>
          </a:xfrm>
          <a:prstGeom prst="rect">
            <a:avLst/>
          </a:prstGeom>
          <a:solidFill>
            <a:srgbClr val="26AC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35" name="Shape 135"/>
          <p:cNvSpPr>
            <a:spLocks noGrp="1"/>
          </p:cNvSpPr>
          <p:nvPr>
            <p:ph type="pic" idx="2"/>
          </p:nvPr>
        </p:nvSpPr>
        <p:spPr>
          <a:xfrm>
            <a:off x="8534400" y="-1"/>
            <a:ext cx="3657600" cy="4987637"/>
          </a:xfrm>
          <a:prstGeom prst="rect">
            <a:avLst/>
          </a:prstGeom>
          <a:solidFill>
            <a:srgbClr val="333333"/>
          </a:solidFill>
          <a:ln>
            <a:noFill/>
          </a:ln>
        </p:spPr>
        <p:txBody>
          <a:bodyPr spcFirstLastPara="1" wrap="square" lIns="91425" tIns="91425" rIns="91425" bIns="91425" anchor="ctr" anchorCtr="0"/>
          <a:lstStyle>
            <a:lvl1pPr marL="0" marR="0" lvl="0" indent="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a:spLocks noGrp="1"/>
          </p:cNvSpPr>
          <p:nvPr>
            <p:ph type="pic" idx="3"/>
          </p:nvPr>
        </p:nvSpPr>
        <p:spPr>
          <a:xfrm>
            <a:off x="4876800" y="0"/>
            <a:ext cx="3657600" cy="4987637"/>
          </a:xfrm>
          <a:prstGeom prst="rect">
            <a:avLst/>
          </a:prstGeom>
          <a:solidFill>
            <a:srgbClr val="333333"/>
          </a:solidFill>
          <a:ln>
            <a:noFill/>
          </a:ln>
        </p:spPr>
        <p:txBody>
          <a:bodyPr spcFirstLastPara="1" wrap="square" lIns="91425" tIns="91425" rIns="91425" bIns="91425" anchor="ctr" anchorCtr="0"/>
          <a:lstStyle>
            <a:lvl1pPr marL="0" marR="0" lvl="0" indent="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body" idx="1"/>
          </p:nvPr>
        </p:nvSpPr>
        <p:spPr>
          <a:xfrm>
            <a:off x="523536" y="3192951"/>
            <a:ext cx="3940888" cy="3055449"/>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4"/>
          </p:nvPr>
        </p:nvSpPr>
        <p:spPr>
          <a:xfrm>
            <a:off x="5044439" y="5489938"/>
            <a:ext cx="3304903" cy="1154309"/>
          </a:xfrm>
          <a:prstGeom prst="rect">
            <a:avLst/>
          </a:prstGeom>
          <a:noFill/>
          <a:ln>
            <a:noFill/>
          </a:ln>
        </p:spPr>
        <p:txBody>
          <a:bodyPr spcFirstLastPara="1" wrap="square" lIns="91425" tIns="91425" rIns="91425" bIns="91425" anchor="t" anchorCtr="0"/>
          <a:lstStyle>
            <a:lvl1pPr marL="457200" marR="0" lvl="0" indent="-228600" algn="ctr" rtl="0">
              <a:lnSpc>
                <a:spcPct val="1325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body" idx="5"/>
          </p:nvPr>
        </p:nvSpPr>
        <p:spPr>
          <a:xfrm>
            <a:off x="5044439" y="5143574"/>
            <a:ext cx="3304903" cy="346364"/>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6"/>
          </p:nvPr>
        </p:nvSpPr>
        <p:spPr>
          <a:xfrm>
            <a:off x="8710748" y="5489938"/>
            <a:ext cx="3304903" cy="1154309"/>
          </a:xfrm>
          <a:prstGeom prst="rect">
            <a:avLst/>
          </a:prstGeom>
          <a:noFill/>
          <a:ln>
            <a:noFill/>
          </a:ln>
        </p:spPr>
        <p:txBody>
          <a:bodyPr spcFirstLastPara="1" wrap="square" lIns="91425" tIns="91425" rIns="91425" bIns="91425" anchor="t" anchorCtr="0"/>
          <a:lstStyle>
            <a:lvl1pPr marL="457200" marR="0" lvl="0" indent="-228600" algn="ctr" rtl="0">
              <a:lnSpc>
                <a:spcPct val="1325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7"/>
          </p:nvPr>
        </p:nvSpPr>
        <p:spPr>
          <a:xfrm>
            <a:off x="8710748" y="5143574"/>
            <a:ext cx="3304903" cy="346364"/>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8"/>
          </p:nvPr>
        </p:nvSpPr>
        <p:spPr>
          <a:xfrm>
            <a:off x="515471" y="528507"/>
            <a:ext cx="3948953" cy="528017"/>
          </a:xfrm>
          <a:prstGeom prst="rect">
            <a:avLst/>
          </a:prstGeom>
          <a:noFill/>
          <a:ln>
            <a:noFill/>
          </a:ln>
        </p:spPr>
        <p:txBody>
          <a:bodyPr spcFirstLastPara="1" wrap="square" lIns="91425" tIns="91425" rIns="91425" bIns="91425" anchor="t" anchorCtr="0"/>
          <a:lstStyle>
            <a:lvl1pPr marL="457200" marR="0" lvl="0" indent="-228600" algn="l" rtl="0">
              <a:lnSpc>
                <a:spcPct val="106250"/>
              </a:lnSpc>
              <a:spcBef>
                <a:spcPts val="100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9"/>
          </p:nvPr>
        </p:nvSpPr>
        <p:spPr>
          <a:xfrm>
            <a:off x="515471" y="1069971"/>
            <a:ext cx="3948953" cy="376237"/>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Listing 3 items w/ images">
    <p:spTree>
      <p:nvGrpSpPr>
        <p:cNvPr id="1" name="Shape 157"/>
        <p:cNvGrpSpPr/>
        <p:nvPr/>
      </p:nvGrpSpPr>
      <p:grpSpPr>
        <a:xfrm>
          <a:off x="0" y="0"/>
          <a:ext cx="0" cy="0"/>
          <a:chOff x="0" y="0"/>
          <a:chExt cx="0" cy="0"/>
        </a:xfrm>
      </p:grpSpPr>
      <p:sp>
        <p:nvSpPr>
          <p:cNvPr id="158" name="Shape 158"/>
          <p:cNvSpPr/>
          <p:nvPr/>
        </p:nvSpPr>
        <p:spPr>
          <a:xfrm>
            <a:off x="4876800" y="4987636"/>
            <a:ext cx="2438400" cy="1870363"/>
          </a:xfrm>
          <a:prstGeom prst="rect">
            <a:avLst/>
          </a:prstGeom>
          <a:solidFill>
            <a:srgbClr val="73C9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59" name="Shape 159"/>
          <p:cNvSpPr/>
          <p:nvPr/>
        </p:nvSpPr>
        <p:spPr>
          <a:xfrm>
            <a:off x="7315200" y="4987636"/>
            <a:ext cx="2438400" cy="1870363"/>
          </a:xfrm>
          <a:prstGeom prst="rect">
            <a:avLst/>
          </a:prstGeom>
          <a:solidFill>
            <a:srgbClr val="4CBA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60" name="Shape 160"/>
          <p:cNvSpPr/>
          <p:nvPr/>
        </p:nvSpPr>
        <p:spPr>
          <a:xfrm>
            <a:off x="9753600" y="4987636"/>
            <a:ext cx="2438400" cy="1870363"/>
          </a:xfrm>
          <a:prstGeom prst="rect">
            <a:avLst/>
          </a:prstGeom>
          <a:solidFill>
            <a:srgbClr val="26AC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61" name="Shape 161"/>
          <p:cNvSpPr>
            <a:spLocks noGrp="1"/>
          </p:cNvSpPr>
          <p:nvPr>
            <p:ph type="pic" idx="2"/>
          </p:nvPr>
        </p:nvSpPr>
        <p:spPr>
          <a:xfrm>
            <a:off x="7315200" y="0"/>
            <a:ext cx="2438400" cy="4987637"/>
          </a:xfrm>
          <a:prstGeom prst="rect">
            <a:avLst/>
          </a:prstGeom>
          <a:solidFill>
            <a:srgbClr val="333333"/>
          </a:solidFill>
          <a:ln>
            <a:noFill/>
          </a:ln>
        </p:spPr>
        <p:txBody>
          <a:bodyPr spcFirstLastPara="1" wrap="square" lIns="91425" tIns="91425" rIns="91425" bIns="91425" anchor="ctr" anchorCtr="0"/>
          <a:lstStyle>
            <a:lvl1pPr marL="0" marR="0" lvl="0" indent="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a:spLocks noGrp="1"/>
          </p:cNvSpPr>
          <p:nvPr>
            <p:ph type="pic" idx="3"/>
          </p:nvPr>
        </p:nvSpPr>
        <p:spPr>
          <a:xfrm>
            <a:off x="9753600" y="0"/>
            <a:ext cx="2438400" cy="4987637"/>
          </a:xfrm>
          <a:prstGeom prst="rect">
            <a:avLst/>
          </a:prstGeom>
          <a:solidFill>
            <a:srgbClr val="333333"/>
          </a:solidFill>
          <a:ln>
            <a:noFill/>
          </a:ln>
        </p:spPr>
        <p:txBody>
          <a:bodyPr spcFirstLastPara="1" wrap="square" lIns="91425" tIns="91425" rIns="91425" bIns="91425" anchor="ctr" anchorCtr="0"/>
          <a:lstStyle>
            <a:lvl1pPr marL="0" marR="0" lvl="0" indent="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a:spLocks noGrp="1"/>
          </p:cNvSpPr>
          <p:nvPr>
            <p:ph type="pic" idx="4"/>
          </p:nvPr>
        </p:nvSpPr>
        <p:spPr>
          <a:xfrm>
            <a:off x="4876800" y="0"/>
            <a:ext cx="2438400" cy="4987637"/>
          </a:xfrm>
          <a:prstGeom prst="rect">
            <a:avLst/>
          </a:prstGeom>
          <a:solidFill>
            <a:srgbClr val="333333"/>
          </a:solidFill>
          <a:ln>
            <a:noFill/>
          </a:ln>
        </p:spPr>
        <p:txBody>
          <a:bodyPr spcFirstLastPara="1" wrap="square" lIns="91425" tIns="91425" rIns="91425" bIns="91425" anchor="ctr" anchorCtr="0"/>
          <a:lstStyle>
            <a:lvl1pPr marL="0" marR="0" lvl="0" indent="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685800" marR="0" lvl="1" indent="-2286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28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523536" y="3192951"/>
            <a:ext cx="3940888" cy="3055449"/>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body" idx="5"/>
          </p:nvPr>
        </p:nvSpPr>
        <p:spPr>
          <a:xfrm>
            <a:off x="5044439" y="5645875"/>
            <a:ext cx="2103121" cy="998372"/>
          </a:xfrm>
          <a:prstGeom prst="rect">
            <a:avLst/>
          </a:prstGeom>
          <a:noFill/>
          <a:ln>
            <a:noFill/>
          </a:ln>
        </p:spPr>
        <p:txBody>
          <a:bodyPr spcFirstLastPara="1" wrap="square" lIns="91425" tIns="91425" rIns="91425" bIns="91425" anchor="t" anchorCtr="0"/>
          <a:lstStyle>
            <a:lvl1pPr marL="457200" marR="0" lvl="0" indent="-228600" algn="ctr" rtl="0">
              <a:lnSpc>
                <a:spcPct val="1325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body" idx="6"/>
          </p:nvPr>
        </p:nvSpPr>
        <p:spPr>
          <a:xfrm>
            <a:off x="5044439" y="5143574"/>
            <a:ext cx="2103121" cy="346364"/>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body" idx="7"/>
          </p:nvPr>
        </p:nvSpPr>
        <p:spPr>
          <a:xfrm>
            <a:off x="7482839" y="5645875"/>
            <a:ext cx="2103121" cy="998372"/>
          </a:xfrm>
          <a:prstGeom prst="rect">
            <a:avLst/>
          </a:prstGeom>
          <a:noFill/>
          <a:ln>
            <a:noFill/>
          </a:ln>
        </p:spPr>
        <p:txBody>
          <a:bodyPr spcFirstLastPara="1" wrap="square" lIns="91425" tIns="91425" rIns="91425" bIns="91425" anchor="t" anchorCtr="0"/>
          <a:lstStyle>
            <a:lvl1pPr marL="457200" marR="0" lvl="0" indent="-228600" algn="ctr" rtl="0">
              <a:lnSpc>
                <a:spcPct val="1325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body" idx="8"/>
          </p:nvPr>
        </p:nvSpPr>
        <p:spPr>
          <a:xfrm>
            <a:off x="7482839" y="5143574"/>
            <a:ext cx="2103121" cy="346364"/>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body" idx="9"/>
          </p:nvPr>
        </p:nvSpPr>
        <p:spPr>
          <a:xfrm>
            <a:off x="9921239" y="5645875"/>
            <a:ext cx="2103121" cy="998372"/>
          </a:xfrm>
          <a:prstGeom prst="rect">
            <a:avLst/>
          </a:prstGeom>
          <a:noFill/>
          <a:ln>
            <a:noFill/>
          </a:ln>
        </p:spPr>
        <p:txBody>
          <a:bodyPr spcFirstLastPara="1" wrap="square" lIns="91425" tIns="91425" rIns="91425" bIns="91425" anchor="t" anchorCtr="0"/>
          <a:lstStyle>
            <a:lvl1pPr marL="457200" marR="0" lvl="0" indent="-228600" algn="ctr" rtl="0">
              <a:lnSpc>
                <a:spcPct val="1325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body" idx="13"/>
          </p:nvPr>
        </p:nvSpPr>
        <p:spPr>
          <a:xfrm>
            <a:off x="9921239" y="5143574"/>
            <a:ext cx="2103121" cy="346364"/>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body" idx="14"/>
          </p:nvPr>
        </p:nvSpPr>
        <p:spPr>
          <a:xfrm>
            <a:off x="515471" y="528507"/>
            <a:ext cx="3948953" cy="528017"/>
          </a:xfrm>
          <a:prstGeom prst="rect">
            <a:avLst/>
          </a:prstGeom>
          <a:noFill/>
          <a:ln>
            <a:noFill/>
          </a:ln>
        </p:spPr>
        <p:txBody>
          <a:bodyPr spcFirstLastPara="1" wrap="square" lIns="91425" tIns="91425" rIns="91425" bIns="91425" anchor="t" anchorCtr="0"/>
          <a:lstStyle>
            <a:lvl1pPr marL="457200" marR="0" lvl="0" indent="-228600" algn="l" rtl="0">
              <a:lnSpc>
                <a:spcPct val="106250"/>
              </a:lnSpc>
              <a:spcBef>
                <a:spcPts val="100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body" idx="15"/>
          </p:nvPr>
        </p:nvSpPr>
        <p:spPr>
          <a:xfrm>
            <a:off x="515471" y="1069971"/>
            <a:ext cx="3948953" cy="376237"/>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93"/>
            <a:ext cx="12193587" cy="6857107"/>
          </a:xfrm>
          <a:prstGeom prst="rect">
            <a:avLst/>
          </a:prstGeom>
        </p:spPr>
      </p:pic>
      <p:sp>
        <p:nvSpPr>
          <p:cNvPr id="14" name="Rectangle 13"/>
          <p:cNvSpPr/>
          <p:nvPr userDrawn="1"/>
        </p:nvSpPr>
        <p:spPr>
          <a:xfrm>
            <a:off x="1" y="1303020"/>
            <a:ext cx="12192000" cy="11658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2014 Adobe Systems Incorporated.  All Rights Reserved.  Adobe Confidential.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386142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 Natali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892"/>
            <a:ext cx="12192124" cy="6856283"/>
          </a:xfrm>
          <a:prstGeom prst="rect">
            <a:avLst/>
          </a:prstGeom>
        </p:spPr>
      </p:pic>
      <p:sp>
        <p:nvSpPr>
          <p:cNvPr id="14" name="Rectangle 13"/>
          <p:cNvSpPr/>
          <p:nvPr userDrawn="1"/>
        </p:nvSpPr>
        <p:spPr>
          <a:xfrm>
            <a:off x="1" y="1303020"/>
            <a:ext cx="12192000" cy="11658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2014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401592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ection 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Shape 21"/>
          <p:cNvSpPr txBox="1">
            <a:spLocks noGrp="1"/>
          </p:cNvSpPr>
          <p:nvPr>
            <p:ph type="body" idx="1"/>
          </p:nvPr>
        </p:nvSpPr>
        <p:spPr>
          <a:xfrm>
            <a:off x="4579793" y="1740638"/>
            <a:ext cx="3032413" cy="1804734"/>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rgbClr val="FFFFFF"/>
              </a:buClr>
              <a:buSzPts val="20000"/>
              <a:buFont typeface="Arial"/>
              <a:buNone/>
              <a:defRPr sz="200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 name="Shape 22"/>
          <p:cNvPicPr preferRelativeResize="0"/>
          <p:nvPr/>
        </p:nvPicPr>
        <p:blipFill rotWithShape="1">
          <a:blip r:embed="rId3">
            <a:alphaModFix/>
          </a:blip>
          <a:srcRect/>
          <a:stretch/>
        </p:blipFill>
        <p:spPr>
          <a:xfrm>
            <a:off x="5557736" y="609600"/>
            <a:ext cx="1076528" cy="152338"/>
          </a:xfrm>
          <a:prstGeom prst="rect">
            <a:avLst/>
          </a:prstGeom>
          <a:noFill/>
          <a:ln>
            <a:noFill/>
          </a:ln>
        </p:spPr>
      </p:pic>
      <p:sp>
        <p:nvSpPr>
          <p:cNvPr id="23" name="Shape 23"/>
          <p:cNvSpPr txBox="1">
            <a:spLocks noGrp="1"/>
          </p:cNvSpPr>
          <p:nvPr>
            <p:ph type="body" idx="2"/>
          </p:nvPr>
        </p:nvSpPr>
        <p:spPr>
          <a:xfrm>
            <a:off x="609600" y="2815535"/>
            <a:ext cx="10972800" cy="1275735"/>
          </a:xfrm>
          <a:prstGeom prst="rect">
            <a:avLst/>
          </a:prstGeom>
          <a:noFill/>
          <a:ln>
            <a:noFill/>
          </a:ln>
        </p:spPr>
        <p:txBody>
          <a:bodyPr spcFirstLastPara="1" wrap="square" lIns="91425" tIns="91425" rIns="91425" bIns="91425" anchor="t" anchorCtr="0"/>
          <a:lstStyle>
            <a:lvl1pPr marL="457200" marR="0" lvl="0" indent="-228600" algn="ctr" rtl="0">
              <a:lnSpc>
                <a:spcPct val="1875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3"/>
          </p:nvPr>
        </p:nvSpPr>
        <p:spPr>
          <a:xfrm>
            <a:off x="609600" y="2655485"/>
            <a:ext cx="10972800" cy="34346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 name="Shape 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82294" y="6528309"/>
            <a:ext cx="1464733" cy="9382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 TMS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892"/>
            <a:ext cx="12192120" cy="6856282"/>
          </a:xfrm>
          <a:prstGeom prst="rect">
            <a:avLst/>
          </a:prstGeom>
        </p:spPr>
      </p:pic>
      <p:sp>
        <p:nvSpPr>
          <p:cNvPr id="14" name="Rectangle 13"/>
          <p:cNvSpPr/>
          <p:nvPr userDrawn="1"/>
        </p:nvSpPr>
        <p:spPr>
          <a:xfrm>
            <a:off x="1" y="1303020"/>
            <a:ext cx="12192000" cy="1165860"/>
          </a:xfrm>
          <a:prstGeom prst="rect">
            <a:avLst/>
          </a:prstGeom>
          <a:solidFill>
            <a:srgbClr val="37434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400">
              <a:solidFill>
                <a:srgbClr val="FFFFFF"/>
              </a:solidFill>
              <a:ea typeface="ＭＳ Ｐゴシック" pitchFamily="-111" charset="-128"/>
            </a:endParaRPr>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65000"/>
                    <a:lumOff val="35000"/>
                  </a:schemeClr>
                </a:solidFill>
              </a:defRPr>
            </a:lvl1p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lvl1pPr>
              <a:defRPr>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65000"/>
                    <a:lumOff val="35000"/>
                  </a:schemeClr>
                </a:solidFill>
                <a:latin typeface="Adobe Clean" pitchFamily="-111" charset="0"/>
              </a:rPr>
              <a:t>© 2014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3310067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 TMS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892"/>
            <a:ext cx="12192120" cy="6856281"/>
          </a:xfrm>
          <a:prstGeom prst="rect">
            <a:avLst/>
          </a:prstGeom>
        </p:spPr>
      </p:pic>
      <p:sp>
        <p:nvSpPr>
          <p:cNvPr id="14" name="Rectangle 13"/>
          <p:cNvSpPr/>
          <p:nvPr userDrawn="1"/>
        </p:nvSpPr>
        <p:spPr>
          <a:xfrm>
            <a:off x="1" y="1303020"/>
            <a:ext cx="12192000" cy="116586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65000"/>
                    <a:lumOff val="35000"/>
                  </a:schemeClr>
                </a:solidFill>
              </a:defRPr>
            </a:lvl1p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lvl1pPr>
              <a:defRPr>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65000"/>
                    <a:lumOff val="35000"/>
                  </a:schemeClr>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298280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 TMS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 y="892"/>
            <a:ext cx="12192118" cy="6856281"/>
          </a:xfrm>
          <a:prstGeom prst="rect">
            <a:avLst/>
          </a:prstGeom>
          <a:noFill/>
          <a:ln>
            <a:noFill/>
          </a:ln>
        </p:spPr>
      </p:pic>
      <p:sp>
        <p:nvSpPr>
          <p:cNvPr id="14" name="Rectangle 13"/>
          <p:cNvSpPr/>
          <p:nvPr userDrawn="1"/>
        </p:nvSpPr>
        <p:spPr>
          <a:xfrm>
            <a:off x="1" y="1303020"/>
            <a:ext cx="12192000" cy="116586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65000"/>
                    <a:lumOff val="35000"/>
                  </a:schemeClr>
                </a:solidFill>
              </a:defRPr>
            </a:lvl1p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lvl1pPr>
              <a:defRPr>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65000"/>
                    <a:lumOff val="35000"/>
                  </a:schemeClr>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1463790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 TMS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892"/>
            <a:ext cx="12192118" cy="6856281"/>
          </a:xfrm>
          <a:prstGeom prst="rect">
            <a:avLst/>
          </a:prstGeom>
          <a:noFill/>
          <a:ln>
            <a:noFill/>
          </a:ln>
        </p:spPr>
      </p:pic>
      <p:sp>
        <p:nvSpPr>
          <p:cNvPr id="14" name="Rectangle 13"/>
          <p:cNvSpPr/>
          <p:nvPr userDrawn="1"/>
        </p:nvSpPr>
        <p:spPr>
          <a:xfrm>
            <a:off x="1" y="1303020"/>
            <a:ext cx="12192000" cy="1165860"/>
          </a:xfrm>
          <a:prstGeom prst="rect">
            <a:avLst/>
          </a:prstGeom>
          <a:solidFill>
            <a:srgbClr val="37434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400">
              <a:solidFill>
                <a:srgbClr val="FFFFFF"/>
              </a:solidFill>
              <a:ea typeface="ＭＳ Ｐゴシック" pitchFamily="-111" charset="-128"/>
            </a:endParaRPr>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65000"/>
                    <a:lumOff val="35000"/>
                  </a:schemeClr>
                </a:solidFill>
              </a:defRPr>
            </a:lvl1p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lvl1pPr>
              <a:defRPr>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65000"/>
                    <a:lumOff val="35000"/>
                  </a:schemeClr>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4285421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 SnW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93"/>
            <a:ext cx="12193590" cy="6857107"/>
          </a:xfrm>
          <a:prstGeom prst="rect">
            <a:avLst/>
          </a:prstGeom>
        </p:spPr>
      </p:pic>
      <p:sp>
        <p:nvSpPr>
          <p:cNvPr id="14" name="Rectangle 13"/>
          <p:cNvSpPr/>
          <p:nvPr userDrawn="1"/>
        </p:nvSpPr>
        <p:spPr>
          <a:xfrm>
            <a:off x="1" y="1303020"/>
            <a:ext cx="12192000" cy="116586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65000"/>
                    <a:lumOff val="35000"/>
                  </a:schemeClr>
                </a:solidFill>
              </a:defRPr>
            </a:lvl1p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lvl1pPr>
              <a:defRPr>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65000"/>
                    <a:lumOff val="35000"/>
                  </a:schemeClr>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2757018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 SnW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892"/>
            <a:ext cx="12192118" cy="6856281"/>
          </a:xfrm>
          <a:prstGeom prst="rect">
            <a:avLst/>
          </a:prstGeom>
          <a:noFill/>
          <a:ln>
            <a:noFill/>
          </a:ln>
        </p:spPr>
      </p:pic>
      <p:sp>
        <p:nvSpPr>
          <p:cNvPr id="14" name="Rectangle 13"/>
          <p:cNvSpPr/>
          <p:nvPr userDrawn="1"/>
        </p:nvSpPr>
        <p:spPr>
          <a:xfrm>
            <a:off x="1" y="1303020"/>
            <a:ext cx="12192000" cy="116586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65000"/>
                    <a:lumOff val="35000"/>
                  </a:schemeClr>
                </a:solidFill>
              </a:defRPr>
            </a:lvl1p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lvl1pPr>
              <a:defRPr>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65000"/>
                    <a:lumOff val="35000"/>
                  </a:schemeClr>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827406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 SnW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892"/>
            <a:ext cx="12192118" cy="6856281"/>
          </a:xfrm>
          <a:prstGeom prst="rect">
            <a:avLst/>
          </a:prstGeom>
          <a:noFill/>
          <a:ln>
            <a:noFill/>
          </a:ln>
        </p:spPr>
      </p:pic>
      <p:sp>
        <p:nvSpPr>
          <p:cNvPr id="14" name="Rectangle 13"/>
          <p:cNvSpPr/>
          <p:nvPr userDrawn="1"/>
        </p:nvSpPr>
        <p:spPr>
          <a:xfrm>
            <a:off x="1" y="1303020"/>
            <a:ext cx="12192000" cy="116586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tint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65000"/>
                    <a:lumOff val="35000"/>
                  </a:schemeClr>
                </a:solidFill>
              </a:defRPr>
            </a:lvl1p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lvl1pPr>
              <a:defRPr>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chemeClr val="tx1">
                    <a:lumMod val="65000"/>
                    <a:lumOff val="35000"/>
                  </a:schemeClr>
                </a:solidFill>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65000"/>
                    <a:lumOff val="35000"/>
                  </a:schemeClr>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3976391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 GSP">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892"/>
            <a:ext cx="12192122" cy="6856282"/>
          </a:xfrm>
          <a:prstGeom prst="rect">
            <a:avLst/>
          </a:prstGeom>
        </p:spPr>
      </p:pic>
      <p:sp>
        <p:nvSpPr>
          <p:cNvPr id="14" name="Rectangle 13"/>
          <p:cNvSpPr/>
          <p:nvPr userDrawn="1"/>
        </p:nvSpPr>
        <p:spPr>
          <a:xfrm>
            <a:off x="1" y="1303020"/>
            <a:ext cx="12192000" cy="11658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2872506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 EB">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892"/>
            <a:ext cx="12192122" cy="6856283"/>
          </a:xfrm>
          <a:prstGeom prst="rect">
            <a:avLst/>
          </a:prstGeom>
        </p:spPr>
      </p:pic>
      <p:sp>
        <p:nvSpPr>
          <p:cNvPr id="14" name="Rectangle 13"/>
          <p:cNvSpPr/>
          <p:nvPr userDrawn="1"/>
        </p:nvSpPr>
        <p:spPr>
          <a:xfrm>
            <a:off x="1" y="1303020"/>
            <a:ext cx="12192000" cy="11658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2702972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 GMUNK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92"/>
            <a:ext cx="12192127" cy="6856284"/>
          </a:xfrm>
          <a:prstGeom prst="rect">
            <a:avLst/>
          </a:prstGeom>
        </p:spPr>
      </p:pic>
      <p:sp>
        <p:nvSpPr>
          <p:cNvPr id="14" name="Rectangle 13"/>
          <p:cNvSpPr/>
          <p:nvPr userDrawn="1"/>
        </p:nvSpPr>
        <p:spPr>
          <a:xfrm>
            <a:off x="1" y="1303020"/>
            <a:ext cx="12192000" cy="11658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422242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genda">
    <p:spTree>
      <p:nvGrpSpPr>
        <p:cNvPr id="1" name="Shape 26"/>
        <p:cNvGrpSpPr/>
        <p:nvPr/>
      </p:nvGrpSpPr>
      <p:grpSpPr>
        <a:xfrm>
          <a:off x="0" y="0"/>
          <a:ext cx="0" cy="0"/>
          <a:chOff x="0" y="0"/>
          <a:chExt cx="0" cy="0"/>
        </a:xfrm>
      </p:grpSpPr>
      <p:pic>
        <p:nvPicPr>
          <p:cNvPr id="27" name="Shape 27"/>
          <p:cNvPicPr preferRelativeResize="0"/>
          <p:nvPr/>
        </p:nvPicPr>
        <p:blipFill rotWithShape="1">
          <a:blip r:embed="rId2">
            <a:alphaModFix/>
          </a:blip>
          <a:srcRect/>
          <a:stretch/>
        </p:blipFill>
        <p:spPr>
          <a:xfrm>
            <a:off x="0" y="0"/>
            <a:ext cx="3657600" cy="6858000"/>
          </a:xfrm>
          <a:prstGeom prst="rect">
            <a:avLst/>
          </a:prstGeom>
          <a:noFill/>
          <a:ln>
            <a:noFill/>
          </a:ln>
        </p:spPr>
      </p:pic>
      <p:sp>
        <p:nvSpPr>
          <p:cNvPr id="28" name="Shape 28"/>
          <p:cNvSpPr txBox="1">
            <a:spLocks noGrp="1"/>
          </p:cNvSpPr>
          <p:nvPr>
            <p:ph type="body" idx="1"/>
          </p:nvPr>
        </p:nvSpPr>
        <p:spPr>
          <a:xfrm>
            <a:off x="4876800" y="1471864"/>
            <a:ext cx="6705600" cy="3931170"/>
          </a:xfrm>
          <a:prstGeom prst="rect">
            <a:avLst/>
          </a:prstGeom>
          <a:noFill/>
          <a:ln>
            <a:noFill/>
          </a:ln>
        </p:spPr>
        <p:txBody>
          <a:bodyPr spcFirstLastPara="1" wrap="square" lIns="91425" tIns="91425" rIns="91425" bIns="91425" anchor="ctr" anchorCtr="0"/>
          <a:lstStyle>
            <a:lvl1pPr marL="457200" marR="0" lvl="0" indent="-228600" algn="l" rtl="0">
              <a:lnSpc>
                <a:spcPct val="200000"/>
              </a:lnSpc>
              <a:spcBef>
                <a:spcPts val="1000"/>
              </a:spcBef>
              <a:spcAft>
                <a:spcPts val="0"/>
              </a:spcAft>
              <a:buClr>
                <a:srgbClr val="666666"/>
              </a:buClr>
              <a:buSzPts val="2000"/>
              <a:buFont typeface="Arial"/>
              <a:buNone/>
              <a:defRPr sz="2000" b="0" i="0" u="none" strike="noStrike" cap="none">
                <a:solidFill>
                  <a:srgbClr val="66666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2"/>
          </p:nvPr>
        </p:nvSpPr>
        <p:spPr>
          <a:xfrm>
            <a:off x="4242217" y="1471864"/>
            <a:ext cx="634583" cy="3931170"/>
          </a:xfrm>
          <a:prstGeom prst="rect">
            <a:avLst/>
          </a:prstGeom>
          <a:noFill/>
          <a:ln>
            <a:noFill/>
          </a:ln>
        </p:spPr>
        <p:txBody>
          <a:bodyPr spcFirstLastPara="1" wrap="square" lIns="91425" tIns="91425" rIns="91425" bIns="91425" anchor="ctr" anchorCtr="0"/>
          <a:lstStyle>
            <a:lvl1pPr marL="457200" marR="0" lvl="0" indent="-228600" algn="l" rtl="0">
              <a:lnSpc>
                <a:spcPct val="200000"/>
              </a:lnSpc>
              <a:spcBef>
                <a:spcPts val="1000"/>
              </a:spcBef>
              <a:spcAft>
                <a:spcPts val="0"/>
              </a:spcAft>
              <a:buClr>
                <a:srgbClr val="009DDA"/>
              </a:buClr>
              <a:buSzPts val="2000"/>
              <a:buFont typeface="Arial"/>
              <a:buNone/>
              <a:defRPr sz="2000" b="1" i="0" u="none" strike="noStrike" cap="none">
                <a:solidFill>
                  <a:srgbClr val="009DDA"/>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3"/>
          </p:nvPr>
        </p:nvSpPr>
        <p:spPr>
          <a:xfrm>
            <a:off x="135467" y="2894703"/>
            <a:ext cx="3200400" cy="1068593"/>
          </a:xfrm>
          <a:prstGeom prst="rect">
            <a:avLst/>
          </a:prstGeom>
          <a:noFill/>
          <a:ln>
            <a:noFill/>
          </a:ln>
        </p:spPr>
        <p:txBody>
          <a:bodyPr spcFirstLastPara="1" wrap="square" lIns="91425" tIns="91425" rIns="91425" bIns="91425" anchor="ctr" anchorCtr="0"/>
          <a:lstStyle>
            <a:lvl1pPr marL="457200" marR="0" lvl="0" indent="-228600" algn="ctr" rtl="0">
              <a:lnSpc>
                <a:spcPct val="106250"/>
              </a:lnSpc>
              <a:spcBef>
                <a:spcPts val="1000"/>
              </a:spcBef>
              <a:spcAft>
                <a:spcPts val="0"/>
              </a:spcAft>
              <a:buClr>
                <a:srgbClr val="FFFFFF"/>
              </a:buClr>
              <a:buSzPts val="3200"/>
              <a:buFont typeface="Arial"/>
              <a:buNone/>
              <a:defRPr sz="32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1" name="Shape 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 y="6528309"/>
            <a:ext cx="1464733" cy="9382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 GMUNK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92"/>
            <a:ext cx="12192127" cy="6856284"/>
          </a:xfrm>
          <a:prstGeom prst="rect">
            <a:avLst/>
          </a:prstGeom>
        </p:spPr>
      </p:pic>
      <p:sp>
        <p:nvSpPr>
          <p:cNvPr id="14" name="Rectangle 13"/>
          <p:cNvSpPr/>
          <p:nvPr userDrawn="1"/>
        </p:nvSpPr>
        <p:spPr>
          <a:xfrm>
            <a:off x="1" y="1303020"/>
            <a:ext cx="12192000" cy="11658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641349" y="1525530"/>
            <a:ext cx="10921064" cy="369332"/>
          </a:xfrm>
        </p:spPr>
        <p:txBody>
          <a:bodyPr wrap="square" lIns="0" tIns="0" rIns="0" bIns="0">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41349" y="1890011"/>
            <a:ext cx="10921064"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44EF78C-0077-4668-88B9-243DFB96141B}"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90156F56-D5AE-4C6F-B826-C69D1BC521BB}" type="slidenum">
              <a:rPr lang="en-US" smtClean="0"/>
              <a:pPr/>
              <a:t>‹#›</a:t>
            </a:fld>
            <a:endParaRPr lang="en-US"/>
          </a:p>
        </p:txBody>
      </p:sp>
      <p:sp>
        <p:nvSpPr>
          <p:cNvPr id="15"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1349" y="-2383"/>
            <a:ext cx="418018" cy="685799"/>
          </a:xfrm>
          <a:prstGeom prst="rect">
            <a:avLst/>
          </a:prstGeom>
        </p:spPr>
      </p:pic>
    </p:spTree>
    <p:extLst>
      <p:ext uri="{BB962C8B-B14F-4D97-AF65-F5344CB8AC3E}">
        <p14:creationId xmlns:p14="http://schemas.microsoft.com/office/powerpoint/2010/main" val="575999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2258809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9050707-6B9C-41AD-8E71-8169BFD8CE9E}"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124349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y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B347668-7CB5-401B-A4E5-A798FE114AAD}"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1" y="742951"/>
            <a:ext cx="12192000" cy="5699124"/>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sz="1400"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131148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Content Ar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76251BD-8A37-4A4F-BD66-CA6ADEC4144E}"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1" y="777875"/>
            <a:ext cx="12192000" cy="5664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sz="1400" kern="1200">
              <a:solidFill>
                <a:srgbClr val="FFFFFF"/>
              </a:solidFill>
              <a:latin typeface="+mn-lt"/>
              <a:ea typeface="ＭＳ Ｐゴシック" pitchFamily="-111" charset="-128"/>
              <a:cs typeface="+mn-cs"/>
            </a:endParaRPr>
          </a:p>
        </p:txBody>
      </p:sp>
    </p:spTree>
    <p:extLst>
      <p:ext uri="{BB962C8B-B14F-4D97-AF65-F5344CB8AC3E}">
        <p14:creationId xmlns:p14="http://schemas.microsoft.com/office/powerpoint/2010/main" val="1226273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pPr/>
              <a:t>10/29/2018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
        <p:nvSpPr>
          <p:cNvPr id="7" name="Rectangle 5"/>
          <p:cNvSpPr>
            <a:spLocks noChangeArrowheads="1"/>
          </p:cNvSpPr>
          <p:nvPr userDrawn="1"/>
        </p:nvSpPr>
        <p:spPr bwMode="auto">
          <a:xfrm>
            <a:off x="1" y="1"/>
            <a:ext cx="12192000"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sz="1400"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3234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general text/media">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522118" y="2274849"/>
            <a:ext cx="11060282" cy="3973551"/>
          </a:xfrm>
          <a:prstGeom prst="rect">
            <a:avLst/>
          </a:prstGeom>
          <a:noFill/>
          <a:ln>
            <a:noFill/>
          </a:ln>
        </p:spPr>
        <p:txBody>
          <a:bodyPr spcFirstLastPara="1" wrap="square" lIns="91425" tIns="91425" rIns="91425" bIns="91425" anchor="t" anchorCtr="0"/>
          <a:lstStyle>
            <a:lvl1pPr marL="457200" marR="0" lvl="0" indent="-228600" algn="l" rtl="0">
              <a:lnSpc>
                <a:spcPct val="75714"/>
              </a:lnSpc>
              <a:spcBef>
                <a:spcPts val="1000"/>
              </a:spcBef>
              <a:spcAft>
                <a:spcPts val="0"/>
              </a:spcAft>
              <a:buClr>
                <a:srgbClr val="666666"/>
              </a:buClr>
              <a:buSzPts val="2800"/>
              <a:buFont typeface="Arial"/>
              <a:buNone/>
              <a:defRPr sz="2800" b="0" i="0" u="none" strike="noStrike" cap="none">
                <a:solidFill>
                  <a:schemeClr val="tx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2" name="Shape 42"/>
          <p:cNvSpPr txBox="1">
            <a:spLocks noGrp="1"/>
          </p:cNvSpPr>
          <p:nvPr>
            <p:ph type="body" idx="2"/>
          </p:nvPr>
        </p:nvSpPr>
        <p:spPr>
          <a:xfrm>
            <a:off x="523536" y="1150071"/>
            <a:ext cx="8010864" cy="376237"/>
          </a:xfrm>
          <a:prstGeom prst="rect">
            <a:avLst/>
          </a:prstGeom>
          <a:noFill/>
          <a:ln>
            <a:noFill/>
          </a:ln>
        </p:spPr>
        <p:txBody>
          <a:bodyPr spcFirstLastPara="1" wrap="square" lIns="91425" tIns="91425" rIns="91425" bIns="91425" anchor="t" anchorCtr="0"/>
          <a:lstStyle>
            <a:lvl1pPr marL="457200" marR="0" lvl="0" indent="-228600" algn="l" rtl="0">
              <a:lnSpc>
                <a:spcPct val="85714"/>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522118" y="528919"/>
            <a:ext cx="10463382" cy="588682"/>
          </a:xfrm>
          <a:prstGeom prst="rect">
            <a:avLst/>
          </a:prstGeom>
          <a:noFill/>
          <a:ln>
            <a:noFill/>
          </a:ln>
        </p:spPr>
        <p:txBody>
          <a:bodyPr spcFirstLastPara="1" wrap="square" lIns="91425" tIns="91425" rIns="91425" bIns="91425" anchor="t" anchorCtr="0"/>
          <a:lstStyle>
            <a:lvl1pPr marL="457200" marR="0" lvl="0" indent="-228600" algn="l" rtl="0">
              <a:lnSpc>
                <a:spcPct val="106250"/>
              </a:lnSpc>
              <a:spcBef>
                <a:spcPts val="1000"/>
              </a:spcBef>
              <a:spcAft>
                <a:spcPts val="0"/>
              </a:spcAft>
              <a:buClr>
                <a:srgbClr val="333333"/>
              </a:buClr>
              <a:buSzPts val="3200"/>
              <a:buFont typeface="Arial"/>
              <a:buNone/>
              <a:defRPr sz="3200" b="1" i="0" u="none" strike="noStrike" cap="none">
                <a:solidFill>
                  <a:srgbClr val="333333"/>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ustDataLst>
      <p:tags r:id="rId1"/>
    </p:custDataLst>
    <p:extLst>
      <p:ext uri="{BB962C8B-B14F-4D97-AF65-F5344CB8AC3E}">
        <p14:creationId xmlns:p14="http://schemas.microsoft.com/office/powerpoint/2010/main" val="90115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general text/media">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522118" y="2274849"/>
            <a:ext cx="11060282" cy="3973551"/>
          </a:xfrm>
          <a:prstGeom prst="rect">
            <a:avLst/>
          </a:prstGeom>
          <a:noFill/>
          <a:ln>
            <a:noFill/>
          </a:ln>
        </p:spPr>
        <p:txBody>
          <a:bodyPr spcFirstLastPara="1" wrap="square" lIns="91425" tIns="91425" rIns="91425" bIns="91425" anchor="t" anchorCtr="0"/>
          <a:lstStyle>
            <a:lvl1pPr marL="457200" marR="0" lvl="0" indent="-228600" algn="l" rtl="0">
              <a:lnSpc>
                <a:spcPct val="75714"/>
              </a:lnSpc>
              <a:spcBef>
                <a:spcPts val="1000"/>
              </a:spcBef>
              <a:spcAft>
                <a:spcPts val="0"/>
              </a:spcAft>
              <a:buClr>
                <a:srgbClr val="666666"/>
              </a:buClr>
              <a:buSzPts val="2800"/>
              <a:buFont typeface="Arial"/>
              <a:buNone/>
              <a:defRPr sz="2800" b="0" i="0" u="none" strike="noStrike" cap="none">
                <a:solidFill>
                  <a:schemeClr val="tx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2" name="Shape 42"/>
          <p:cNvSpPr txBox="1">
            <a:spLocks noGrp="1"/>
          </p:cNvSpPr>
          <p:nvPr>
            <p:ph type="body" idx="2"/>
          </p:nvPr>
        </p:nvSpPr>
        <p:spPr>
          <a:xfrm>
            <a:off x="523536" y="1150071"/>
            <a:ext cx="8010864" cy="376237"/>
          </a:xfrm>
          <a:prstGeom prst="rect">
            <a:avLst/>
          </a:prstGeom>
          <a:noFill/>
          <a:ln>
            <a:noFill/>
          </a:ln>
        </p:spPr>
        <p:txBody>
          <a:bodyPr spcFirstLastPara="1" wrap="square" lIns="91425" tIns="91425" rIns="91425" bIns="91425" anchor="t" anchorCtr="0"/>
          <a:lstStyle>
            <a:lvl1pPr marL="457200" marR="0" lvl="0" indent="-228600" algn="l" rtl="0">
              <a:lnSpc>
                <a:spcPct val="85714"/>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522118" y="528919"/>
            <a:ext cx="10463382" cy="588682"/>
          </a:xfrm>
          <a:prstGeom prst="rect">
            <a:avLst/>
          </a:prstGeom>
          <a:noFill/>
          <a:ln>
            <a:noFill/>
          </a:ln>
        </p:spPr>
        <p:txBody>
          <a:bodyPr spcFirstLastPara="1" wrap="square" lIns="91425" tIns="91425" rIns="91425" bIns="91425" anchor="t" anchorCtr="0"/>
          <a:lstStyle>
            <a:lvl1pPr marL="457200" marR="0" lvl="0" indent="-228600" algn="l" rtl="0">
              <a:lnSpc>
                <a:spcPct val="106250"/>
              </a:lnSpc>
              <a:spcBef>
                <a:spcPts val="1000"/>
              </a:spcBef>
              <a:spcAft>
                <a:spcPts val="0"/>
              </a:spcAft>
              <a:buClr>
                <a:srgbClr val="333333"/>
              </a:buClr>
              <a:buSzPts val="3200"/>
              <a:buFont typeface="Arial"/>
              <a:buNone/>
              <a:defRPr sz="3200" b="1" i="0" u="none" strike="noStrike" cap="none">
                <a:solidFill>
                  <a:srgbClr val="333333"/>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7" name="Shape 4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b="0" i="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b="0" i="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a:solidFill>
                  <a:schemeClr val="dk1"/>
                </a:solidFill>
                <a:latin typeface="Arial"/>
                <a:ea typeface="Arial"/>
                <a:cs typeface="Arial"/>
                <a:sym typeface="Arial"/>
              </a:rPr>
              <a:t>‹#›</a:t>
            </a:fld>
            <a:endParaRPr sz="1800" b="0" i="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p:spTree>
      <p:nvGrpSpPr>
        <p:cNvPr id="1" name="Shape 51"/>
        <p:cNvGrpSpPr/>
        <p:nvPr/>
      </p:nvGrpSpPr>
      <p:grpSpPr>
        <a:xfrm>
          <a:off x="0" y="0"/>
          <a:ext cx="0" cy="0"/>
          <a:chOff x="0" y="0"/>
          <a:chExt cx="0" cy="0"/>
        </a:xfrm>
      </p:grpSpPr>
      <p:pic>
        <p:nvPicPr>
          <p:cNvPr id="52" name="Shape 5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3" name="Shape 53"/>
          <p:cNvSpPr txBox="1">
            <a:spLocks noGrp="1"/>
          </p:cNvSpPr>
          <p:nvPr>
            <p:ph type="body" idx="1"/>
          </p:nvPr>
        </p:nvSpPr>
        <p:spPr>
          <a:xfrm>
            <a:off x="4579793" y="1740638"/>
            <a:ext cx="3032413" cy="1804734"/>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rgbClr val="FFFFFF"/>
              </a:buClr>
              <a:buSzPts val="20000"/>
              <a:buFont typeface="Arial"/>
              <a:buNone/>
              <a:defRPr sz="20000" b="1" i="0" u="none" strike="noStrike" cap="none">
                <a:solidFill>
                  <a:srgbClr val="FFFFF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4" name="Shape 54"/>
          <p:cNvPicPr preferRelativeResize="0"/>
          <p:nvPr/>
        </p:nvPicPr>
        <p:blipFill rotWithShape="1">
          <a:blip r:embed="rId3">
            <a:alphaModFix/>
          </a:blip>
          <a:srcRect/>
          <a:stretch/>
        </p:blipFill>
        <p:spPr>
          <a:xfrm>
            <a:off x="5557736" y="609600"/>
            <a:ext cx="1076528" cy="152338"/>
          </a:xfrm>
          <a:prstGeom prst="rect">
            <a:avLst/>
          </a:prstGeom>
          <a:noFill/>
          <a:ln>
            <a:noFill/>
          </a:ln>
        </p:spPr>
      </p:pic>
      <p:sp>
        <p:nvSpPr>
          <p:cNvPr id="55" name="Shape 55"/>
          <p:cNvSpPr txBox="1">
            <a:spLocks noGrp="1"/>
          </p:cNvSpPr>
          <p:nvPr>
            <p:ph type="body" idx="2"/>
          </p:nvPr>
        </p:nvSpPr>
        <p:spPr>
          <a:xfrm>
            <a:off x="609600" y="2815535"/>
            <a:ext cx="10972800" cy="1275735"/>
          </a:xfrm>
          <a:prstGeom prst="rect">
            <a:avLst/>
          </a:prstGeom>
          <a:noFill/>
          <a:ln>
            <a:noFill/>
          </a:ln>
        </p:spPr>
        <p:txBody>
          <a:bodyPr spcFirstLastPara="1" wrap="square" lIns="91425" tIns="91425" rIns="91425" bIns="91425" anchor="t" anchorCtr="0"/>
          <a:lstStyle>
            <a:lvl1pPr marL="457200" marR="0" lvl="0" indent="-228600" algn="ctr" rtl="0">
              <a:lnSpc>
                <a:spcPct val="1875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3"/>
          </p:nvPr>
        </p:nvSpPr>
        <p:spPr>
          <a:xfrm>
            <a:off x="609600" y="2655485"/>
            <a:ext cx="10972800" cy="343460"/>
          </a:xfrm>
          <a:prstGeom prst="rect">
            <a:avLst/>
          </a:prstGeom>
          <a:noFill/>
          <a:ln>
            <a:noFill/>
          </a:ln>
        </p:spPr>
        <p:txBody>
          <a:bodyPr spcFirstLastPara="1" wrap="square" lIns="91425" tIns="91425" rIns="91425" bIns="91425" anchor="t" anchorCtr="0"/>
          <a:lstStyle>
            <a:lvl1pPr marL="457200" marR="0" lvl="0" indent="-228600" algn="ctr" rtl="0">
              <a:lnSpc>
                <a:spcPct val="90000"/>
              </a:lnSpc>
              <a:spcBef>
                <a:spcPts val="10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7" name="Shape 5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82294" y="6528309"/>
            <a:ext cx="1464733" cy="938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 on right 1">
    <p:spTree>
      <p:nvGrpSpPr>
        <p:cNvPr id="1" name="Shape 64"/>
        <p:cNvGrpSpPr/>
        <p:nvPr/>
      </p:nvGrpSpPr>
      <p:grpSpPr>
        <a:xfrm>
          <a:off x="0" y="0"/>
          <a:ext cx="0" cy="0"/>
          <a:chOff x="0" y="0"/>
          <a:chExt cx="0" cy="0"/>
        </a:xfrm>
      </p:grpSpPr>
      <p:sp>
        <p:nvSpPr>
          <p:cNvPr id="65" name="Shape 65"/>
          <p:cNvSpPr/>
          <p:nvPr/>
        </p:nvSpPr>
        <p:spPr>
          <a:xfrm>
            <a:off x="3429000" y="-16649"/>
            <a:ext cx="8762800" cy="6891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b="0" i="0">
              <a:solidFill>
                <a:schemeClr val="dk1"/>
              </a:solidFill>
              <a:latin typeface="Arial"/>
              <a:ea typeface="Arial"/>
              <a:cs typeface="Arial"/>
              <a:sym typeface="Arial"/>
            </a:endParaRPr>
          </a:p>
        </p:txBody>
      </p:sp>
      <p:sp>
        <p:nvSpPr>
          <p:cNvPr id="66" name="Shape 66"/>
          <p:cNvSpPr txBox="1">
            <a:spLocks noGrp="1"/>
          </p:cNvSpPr>
          <p:nvPr>
            <p:ph type="title"/>
          </p:nvPr>
        </p:nvSpPr>
        <p:spPr>
          <a:xfrm>
            <a:off x="597149" y="1657224"/>
            <a:ext cx="2650400" cy="17324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3200"/>
              <a:buFont typeface="Arial"/>
              <a:buNone/>
              <a:defRPr sz="3200" b="0" i="0">
                <a:solidFill>
                  <a:schemeClr val="dk1"/>
                </a:solidFill>
                <a:latin typeface="Arial"/>
                <a:ea typeface="Arial"/>
                <a:cs typeface="Arial"/>
                <a:sym typeface="Arial"/>
              </a:defRPr>
            </a:lvl1pPr>
            <a:lvl2pPr lvl="1" indent="0" rtl="0">
              <a:spcBef>
                <a:spcPts val="0"/>
              </a:spcBef>
              <a:spcAft>
                <a:spcPts val="0"/>
              </a:spcAft>
              <a:buClr>
                <a:schemeClr val="dk1"/>
              </a:buClr>
              <a:buSzPts val="1467"/>
              <a:buFont typeface="Arial"/>
              <a:buNone/>
              <a:defRPr sz="1467">
                <a:solidFill>
                  <a:schemeClr val="dk1"/>
                </a:solidFill>
              </a:defRPr>
            </a:lvl2pPr>
            <a:lvl3pPr lvl="2" indent="0" rtl="0">
              <a:spcBef>
                <a:spcPts val="0"/>
              </a:spcBef>
              <a:spcAft>
                <a:spcPts val="0"/>
              </a:spcAft>
              <a:buClr>
                <a:schemeClr val="dk1"/>
              </a:buClr>
              <a:buSzPts val="1467"/>
              <a:buFont typeface="Arial"/>
              <a:buNone/>
              <a:defRPr sz="1467">
                <a:solidFill>
                  <a:schemeClr val="dk1"/>
                </a:solidFill>
              </a:defRPr>
            </a:lvl3pPr>
            <a:lvl4pPr lvl="3" indent="0" rtl="0">
              <a:spcBef>
                <a:spcPts val="0"/>
              </a:spcBef>
              <a:spcAft>
                <a:spcPts val="0"/>
              </a:spcAft>
              <a:buClr>
                <a:schemeClr val="dk1"/>
              </a:buClr>
              <a:buSzPts val="1467"/>
              <a:buFont typeface="Arial"/>
              <a:buNone/>
              <a:defRPr sz="1467">
                <a:solidFill>
                  <a:schemeClr val="dk1"/>
                </a:solidFill>
              </a:defRPr>
            </a:lvl4pPr>
            <a:lvl5pPr lvl="4" indent="0" rtl="0">
              <a:spcBef>
                <a:spcPts val="0"/>
              </a:spcBef>
              <a:spcAft>
                <a:spcPts val="0"/>
              </a:spcAft>
              <a:buClr>
                <a:schemeClr val="dk1"/>
              </a:buClr>
              <a:buSzPts val="1467"/>
              <a:buFont typeface="Arial"/>
              <a:buNone/>
              <a:defRPr sz="1467">
                <a:solidFill>
                  <a:schemeClr val="dk1"/>
                </a:solidFill>
              </a:defRPr>
            </a:lvl5pPr>
            <a:lvl6pPr lvl="5" indent="0" rtl="0">
              <a:spcBef>
                <a:spcPts val="0"/>
              </a:spcBef>
              <a:spcAft>
                <a:spcPts val="0"/>
              </a:spcAft>
              <a:buClr>
                <a:schemeClr val="dk1"/>
              </a:buClr>
              <a:buSzPts val="1467"/>
              <a:buFont typeface="Arial"/>
              <a:buNone/>
              <a:defRPr sz="1467">
                <a:solidFill>
                  <a:schemeClr val="dk1"/>
                </a:solidFill>
              </a:defRPr>
            </a:lvl6pPr>
            <a:lvl7pPr lvl="6" indent="0" rtl="0">
              <a:spcBef>
                <a:spcPts val="0"/>
              </a:spcBef>
              <a:spcAft>
                <a:spcPts val="0"/>
              </a:spcAft>
              <a:buClr>
                <a:schemeClr val="dk1"/>
              </a:buClr>
              <a:buSzPts val="1467"/>
              <a:buFont typeface="Arial"/>
              <a:buNone/>
              <a:defRPr sz="1467">
                <a:solidFill>
                  <a:schemeClr val="dk1"/>
                </a:solidFill>
              </a:defRPr>
            </a:lvl7pPr>
            <a:lvl8pPr lvl="7" indent="0" rtl="0">
              <a:spcBef>
                <a:spcPts val="0"/>
              </a:spcBef>
              <a:spcAft>
                <a:spcPts val="0"/>
              </a:spcAft>
              <a:buClr>
                <a:schemeClr val="dk1"/>
              </a:buClr>
              <a:buSzPts val="1467"/>
              <a:buFont typeface="Arial"/>
              <a:buNone/>
              <a:defRPr sz="1467">
                <a:solidFill>
                  <a:schemeClr val="dk1"/>
                </a:solidFill>
              </a:defRPr>
            </a:lvl8pPr>
            <a:lvl9pPr lvl="8" indent="0" rtl="0">
              <a:spcBef>
                <a:spcPts val="0"/>
              </a:spcBef>
              <a:spcAft>
                <a:spcPts val="0"/>
              </a:spcAft>
              <a:buClr>
                <a:schemeClr val="dk1"/>
              </a:buClr>
              <a:buSzPts val="1467"/>
              <a:buFont typeface="Arial"/>
              <a:buNone/>
              <a:defRPr sz="1467">
                <a:solidFill>
                  <a:schemeClr val="dk1"/>
                </a:solidFill>
              </a:defRPr>
            </a:lvl9pPr>
          </a:lstStyle>
          <a:p>
            <a:endParaRPr/>
          </a:p>
        </p:txBody>
      </p:sp>
      <p:sp>
        <p:nvSpPr>
          <p:cNvPr id="67" name="Shape 67"/>
          <p:cNvSpPr txBox="1">
            <a:spLocks noGrp="1"/>
          </p:cNvSpPr>
          <p:nvPr>
            <p:ph type="subTitle" idx="1"/>
          </p:nvPr>
        </p:nvSpPr>
        <p:spPr>
          <a:xfrm>
            <a:off x="597149" y="3389424"/>
            <a:ext cx="2650400" cy="894400"/>
          </a:xfrm>
          <a:prstGeom prst="rect">
            <a:avLst/>
          </a:prstGeom>
          <a:noFill/>
          <a:ln>
            <a:noFill/>
          </a:ln>
        </p:spPr>
        <p:txBody>
          <a:bodyPr spcFirstLastPara="1" wrap="square" lIns="91425" tIns="91425" rIns="91425" bIns="91425" anchor="t" anchorCtr="0"/>
          <a:lstStyle>
            <a:lvl1pPr marL="228600" marR="0" lvl="0"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Arial"/>
                <a:ea typeface="Arial"/>
                <a:cs typeface="Arial"/>
                <a:sym typeface="Arial"/>
              </a:defRPr>
            </a:lvl1pPr>
            <a:lvl2pPr marL="685800" marR="0" lvl="1"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Roboto Light"/>
                <a:ea typeface="Roboto Light"/>
                <a:cs typeface="Roboto Light"/>
                <a:sym typeface="Roboto Light"/>
              </a:defRPr>
            </a:lvl2pPr>
            <a:lvl3pPr marL="1143000" marR="0" lvl="2"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Roboto Light"/>
                <a:ea typeface="Roboto Light"/>
                <a:cs typeface="Roboto Light"/>
                <a:sym typeface="Roboto Light"/>
              </a:defRPr>
            </a:lvl3pPr>
            <a:lvl4pPr marL="1600200" marR="0" lvl="3"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Roboto Light"/>
                <a:ea typeface="Roboto Light"/>
                <a:cs typeface="Roboto Light"/>
                <a:sym typeface="Roboto Light"/>
              </a:defRPr>
            </a:lvl4pPr>
            <a:lvl5pPr marL="2057400" marR="0" lvl="4"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Roboto Light"/>
                <a:ea typeface="Roboto Light"/>
                <a:cs typeface="Roboto Light"/>
                <a:sym typeface="Roboto Light"/>
              </a:defRPr>
            </a:lvl5pPr>
            <a:lvl6pPr marL="2514600" marR="0" lvl="5"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Roboto Light"/>
                <a:ea typeface="Roboto Light"/>
                <a:cs typeface="Roboto Light"/>
                <a:sym typeface="Roboto Light"/>
              </a:defRPr>
            </a:lvl6pPr>
            <a:lvl7pPr marL="2971800" marR="0" lvl="6"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Roboto Light"/>
                <a:ea typeface="Roboto Light"/>
                <a:cs typeface="Roboto Light"/>
                <a:sym typeface="Roboto Light"/>
              </a:defRPr>
            </a:lvl7pPr>
            <a:lvl8pPr marL="3429000" marR="0" lvl="7"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Roboto Light"/>
                <a:ea typeface="Roboto Light"/>
                <a:cs typeface="Roboto Light"/>
                <a:sym typeface="Roboto Light"/>
              </a:defRPr>
            </a:lvl8pPr>
            <a:lvl9pPr marL="3886200" marR="0" lvl="8" indent="-228600" algn="l" rtl="0">
              <a:lnSpc>
                <a:spcPct val="90000"/>
              </a:lnSpc>
              <a:spcBef>
                <a:spcPts val="0"/>
              </a:spcBef>
              <a:spcAft>
                <a:spcPts val="0"/>
              </a:spcAft>
              <a:buClr>
                <a:srgbClr val="333333"/>
              </a:buClr>
              <a:buSzPts val="2000"/>
              <a:buFont typeface="Arial"/>
              <a:buNone/>
              <a:defRPr sz="2000" b="0" i="0" u="none" strike="noStrike" cap="none">
                <a:solidFill>
                  <a:srgbClr val="333333"/>
                </a:solidFill>
                <a:latin typeface="Roboto Light"/>
                <a:ea typeface="Roboto Light"/>
                <a:cs typeface="Roboto Light"/>
                <a:sym typeface="Roboto Light"/>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 column text">
    <p:spTree>
      <p:nvGrpSpPr>
        <p:cNvPr id="1" name="Shape 76"/>
        <p:cNvGrpSpPr/>
        <p:nvPr/>
      </p:nvGrpSpPr>
      <p:grpSpPr>
        <a:xfrm>
          <a:off x="0" y="0"/>
          <a:ext cx="0" cy="0"/>
          <a:chOff x="0" y="0"/>
          <a:chExt cx="0" cy="0"/>
        </a:xfrm>
      </p:grpSpPr>
      <p:cxnSp>
        <p:nvCxnSpPr>
          <p:cNvPr id="77" name="Shape 77"/>
          <p:cNvCxnSpPr/>
          <p:nvPr/>
        </p:nvCxnSpPr>
        <p:spPr>
          <a:xfrm flipH="1">
            <a:off x="4087653" y="2269068"/>
            <a:ext cx="15231" cy="3979332"/>
          </a:xfrm>
          <a:prstGeom prst="straightConnector1">
            <a:avLst/>
          </a:prstGeom>
          <a:noFill/>
          <a:ln w="12700" cap="rnd" cmpd="sng">
            <a:solidFill>
              <a:srgbClr val="CCCCCC"/>
            </a:solidFill>
            <a:prstDash val="solid"/>
            <a:miter lim="800000"/>
            <a:headEnd type="none" w="med" len="med"/>
            <a:tailEnd type="none" w="med" len="med"/>
          </a:ln>
        </p:spPr>
      </p:cxnSp>
      <p:cxnSp>
        <p:nvCxnSpPr>
          <p:cNvPr id="78" name="Shape 78"/>
          <p:cNvCxnSpPr/>
          <p:nvPr/>
        </p:nvCxnSpPr>
        <p:spPr>
          <a:xfrm flipH="1">
            <a:off x="8054721" y="2269068"/>
            <a:ext cx="15231" cy="3979332"/>
          </a:xfrm>
          <a:prstGeom prst="straightConnector1">
            <a:avLst/>
          </a:prstGeom>
          <a:noFill/>
          <a:ln w="12700" cap="rnd" cmpd="sng">
            <a:solidFill>
              <a:srgbClr val="CCCCCC"/>
            </a:solidFill>
            <a:prstDash val="solid"/>
            <a:miter lim="800000"/>
            <a:headEnd type="none" w="med" len="med"/>
            <a:tailEnd type="none" w="med" len="med"/>
          </a:ln>
        </p:spPr>
      </p:cxnSp>
      <p:sp>
        <p:nvSpPr>
          <p:cNvPr id="79" name="Shape 79"/>
          <p:cNvSpPr txBox="1">
            <a:spLocks noGrp="1"/>
          </p:cNvSpPr>
          <p:nvPr>
            <p:ph type="body" idx="1"/>
          </p:nvPr>
        </p:nvSpPr>
        <p:spPr>
          <a:xfrm>
            <a:off x="521375" y="2800350"/>
            <a:ext cx="3207377" cy="3448049"/>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2"/>
          </p:nvPr>
        </p:nvSpPr>
        <p:spPr>
          <a:xfrm>
            <a:off x="521375" y="2269066"/>
            <a:ext cx="3207377" cy="34636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accent5"/>
              </a:buClr>
              <a:buSzPts val="2000"/>
              <a:buFont typeface="Arial"/>
              <a:buNone/>
              <a:defRPr sz="2000" b="0" i="0" u="none" strike="noStrike" cap="none">
                <a:solidFill>
                  <a:schemeClr val="accent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3"/>
          </p:nvPr>
        </p:nvSpPr>
        <p:spPr>
          <a:xfrm>
            <a:off x="4454812" y="2800350"/>
            <a:ext cx="3207377" cy="3448049"/>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body" idx="4"/>
          </p:nvPr>
        </p:nvSpPr>
        <p:spPr>
          <a:xfrm>
            <a:off x="4454812" y="2269066"/>
            <a:ext cx="3207377" cy="34636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accent5"/>
              </a:buClr>
              <a:buSzPts val="2000"/>
              <a:buFont typeface="Arial"/>
              <a:buNone/>
              <a:defRPr sz="2000" b="0" i="0" u="none" strike="noStrike" cap="none">
                <a:solidFill>
                  <a:schemeClr val="accent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5"/>
          </p:nvPr>
        </p:nvSpPr>
        <p:spPr>
          <a:xfrm>
            <a:off x="8428853" y="2800350"/>
            <a:ext cx="3207377" cy="3448049"/>
          </a:xfrm>
          <a:prstGeom prst="rect">
            <a:avLst/>
          </a:prstGeom>
          <a:noFill/>
          <a:ln>
            <a:noFill/>
          </a:ln>
        </p:spPr>
        <p:txBody>
          <a:bodyPr spcFirstLastPara="1" wrap="square" lIns="91425" tIns="91425" rIns="91425" bIns="91425" anchor="t" anchorCtr="0"/>
          <a:lstStyle>
            <a:lvl1pPr marL="457200" marR="0" lvl="0" indent="-228600" algn="l" rtl="0">
              <a:lnSpc>
                <a:spcPct val="132500"/>
              </a:lnSpc>
              <a:spcBef>
                <a:spcPts val="10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6"/>
          </p:nvPr>
        </p:nvSpPr>
        <p:spPr>
          <a:xfrm>
            <a:off x="8428853" y="2269066"/>
            <a:ext cx="3207377" cy="34636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accent5"/>
              </a:buClr>
              <a:buSzPts val="2000"/>
              <a:buFont typeface="Arial"/>
              <a:buNone/>
              <a:defRPr sz="2000" b="0" i="0" u="none" strike="noStrike" cap="none">
                <a:solidFill>
                  <a:schemeClr val="accent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7"/>
          </p:nvPr>
        </p:nvSpPr>
        <p:spPr>
          <a:xfrm>
            <a:off x="522118" y="528918"/>
            <a:ext cx="8012282" cy="875153"/>
          </a:xfrm>
          <a:prstGeom prst="rect">
            <a:avLst/>
          </a:prstGeom>
          <a:noFill/>
          <a:ln>
            <a:noFill/>
          </a:ln>
        </p:spPr>
        <p:txBody>
          <a:bodyPr spcFirstLastPara="1" wrap="square" lIns="91425" tIns="91425" rIns="91425" bIns="91425" anchor="t" anchorCtr="0"/>
          <a:lstStyle>
            <a:lvl1pPr marL="457200" marR="0" lvl="0" indent="-228600" algn="l" rtl="0">
              <a:lnSpc>
                <a:spcPct val="106250"/>
              </a:lnSpc>
              <a:spcBef>
                <a:spcPts val="1000"/>
              </a:spcBef>
              <a:spcAft>
                <a:spcPts val="0"/>
              </a:spcAft>
              <a:buClr>
                <a:srgbClr val="333333"/>
              </a:buClr>
              <a:buSzPts val="3200"/>
              <a:buFont typeface="Arial"/>
              <a:buNone/>
              <a:defRPr sz="3200" b="1" i="0" u="none" strike="noStrike" cap="none">
                <a:solidFill>
                  <a:srgbClr val="333333"/>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8"/>
          </p:nvPr>
        </p:nvSpPr>
        <p:spPr>
          <a:xfrm>
            <a:off x="523536" y="1404071"/>
            <a:ext cx="8010864" cy="376237"/>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609600" y="6528309"/>
            <a:ext cx="1464733" cy="938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7"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bwMode="auto">
          <a:xfrm>
            <a:off x="1" y="6442077"/>
            <a:ext cx="12192000" cy="415925"/>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a:endParaRPr lang="en-US" sz="1400">
              <a:solidFill>
                <a:srgbClr val="FFFFFF"/>
              </a:solidFill>
              <a:ea typeface="ＭＳ Ｐゴシック" pitchFamily="-111" charset="-128"/>
            </a:endParaRPr>
          </a:p>
        </p:txBody>
      </p:sp>
      <p:pic>
        <p:nvPicPr>
          <p:cNvPr id="12" name="Picture 11"/>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7" name="Rectangle 5"/>
          <p:cNvSpPr>
            <a:spLocks noChangeArrowheads="1"/>
          </p:cNvSpPr>
          <p:nvPr/>
        </p:nvSpPr>
        <p:spPr bwMode="auto">
          <a:xfrm>
            <a:off x="1" y="2"/>
            <a:ext cx="12192000" cy="779463"/>
          </a:xfrm>
          <a:prstGeom prst="rect">
            <a:avLst/>
          </a:prstGeom>
          <a:solidFill>
            <a:srgbClr val="37434D"/>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9" tIns="54414" rIns="108829" bIns="54414" anchor="ctr"/>
          <a:lstStyle/>
          <a:p>
            <a:pPr algn="ctr" rtl="0" fontAlgn="base">
              <a:spcBef>
                <a:spcPct val="0"/>
              </a:spcBef>
              <a:spcAft>
                <a:spcPct val="0"/>
              </a:spcAft>
            </a:pPr>
            <a:endParaRPr lang="en-US" sz="1400" kern="1200" dirty="0">
              <a:solidFill>
                <a:srgbClr val="FFFFFF"/>
              </a:solidFill>
              <a:latin typeface="+mn-lt"/>
              <a:ea typeface="ＭＳ Ｐゴシック" pitchFamily="-111" charset="-128"/>
              <a:cs typeface="+mn-cs"/>
            </a:endParaRPr>
          </a:p>
        </p:txBody>
      </p:sp>
      <p:sp>
        <p:nvSpPr>
          <p:cNvPr id="9" name="Rectangle 21"/>
          <p:cNvSpPr>
            <a:spLocks noChangeArrowheads="1"/>
          </p:cNvSpPr>
          <p:nvPr/>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2017 Adobe Systems Incorporated.  All Rights Reserved.  Adobe Confidential.</a:t>
            </a:r>
          </a:p>
        </p:txBody>
      </p:sp>
      <p:sp>
        <p:nvSpPr>
          <p:cNvPr id="2" name="Title Placeholder 1"/>
          <p:cNvSpPr>
            <a:spLocks noGrp="1"/>
          </p:cNvSpPr>
          <p:nvPr>
            <p:ph type="title"/>
          </p:nvPr>
        </p:nvSpPr>
        <p:spPr>
          <a:xfrm>
            <a:off x="304801" y="184150"/>
            <a:ext cx="11582400" cy="411162"/>
          </a:xfrm>
          <a:prstGeom prst="rect">
            <a:avLst/>
          </a:prstGeom>
        </p:spPr>
        <p:txBody>
          <a:bodyPr vert="horz" lIns="108829" tIns="54414" rIns="108829" bIns="54414" rtlCol="0" anchor="ctr">
            <a:noAutofit/>
          </a:bodyPr>
          <a:lstStyle/>
          <a:p>
            <a:r>
              <a:rPr lang="en-US" dirty="0"/>
              <a:t>Click to edit Master title style</a:t>
            </a:r>
          </a:p>
        </p:txBody>
      </p:sp>
      <p:sp>
        <p:nvSpPr>
          <p:cNvPr id="3" name="Text Placeholder 2"/>
          <p:cNvSpPr>
            <a:spLocks noGrp="1"/>
          </p:cNvSpPr>
          <p:nvPr>
            <p:ph type="body" idx="1"/>
          </p:nvPr>
        </p:nvSpPr>
        <p:spPr>
          <a:xfrm>
            <a:off x="304801" y="990600"/>
            <a:ext cx="11582400" cy="5181600"/>
          </a:xfrm>
          <a:prstGeom prst="rect">
            <a:avLst/>
          </a:prstGeom>
        </p:spPr>
        <p:txBody>
          <a:bodyPr vert="horz" lIns="108829" tIns="54414" rIns="108829" bIns="544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588001" y="6629400"/>
            <a:ext cx="1016000"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10/29/2018</a:t>
            </a:fld>
            <a:endParaRPr lang="en-US" dirty="0"/>
          </a:p>
        </p:txBody>
      </p:sp>
      <p:sp>
        <p:nvSpPr>
          <p:cNvPr id="5" name="Footer Placeholder 4"/>
          <p:cNvSpPr>
            <a:spLocks noGrp="1"/>
          </p:cNvSpPr>
          <p:nvPr>
            <p:ph type="ftr" sz="quarter" idx="3"/>
          </p:nvPr>
        </p:nvSpPr>
        <p:spPr>
          <a:xfrm>
            <a:off x="281515" y="6629400"/>
            <a:ext cx="5204885"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8001" y="6477000"/>
            <a:ext cx="1016000"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5572424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ftr="0" dt="0"/>
  <p:txStyles>
    <p:titleStyle>
      <a:lvl1pPr algn="l" defTabSz="1088291" rtl="0" eaLnBrk="1" latinLnBrk="0" hangingPunct="1">
        <a:spcBef>
          <a:spcPct val="0"/>
        </a:spcBef>
        <a:buNone/>
        <a:defRPr sz="2400" kern="1200">
          <a:solidFill>
            <a:schemeClr val="bg2"/>
          </a:solidFill>
          <a:latin typeface="+mj-lt"/>
          <a:ea typeface="+mj-ea"/>
          <a:cs typeface="+mj-cs"/>
        </a:defRPr>
      </a:lvl1pPr>
    </p:titleStyle>
    <p:bodyStyle>
      <a:lvl1pPr marL="275852"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1pPr>
      <a:lvl2pPr marL="551703" indent="-275852" algn="l" defTabSz="1088291" rtl="0" eaLnBrk="1" latinLnBrk="0" hangingPunct="1">
        <a:spcBef>
          <a:spcPts val="714"/>
        </a:spcBef>
        <a:buClr>
          <a:schemeClr val="accent4"/>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accent4"/>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accent4"/>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32.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09600" y="2248691"/>
            <a:ext cx="10972800" cy="762011"/>
          </a:xfrm>
          <a:prstGeom prst="rect">
            <a:avLst/>
          </a:prstGeom>
          <a:noFill/>
          <a:ln>
            <a:noFill/>
          </a:ln>
        </p:spPr>
        <p:txBody>
          <a:bodyPr spcFirstLastPara="1" wrap="square" lIns="91425" tIns="45700" rIns="91425" bIns="45700" anchor="t" anchorCtr="0">
            <a:noAutofit/>
          </a:bodyPr>
          <a:lstStyle/>
          <a:p>
            <a:pPr marL="0" marR="0" lvl="0" indent="0" algn="ctr" rtl="0">
              <a:lnSpc>
                <a:spcPct val="136363"/>
              </a:lnSpc>
              <a:spcBef>
                <a:spcPts val="0"/>
              </a:spcBef>
              <a:spcAft>
                <a:spcPts val="0"/>
              </a:spcAft>
              <a:buClr>
                <a:schemeClr val="lt1"/>
              </a:buClr>
              <a:buSzPts val="4400"/>
              <a:buFont typeface="Arial"/>
              <a:buNone/>
            </a:pPr>
            <a:r>
              <a:rPr lang="en-US" dirty="0" smtClean="0"/>
              <a:t>Media and Publishing </a:t>
            </a:r>
          </a:p>
          <a:p>
            <a:pPr marL="0" marR="0" lvl="0" indent="0" algn="ctr" rtl="0">
              <a:lnSpc>
                <a:spcPct val="136363"/>
              </a:lnSpc>
              <a:spcBef>
                <a:spcPts val="0"/>
              </a:spcBef>
              <a:spcAft>
                <a:spcPts val="0"/>
              </a:spcAft>
              <a:buClr>
                <a:schemeClr val="lt1"/>
              </a:buClr>
              <a:buSzPts val="4400"/>
              <a:buFont typeface="Arial"/>
              <a:buNone/>
            </a:pPr>
            <a:r>
              <a:rPr lang="en-US" dirty="0" smtClean="0"/>
              <a:t>Marketing </a:t>
            </a:r>
            <a:r>
              <a:rPr lang="en-US" dirty="0" smtClean="0"/>
              <a:t>&amp; SEO</a:t>
            </a:r>
            <a:endParaRPr dirty="0"/>
          </a:p>
        </p:txBody>
      </p:sp>
      <p:sp>
        <p:nvSpPr>
          <p:cNvPr id="178" name="Shape 178"/>
          <p:cNvSpPr txBox="1">
            <a:spLocks noGrp="1"/>
          </p:cNvSpPr>
          <p:nvPr>
            <p:ph type="body" idx="4"/>
          </p:nvPr>
        </p:nvSpPr>
        <p:spPr>
          <a:xfrm>
            <a:off x="609600" y="4813491"/>
            <a:ext cx="10972800" cy="35259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000"/>
              <a:buFont typeface="Arial"/>
              <a:buNone/>
            </a:pPr>
            <a:r>
              <a:rPr lang="en-US" dirty="0" smtClean="0"/>
              <a:t>November 29</a:t>
            </a:r>
            <a:r>
              <a:rPr lang="en-US" sz="2000" b="0" i="0" u="none" strike="noStrike" cap="none" dirty="0" smtClean="0">
                <a:solidFill>
                  <a:schemeClr val="lt1"/>
                </a:solidFill>
                <a:latin typeface="Arial"/>
                <a:ea typeface="Arial"/>
                <a:cs typeface="Arial"/>
                <a:sym typeface="Arial"/>
              </a:rPr>
              <a:t>, </a:t>
            </a:r>
            <a:r>
              <a:rPr lang="en-US" sz="2000" b="0" i="0" u="none" strike="noStrike" cap="none" dirty="0">
                <a:solidFill>
                  <a:schemeClr val="lt1"/>
                </a:solidFill>
                <a:latin typeface="Arial"/>
                <a:ea typeface="Arial"/>
                <a:cs typeface="Arial"/>
                <a:sym typeface="Arial"/>
              </a:rPr>
              <a:t>2018</a:t>
            </a:r>
            <a:endParaRPr dirty="0"/>
          </a:p>
        </p:txBody>
      </p:sp>
      <p:sp>
        <p:nvSpPr>
          <p:cNvPr id="179" name="Shape 179"/>
          <p:cNvSpPr txBox="1">
            <a:spLocks noGrp="1"/>
          </p:cNvSpPr>
          <p:nvPr>
            <p:ph type="body" idx="5"/>
          </p:nvPr>
        </p:nvSpPr>
        <p:spPr>
          <a:xfrm>
            <a:off x="609600" y="5397764"/>
            <a:ext cx="10972800" cy="1299708"/>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smtClean="0"/>
              <a:t>BrightEdge</a:t>
            </a:r>
            <a:endParaRPr lang="en-US"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a:t>
            </a:r>
            <a:r>
              <a:rPr lang="en-US" dirty="0" smtClean="0"/>
              <a:t>Media and AMP</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923" y="1348039"/>
            <a:ext cx="9491917" cy="456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32938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4443"/>
            <a:ext cx="10515600" cy="1325563"/>
          </a:xfrm>
        </p:spPr>
        <p:txBody>
          <a:bodyPr/>
          <a:lstStyle/>
          <a:p>
            <a:r>
              <a:rPr lang="en-US" dirty="0" smtClean="0"/>
              <a:t>Site Search</a:t>
            </a:r>
            <a:endParaRPr lang="en-US"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72" y="1399823"/>
            <a:ext cx="6814065" cy="394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0696" y="2195952"/>
            <a:ext cx="7210563" cy="397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47112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t>
            </a:r>
            <a:r>
              <a:rPr lang="en-US" dirty="0" smtClean="0"/>
              <a:t>Media and UGC</a:t>
            </a: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414" y="1337799"/>
            <a:ext cx="8991600"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52" y="1800200"/>
            <a:ext cx="6792958" cy="390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75142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353"/>
            <a:ext cx="10515600" cy="966311"/>
          </a:xfrm>
        </p:spPr>
        <p:txBody>
          <a:bodyPr/>
          <a:lstStyle/>
          <a:p>
            <a:r>
              <a:rPr lang="en-US" dirty="0" smtClean="0"/>
              <a:t>Voice Search and Browsing</a:t>
            </a:r>
            <a:endParaRPr lang="en-US" dirty="0"/>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018" y="1013385"/>
            <a:ext cx="9065522" cy="546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02856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049" y="912950"/>
            <a:ext cx="9356074" cy="545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94650"/>
            <a:ext cx="10515600" cy="818300"/>
          </a:xfrm>
        </p:spPr>
        <p:txBody>
          <a:bodyPr/>
          <a:lstStyle/>
          <a:p>
            <a:r>
              <a:rPr lang="en-US" dirty="0" smtClean="0"/>
              <a:t>Customer Journey Analytics</a:t>
            </a:r>
            <a:endParaRPr lang="en-US" dirty="0"/>
          </a:p>
        </p:txBody>
      </p:sp>
    </p:spTree>
    <p:custDataLst>
      <p:tags r:id="rId1"/>
    </p:custDataLst>
    <p:extLst>
      <p:ext uri="{BB962C8B-B14F-4D97-AF65-F5344CB8AC3E}">
        <p14:creationId xmlns:p14="http://schemas.microsoft.com/office/powerpoint/2010/main" val="3246347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411788" y="2492828"/>
            <a:ext cx="2338252" cy="147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Lead</a:t>
            </a:r>
          </a:p>
          <a:p>
            <a:pPr algn="ctr"/>
            <a:r>
              <a:rPr lang="en-US" sz="1800" b="1" dirty="0" smtClean="0"/>
              <a:t>MAL/MQL</a:t>
            </a:r>
            <a:endParaRPr lang="en-US" sz="1800" b="1" dirty="0"/>
          </a:p>
        </p:txBody>
      </p:sp>
      <p:sp>
        <p:nvSpPr>
          <p:cNvPr id="12" name="Rounded Rectangle 11"/>
          <p:cNvSpPr/>
          <p:nvPr/>
        </p:nvSpPr>
        <p:spPr>
          <a:xfrm>
            <a:off x="3452947" y="400593"/>
            <a:ext cx="2338252" cy="147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SERPs</a:t>
            </a:r>
          </a:p>
          <a:p>
            <a:pPr algn="ctr"/>
            <a:r>
              <a:rPr lang="en-US" sz="1800" b="1" dirty="0" smtClean="0"/>
              <a:t>Google</a:t>
            </a:r>
            <a:endParaRPr lang="en-US" sz="1800" b="1" dirty="0"/>
          </a:p>
        </p:txBody>
      </p:sp>
      <p:sp>
        <p:nvSpPr>
          <p:cNvPr id="13" name="Rounded Rectangle 12"/>
          <p:cNvSpPr/>
          <p:nvPr/>
        </p:nvSpPr>
        <p:spPr>
          <a:xfrm>
            <a:off x="6431279" y="2492828"/>
            <a:ext cx="2338252" cy="147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Gated Asset</a:t>
            </a:r>
            <a:endParaRPr lang="en-US" sz="1800" b="1" dirty="0"/>
          </a:p>
        </p:txBody>
      </p:sp>
      <p:sp>
        <p:nvSpPr>
          <p:cNvPr id="15" name="Rounded Rectangle 14"/>
          <p:cNvSpPr/>
          <p:nvPr/>
        </p:nvSpPr>
        <p:spPr>
          <a:xfrm>
            <a:off x="3444240" y="2492827"/>
            <a:ext cx="2338252" cy="147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Web Site Page,</a:t>
            </a:r>
          </a:p>
          <a:p>
            <a:pPr algn="ctr"/>
            <a:r>
              <a:rPr lang="en-US" sz="1800" b="1" dirty="0" smtClean="0"/>
              <a:t>Webinar Page, CTA</a:t>
            </a:r>
          </a:p>
        </p:txBody>
      </p:sp>
      <p:sp>
        <p:nvSpPr>
          <p:cNvPr id="16" name="Rounded Rectangle 15"/>
          <p:cNvSpPr/>
          <p:nvPr/>
        </p:nvSpPr>
        <p:spPr>
          <a:xfrm>
            <a:off x="505096" y="4641668"/>
            <a:ext cx="2338252" cy="147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Social Post</a:t>
            </a:r>
          </a:p>
          <a:p>
            <a:pPr algn="ctr"/>
            <a:r>
              <a:rPr lang="en-US" sz="1800" b="1" dirty="0" smtClean="0"/>
              <a:t>LI + FB &amp; TW</a:t>
            </a:r>
            <a:endParaRPr lang="en-US" sz="1800" b="1" dirty="0"/>
          </a:p>
        </p:txBody>
      </p:sp>
      <p:sp>
        <p:nvSpPr>
          <p:cNvPr id="17" name="Rounded Rectangle 16"/>
          <p:cNvSpPr/>
          <p:nvPr/>
        </p:nvSpPr>
        <p:spPr>
          <a:xfrm>
            <a:off x="505096" y="2492826"/>
            <a:ext cx="2338252" cy="147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Blog Post</a:t>
            </a:r>
          </a:p>
          <a:p>
            <a:pPr algn="ctr"/>
            <a:r>
              <a:rPr lang="en-US" sz="1800" b="1" dirty="0" smtClean="0"/>
              <a:t>BE.com &amp; Partner</a:t>
            </a:r>
            <a:endParaRPr lang="en-US" sz="1800" b="1" dirty="0"/>
          </a:p>
        </p:txBody>
      </p:sp>
      <p:sp>
        <p:nvSpPr>
          <p:cNvPr id="18" name="Rounded Rectangle 17"/>
          <p:cNvSpPr/>
          <p:nvPr/>
        </p:nvSpPr>
        <p:spPr>
          <a:xfrm>
            <a:off x="505096" y="400594"/>
            <a:ext cx="2338252" cy="147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Video Sizzler</a:t>
            </a:r>
          </a:p>
          <a:p>
            <a:pPr algn="ctr"/>
            <a:r>
              <a:rPr lang="en-US" sz="1800" b="1" dirty="0" smtClean="0"/>
              <a:t>SERP &amp; YT</a:t>
            </a:r>
            <a:endParaRPr lang="en-US" sz="1800" b="1" dirty="0"/>
          </a:p>
        </p:txBody>
      </p:sp>
      <p:sp>
        <p:nvSpPr>
          <p:cNvPr id="19" name="Rounded Rectangle 18"/>
          <p:cNvSpPr/>
          <p:nvPr/>
        </p:nvSpPr>
        <p:spPr>
          <a:xfrm>
            <a:off x="9542417" y="4641668"/>
            <a:ext cx="2338252" cy="1476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t>Demo</a:t>
            </a:r>
          </a:p>
          <a:p>
            <a:pPr algn="ctr"/>
            <a:r>
              <a:rPr lang="en-US" sz="1800" b="1" dirty="0" smtClean="0"/>
              <a:t>SQL</a:t>
            </a:r>
            <a:endParaRPr lang="en-US" sz="1800" b="1" dirty="0"/>
          </a:p>
        </p:txBody>
      </p:sp>
      <p:cxnSp>
        <p:nvCxnSpPr>
          <p:cNvPr id="30" name="Straight Arrow Connector 29"/>
          <p:cNvCxnSpPr/>
          <p:nvPr/>
        </p:nvCxnSpPr>
        <p:spPr>
          <a:xfrm>
            <a:off x="2843348" y="1876696"/>
            <a:ext cx="644433" cy="666204"/>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862942" y="4062549"/>
            <a:ext cx="4935584" cy="157516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569028" y="3968931"/>
            <a:ext cx="4158343" cy="134439"/>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323111" y="1906631"/>
            <a:ext cx="6533" cy="525777"/>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3" idx="3"/>
          </p:cNvCxnSpPr>
          <p:nvPr/>
        </p:nvCxnSpPr>
        <p:spPr>
          <a:xfrm flipV="1">
            <a:off x="8769531" y="3211275"/>
            <a:ext cx="642257" cy="19605"/>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0739842" y="3968931"/>
            <a:ext cx="0" cy="672737"/>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13" idx="1"/>
          </p:cNvCxnSpPr>
          <p:nvPr/>
        </p:nvCxnSpPr>
        <p:spPr>
          <a:xfrm>
            <a:off x="5791199" y="3221077"/>
            <a:ext cx="640080" cy="980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66012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75"/>
            <a:ext cx="10515600" cy="1325563"/>
          </a:xfrm>
        </p:spPr>
        <p:txBody>
          <a:bodyPr/>
          <a:lstStyle/>
          <a:p>
            <a:r>
              <a:rPr lang="en-US" sz="3600" dirty="0" smtClean="0"/>
              <a:t>Use Case 1: Large Site Technical Audit</a:t>
            </a:r>
            <a:br>
              <a:rPr lang="en-US" sz="3600" dirty="0" smtClean="0"/>
            </a:br>
            <a:r>
              <a:rPr lang="en-US" sz="3600" dirty="0" err="1" smtClean="0"/>
              <a:t>ContentIQ</a:t>
            </a:r>
            <a:endParaRPr lang="en-US" sz="3600" dirty="0"/>
          </a:p>
        </p:txBody>
      </p:sp>
      <p:pic>
        <p:nvPicPr>
          <p:cNvPr id="4" name="Picture 3"/>
          <p:cNvPicPr/>
          <p:nvPr/>
        </p:nvPicPr>
        <p:blipFill>
          <a:blip r:embed="rId4"/>
          <a:stretch>
            <a:fillRect/>
          </a:stretch>
        </p:blipFill>
        <p:spPr>
          <a:xfrm>
            <a:off x="1294410" y="1431608"/>
            <a:ext cx="9699363" cy="4588192"/>
          </a:xfrm>
          <a:prstGeom prst="rect">
            <a:avLst/>
          </a:prstGeom>
        </p:spPr>
      </p:pic>
    </p:spTree>
    <p:custDataLst>
      <p:tags r:id="rId1"/>
    </p:custDataLst>
    <p:extLst>
      <p:ext uri="{BB962C8B-B14F-4D97-AF65-F5344CB8AC3E}">
        <p14:creationId xmlns:p14="http://schemas.microsoft.com/office/powerpoint/2010/main" val="1631950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sz="3600" dirty="0" smtClean="0"/>
              <a:t>Use Case 2: Voice of Customer and Queries</a:t>
            </a:r>
            <a:br>
              <a:rPr lang="en-US" sz="3600" dirty="0" smtClean="0"/>
            </a:br>
            <a:r>
              <a:rPr lang="en-US" sz="3600" dirty="0" smtClean="0"/>
              <a:t>Data Cube</a:t>
            </a:r>
            <a:endParaRPr lang="en-US" sz="3600" dirty="0"/>
          </a:p>
        </p:txBody>
      </p:sp>
      <p:pic>
        <p:nvPicPr>
          <p:cNvPr id="4" name="Picture 3"/>
          <p:cNvPicPr/>
          <p:nvPr/>
        </p:nvPicPr>
        <p:blipFill>
          <a:blip r:embed="rId4"/>
          <a:stretch>
            <a:fillRect/>
          </a:stretch>
        </p:blipFill>
        <p:spPr>
          <a:xfrm>
            <a:off x="2794634" y="1178560"/>
            <a:ext cx="6882765" cy="5100320"/>
          </a:xfrm>
          <a:prstGeom prst="rect">
            <a:avLst/>
          </a:prstGeom>
        </p:spPr>
      </p:pic>
    </p:spTree>
    <p:custDataLst>
      <p:tags r:id="rId1"/>
    </p:custDataLst>
    <p:extLst>
      <p:ext uri="{BB962C8B-B14F-4D97-AF65-F5344CB8AC3E}">
        <p14:creationId xmlns:p14="http://schemas.microsoft.com/office/powerpoint/2010/main" val="192583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00"/>
            <a:ext cx="10515600" cy="1325563"/>
          </a:xfrm>
        </p:spPr>
        <p:txBody>
          <a:bodyPr/>
          <a:lstStyle/>
          <a:p>
            <a:r>
              <a:rPr lang="en-US" sz="3600" dirty="0" smtClean="0"/>
              <a:t>Use Case 3: Identifying Untargeted Keyword </a:t>
            </a:r>
            <a:br>
              <a:rPr lang="en-US" sz="3600" dirty="0" smtClean="0"/>
            </a:br>
            <a:r>
              <a:rPr lang="en-US" sz="3600" dirty="0" smtClean="0"/>
              <a:t>Page Reporting</a:t>
            </a:r>
            <a:endParaRPr lang="en-US" sz="3600" dirty="0"/>
          </a:p>
        </p:txBody>
      </p:sp>
      <p:pic>
        <p:nvPicPr>
          <p:cNvPr id="5" name="Picture 4"/>
          <p:cNvPicPr/>
          <p:nvPr/>
        </p:nvPicPr>
        <p:blipFill>
          <a:blip r:embed="rId4"/>
          <a:stretch>
            <a:fillRect/>
          </a:stretch>
        </p:blipFill>
        <p:spPr>
          <a:xfrm>
            <a:off x="1155741" y="1557020"/>
            <a:ext cx="9907783" cy="3620622"/>
          </a:xfrm>
          <a:prstGeom prst="rect">
            <a:avLst/>
          </a:prstGeom>
        </p:spPr>
      </p:pic>
    </p:spTree>
    <p:custDataLst>
      <p:tags r:id="rId1"/>
    </p:custDataLst>
    <p:extLst>
      <p:ext uri="{BB962C8B-B14F-4D97-AF65-F5344CB8AC3E}">
        <p14:creationId xmlns:p14="http://schemas.microsoft.com/office/powerpoint/2010/main" val="90064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75"/>
            <a:ext cx="10515600" cy="1325563"/>
          </a:xfrm>
        </p:spPr>
        <p:txBody>
          <a:bodyPr/>
          <a:lstStyle/>
          <a:p>
            <a:r>
              <a:rPr lang="en-US" sz="3600" dirty="0" smtClean="0"/>
              <a:t>Use Case 4: Track and Elevate Organic</a:t>
            </a:r>
            <a:br>
              <a:rPr lang="en-US" sz="3600" dirty="0" smtClean="0"/>
            </a:br>
            <a:r>
              <a:rPr lang="en-US" sz="3600" dirty="0" err="1" smtClean="0"/>
              <a:t>StoryBuilder</a:t>
            </a:r>
            <a:endParaRPr lang="en-US" sz="3600" dirty="0"/>
          </a:p>
        </p:txBody>
      </p:sp>
      <p:pic>
        <p:nvPicPr>
          <p:cNvPr id="4" name="Picture 3"/>
          <p:cNvPicPr/>
          <p:nvPr/>
        </p:nvPicPr>
        <p:blipFill>
          <a:blip r:embed="rId4"/>
          <a:stretch>
            <a:fillRect/>
          </a:stretch>
        </p:blipFill>
        <p:spPr>
          <a:xfrm>
            <a:off x="2281423" y="1040421"/>
            <a:ext cx="7729476" cy="5552904"/>
          </a:xfrm>
          <a:prstGeom prst="rect">
            <a:avLst/>
          </a:prstGeom>
        </p:spPr>
      </p:pic>
    </p:spTree>
    <p:custDataLst>
      <p:tags r:id="rId1"/>
    </p:custDataLst>
    <p:extLst>
      <p:ext uri="{BB962C8B-B14F-4D97-AF65-F5344CB8AC3E}">
        <p14:creationId xmlns:p14="http://schemas.microsoft.com/office/powerpoint/2010/main" val="355564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 xmlns:a16="http://schemas.microsoft.com/office/drawing/2014/main" id="{DB6CCBF1-D7DB-864B-AB7B-3BA28EE89C2F}"/>
              </a:ext>
            </a:extLst>
          </p:cNvPr>
          <p:cNvSpPr>
            <a:spLocks noGrp="1"/>
          </p:cNvSpPr>
          <p:nvPr>
            <p:ph sz="quarter" idx="4294967295"/>
          </p:nvPr>
        </p:nvSpPr>
        <p:spPr>
          <a:xfrm>
            <a:off x="522118" y="3273286"/>
            <a:ext cx="5573882" cy="2975113"/>
          </a:xfrm>
        </p:spPr>
        <p:txBody>
          <a:bodyPr anchor="b"/>
          <a:lstStyle/>
          <a:p>
            <a:pPr lvl="1"/>
            <a:endParaRPr lang="en-US" dirty="0"/>
          </a:p>
          <a:p>
            <a:r>
              <a:rPr lang="en-US" sz="1600" b="1" dirty="0">
                <a:solidFill>
                  <a:schemeClr val="bg2">
                    <a:lumMod val="75000"/>
                  </a:schemeClr>
                </a:solidFill>
              </a:rPr>
              <a:t>Main Takeaways</a:t>
            </a:r>
          </a:p>
          <a:p>
            <a:r>
              <a:rPr lang="en-US" dirty="0">
                <a:solidFill>
                  <a:schemeClr val="bg2">
                    <a:lumMod val="75000"/>
                  </a:schemeClr>
                </a:solidFill>
              </a:rPr>
              <a:t>Every keyword has a unique intent. </a:t>
            </a:r>
          </a:p>
          <a:p>
            <a:endParaRPr lang="en-US" dirty="0">
              <a:solidFill>
                <a:schemeClr val="bg2">
                  <a:lumMod val="75000"/>
                </a:schemeClr>
              </a:solidFill>
            </a:endParaRPr>
          </a:p>
          <a:p>
            <a:r>
              <a:rPr lang="en-US" dirty="0">
                <a:solidFill>
                  <a:schemeClr val="bg2">
                    <a:lumMod val="75000"/>
                  </a:schemeClr>
                </a:solidFill>
              </a:rPr>
              <a:t>Google knows it by presenting unique SERP with different mix of universal listings for each keyword. Universal listings are found on 98% on desktop and 83%+ on mobile. </a:t>
            </a:r>
          </a:p>
          <a:p>
            <a:pPr lvl="1"/>
            <a:endParaRPr lang="en-US" dirty="0">
              <a:solidFill>
                <a:schemeClr val="bg2">
                  <a:lumMod val="75000"/>
                </a:schemeClr>
              </a:solidFill>
            </a:endParaRPr>
          </a:p>
          <a:p>
            <a:pPr lvl="1"/>
            <a:r>
              <a:rPr lang="en-US" dirty="0">
                <a:solidFill>
                  <a:schemeClr val="bg2">
                    <a:lumMod val="75000"/>
                  </a:schemeClr>
                </a:solidFill>
              </a:rPr>
              <a:t>It’s critical to not only understand your rank, but also all the elements that are present on page 1 of the SERP </a:t>
            </a:r>
          </a:p>
        </p:txBody>
      </p:sp>
      <p:sp>
        <p:nvSpPr>
          <p:cNvPr id="3" name="Text Placeholder 2">
            <a:extLst>
              <a:ext uri="{FF2B5EF4-FFF2-40B4-BE49-F238E27FC236}">
                <a16:creationId xmlns="" xmlns:a16="http://schemas.microsoft.com/office/drawing/2014/main" id="{A28E8939-5B9F-A747-A07B-6046E7BDD189}"/>
              </a:ext>
            </a:extLst>
          </p:cNvPr>
          <p:cNvSpPr>
            <a:spLocks noGrp="1"/>
          </p:cNvSpPr>
          <p:nvPr>
            <p:ph type="body" sz="quarter" idx="4294967295"/>
          </p:nvPr>
        </p:nvSpPr>
        <p:spPr>
          <a:xfrm>
            <a:off x="523536" y="1572707"/>
            <a:ext cx="5572464" cy="376237"/>
          </a:xfrm>
        </p:spPr>
        <p:txBody>
          <a:bodyPr/>
          <a:lstStyle/>
          <a:p>
            <a:r>
              <a:rPr lang="en-US" sz="2000" dirty="0"/>
              <a:t>Images and Videos have grown, while Quick Answers has declined in Desktop</a:t>
            </a:r>
          </a:p>
          <a:p>
            <a:endParaRPr lang="en-US" sz="2000" dirty="0"/>
          </a:p>
          <a:p>
            <a:r>
              <a:rPr lang="en-US" sz="2000" dirty="0"/>
              <a:t>In Mobile Quick Answers and Images have declined greatly in recent months</a:t>
            </a:r>
          </a:p>
        </p:txBody>
      </p:sp>
      <p:graphicFrame>
        <p:nvGraphicFramePr>
          <p:cNvPr id="5" name="Table 4">
            <a:extLst>
              <a:ext uri="{FF2B5EF4-FFF2-40B4-BE49-F238E27FC236}">
                <a16:creationId xmlns="" xmlns:a16="http://schemas.microsoft.com/office/drawing/2014/main" id="{B4799CCB-7F64-204B-AC54-A7E96276F585}"/>
              </a:ext>
            </a:extLst>
          </p:cNvPr>
          <p:cNvGraphicFramePr>
            <a:graphicFrameLocks noGrp="1"/>
          </p:cNvGraphicFramePr>
          <p:nvPr>
            <p:extLst>
              <p:ext uri="{D42A27DB-BD31-4B8C-83A1-F6EECF244321}">
                <p14:modId xmlns:p14="http://schemas.microsoft.com/office/powerpoint/2010/main" val="1090471109"/>
              </p:ext>
            </p:extLst>
          </p:nvPr>
        </p:nvGraphicFramePr>
        <p:xfrm>
          <a:off x="6711958" y="3832946"/>
          <a:ext cx="4687756" cy="2206336"/>
        </p:xfrm>
        <a:graphic>
          <a:graphicData uri="http://schemas.openxmlformats.org/drawingml/2006/table">
            <a:tbl>
              <a:tblPr firstRow="1" lastRow="1" bandRow="1">
                <a:tableStyleId>{5A111915-BE36-4E01-A7E5-04B1672EAD32}</a:tableStyleId>
              </a:tblPr>
              <a:tblGrid>
                <a:gridCol w="3710580">
                  <a:extLst>
                    <a:ext uri="{9D8B030D-6E8A-4147-A177-3AD203B41FA5}">
                      <a16:colId xmlns="" xmlns:a16="http://schemas.microsoft.com/office/drawing/2014/main" val="2000895159"/>
                    </a:ext>
                  </a:extLst>
                </a:gridCol>
                <a:gridCol w="977176">
                  <a:extLst>
                    <a:ext uri="{9D8B030D-6E8A-4147-A177-3AD203B41FA5}">
                      <a16:colId xmlns="" xmlns:a16="http://schemas.microsoft.com/office/drawing/2014/main" val="2917250003"/>
                    </a:ext>
                  </a:extLst>
                </a:gridCol>
              </a:tblGrid>
              <a:tr h="275792">
                <a:tc>
                  <a:txBody>
                    <a:bodyPr/>
                    <a:lstStyle/>
                    <a:p>
                      <a:pPr algn="l" fontAlgn="ctr"/>
                      <a:r>
                        <a:rPr lang="en-US" sz="1600" u="none" strike="noStrike" dirty="0">
                          <a:effectLst/>
                        </a:rPr>
                        <a:t>US </a:t>
                      </a:r>
                      <a:r>
                        <a:rPr lang="en-US" sz="1600" u="none" strike="noStrike" dirty="0" smtClean="0">
                          <a:effectLst/>
                        </a:rPr>
                        <a:t>MOBILE</a:t>
                      </a:r>
                      <a:endParaRPr lang="en-US" sz="1600" b="1" i="0" u="none" strike="noStrike" dirty="0">
                        <a:solidFill>
                          <a:srgbClr val="000000"/>
                        </a:solidFill>
                        <a:effectLst/>
                        <a:latin typeface="Calibri" panose="020F0502020204030204" pitchFamily="34" charset="0"/>
                      </a:endParaRPr>
                    </a:p>
                  </a:txBody>
                  <a:tcPr marL="13790" marR="13790" marT="13790" marB="0" anchor="ctr"/>
                </a:tc>
                <a:tc>
                  <a:txBody>
                    <a:bodyPr/>
                    <a:lstStyle/>
                    <a:p>
                      <a:pPr algn="l" fontAlgn="b"/>
                      <a:endParaRPr lang="en-US" sz="1600" b="0" i="0" u="none" strike="noStrike" dirty="0">
                        <a:solidFill>
                          <a:srgbClr val="000000"/>
                        </a:solidFill>
                        <a:effectLst/>
                        <a:latin typeface="Calibri" panose="020F0502020204030204" pitchFamily="34" charset="0"/>
                      </a:endParaRPr>
                    </a:p>
                  </a:txBody>
                  <a:tcPr marL="13790" marR="13790" marT="13790" marB="0" anchor="b"/>
                </a:tc>
                <a:extLst>
                  <a:ext uri="{0D108BD9-81ED-4DB2-BD59-A6C34878D82A}">
                    <a16:rowId xmlns="" xmlns:a16="http://schemas.microsoft.com/office/drawing/2014/main" val="3314933744"/>
                  </a:ext>
                </a:extLst>
              </a:tr>
              <a:tr h="275792">
                <a:tc>
                  <a:txBody>
                    <a:bodyPr/>
                    <a:lstStyle/>
                    <a:p>
                      <a:pPr algn="l" fontAlgn="ctr"/>
                      <a:r>
                        <a:rPr lang="en-US" sz="1600" u="none" strike="noStrike" dirty="0">
                          <a:effectLst/>
                        </a:rPr>
                        <a:t>Quick Answers: </a:t>
                      </a:r>
                      <a:endParaRPr lang="en-US" sz="1600" b="0" i="0" u="none" strike="noStrike" dirty="0">
                        <a:solidFill>
                          <a:srgbClr val="000000"/>
                        </a:solidFill>
                        <a:effectLst/>
                        <a:latin typeface="Calibri" panose="020F0502020204030204" pitchFamily="34" charset="0"/>
                      </a:endParaRPr>
                    </a:p>
                  </a:txBody>
                  <a:tcPr marL="13790" marR="13790" marT="13790" marB="0" anchor="ctr"/>
                </a:tc>
                <a:tc>
                  <a:txBody>
                    <a:bodyPr/>
                    <a:lstStyle/>
                    <a:p>
                      <a:pPr algn="r" fontAlgn="b"/>
                      <a:r>
                        <a:rPr lang="en-US" sz="1600" u="none" strike="noStrike" dirty="0">
                          <a:solidFill>
                            <a:srgbClr val="C00000"/>
                          </a:solidFill>
                          <a:effectLst/>
                        </a:rPr>
                        <a:t>18.84%</a:t>
                      </a:r>
                      <a:endParaRPr lang="en-US" sz="1600" b="1" i="0" u="none" strike="noStrike" dirty="0">
                        <a:solidFill>
                          <a:srgbClr val="C00000"/>
                        </a:solidFill>
                        <a:effectLst/>
                        <a:latin typeface="Calibri" panose="020F0502020204030204" pitchFamily="34" charset="0"/>
                      </a:endParaRPr>
                    </a:p>
                  </a:txBody>
                  <a:tcPr marL="13790" marR="13790" marT="13790" marB="0" anchor="b"/>
                </a:tc>
                <a:extLst>
                  <a:ext uri="{0D108BD9-81ED-4DB2-BD59-A6C34878D82A}">
                    <a16:rowId xmlns="" xmlns:a16="http://schemas.microsoft.com/office/drawing/2014/main" val="33369116"/>
                  </a:ext>
                </a:extLst>
              </a:tr>
              <a:tr h="275792">
                <a:tc>
                  <a:txBody>
                    <a:bodyPr/>
                    <a:lstStyle/>
                    <a:p>
                      <a:pPr algn="l" fontAlgn="ctr"/>
                      <a:r>
                        <a:rPr lang="en-US" sz="1600" u="none" strike="noStrike" dirty="0">
                          <a:effectLst/>
                        </a:rPr>
                        <a:t>Images: </a:t>
                      </a:r>
                      <a:endParaRPr lang="en-US" sz="1600" b="0" i="0" u="none" strike="noStrike" dirty="0">
                        <a:solidFill>
                          <a:srgbClr val="000000"/>
                        </a:solidFill>
                        <a:effectLst/>
                        <a:latin typeface="Calibri" panose="020F0502020204030204" pitchFamily="34" charset="0"/>
                      </a:endParaRPr>
                    </a:p>
                  </a:txBody>
                  <a:tcPr marL="13790" marR="13790" marT="13790" marB="0" anchor="ctr"/>
                </a:tc>
                <a:tc>
                  <a:txBody>
                    <a:bodyPr/>
                    <a:lstStyle/>
                    <a:p>
                      <a:pPr algn="r" fontAlgn="b"/>
                      <a:r>
                        <a:rPr lang="en-US" sz="1600" u="none" strike="noStrike" dirty="0">
                          <a:solidFill>
                            <a:srgbClr val="C00000"/>
                          </a:solidFill>
                          <a:effectLst/>
                        </a:rPr>
                        <a:t>14.66%</a:t>
                      </a:r>
                      <a:endParaRPr lang="en-US" sz="1600" b="1" i="0" u="none" strike="noStrike" dirty="0">
                        <a:solidFill>
                          <a:srgbClr val="C00000"/>
                        </a:solidFill>
                        <a:effectLst/>
                        <a:latin typeface="Calibri" panose="020F0502020204030204" pitchFamily="34" charset="0"/>
                      </a:endParaRPr>
                    </a:p>
                  </a:txBody>
                  <a:tcPr marL="13790" marR="13790" marT="13790" marB="0" anchor="b"/>
                </a:tc>
                <a:extLst>
                  <a:ext uri="{0D108BD9-81ED-4DB2-BD59-A6C34878D82A}">
                    <a16:rowId xmlns="" xmlns:a16="http://schemas.microsoft.com/office/drawing/2014/main" val="3811964433"/>
                  </a:ext>
                </a:extLst>
              </a:tr>
              <a:tr h="275792">
                <a:tc>
                  <a:txBody>
                    <a:bodyPr/>
                    <a:lstStyle/>
                    <a:p>
                      <a:pPr algn="l" fontAlgn="ctr"/>
                      <a:r>
                        <a:rPr lang="en-US" sz="1600" u="none" strike="noStrike">
                          <a:effectLst/>
                        </a:rPr>
                        <a:t>Videos: </a:t>
                      </a:r>
                      <a:endParaRPr lang="en-US" sz="1600" b="0" i="0" u="none" strike="noStrike">
                        <a:solidFill>
                          <a:srgbClr val="000000"/>
                        </a:solidFill>
                        <a:effectLst/>
                        <a:latin typeface="Calibri" panose="020F0502020204030204" pitchFamily="34" charset="0"/>
                      </a:endParaRPr>
                    </a:p>
                  </a:txBody>
                  <a:tcPr marL="13790" marR="13790" marT="13790" marB="0" anchor="ctr"/>
                </a:tc>
                <a:tc>
                  <a:txBody>
                    <a:bodyPr/>
                    <a:lstStyle/>
                    <a:p>
                      <a:pPr algn="r" fontAlgn="b"/>
                      <a:r>
                        <a:rPr lang="en-US" sz="1600" u="none" strike="noStrike" dirty="0">
                          <a:effectLst/>
                        </a:rPr>
                        <a:t>24.68%</a:t>
                      </a:r>
                      <a:endParaRPr lang="en-US" sz="1600" b="1" i="0" u="none" strike="noStrike" dirty="0">
                        <a:solidFill>
                          <a:srgbClr val="000000"/>
                        </a:solidFill>
                        <a:effectLst/>
                        <a:latin typeface="Calibri" panose="020F0502020204030204" pitchFamily="34" charset="0"/>
                      </a:endParaRPr>
                    </a:p>
                  </a:txBody>
                  <a:tcPr marL="13790" marR="13790" marT="13790" marB="0" anchor="b"/>
                </a:tc>
                <a:extLst>
                  <a:ext uri="{0D108BD9-81ED-4DB2-BD59-A6C34878D82A}">
                    <a16:rowId xmlns="" xmlns:a16="http://schemas.microsoft.com/office/drawing/2014/main" val="2507978359"/>
                  </a:ext>
                </a:extLst>
              </a:tr>
              <a:tr h="275792">
                <a:tc>
                  <a:txBody>
                    <a:bodyPr/>
                    <a:lstStyle/>
                    <a:p>
                      <a:pPr algn="l" fontAlgn="ctr"/>
                      <a:r>
                        <a:rPr lang="en-US" sz="1600" u="none" strike="noStrike">
                          <a:effectLst/>
                        </a:rPr>
                        <a:t>Local Three-Pack: </a:t>
                      </a:r>
                      <a:endParaRPr lang="en-US" sz="1600" b="0" i="0" u="none" strike="noStrike">
                        <a:solidFill>
                          <a:srgbClr val="000000"/>
                        </a:solidFill>
                        <a:effectLst/>
                        <a:latin typeface="Calibri" panose="020F0502020204030204" pitchFamily="34" charset="0"/>
                      </a:endParaRPr>
                    </a:p>
                  </a:txBody>
                  <a:tcPr marL="13790" marR="13790" marT="13790" marB="0" anchor="ctr"/>
                </a:tc>
                <a:tc>
                  <a:txBody>
                    <a:bodyPr/>
                    <a:lstStyle/>
                    <a:p>
                      <a:pPr algn="r" fontAlgn="b"/>
                      <a:r>
                        <a:rPr lang="en-US" sz="1600" u="none" strike="noStrike" dirty="0">
                          <a:effectLst/>
                        </a:rPr>
                        <a:t>14.81%</a:t>
                      </a:r>
                      <a:endParaRPr lang="en-US" sz="1600" b="1" i="0" u="none" strike="noStrike" dirty="0">
                        <a:solidFill>
                          <a:srgbClr val="000000"/>
                        </a:solidFill>
                        <a:effectLst/>
                        <a:latin typeface="Calibri" panose="020F0502020204030204" pitchFamily="34" charset="0"/>
                      </a:endParaRPr>
                    </a:p>
                  </a:txBody>
                  <a:tcPr marL="13790" marR="13790" marT="13790" marB="0" anchor="b"/>
                </a:tc>
                <a:extLst>
                  <a:ext uri="{0D108BD9-81ED-4DB2-BD59-A6C34878D82A}">
                    <a16:rowId xmlns="" xmlns:a16="http://schemas.microsoft.com/office/drawing/2014/main" val="2147364971"/>
                  </a:ext>
                </a:extLst>
              </a:tr>
              <a:tr h="275792">
                <a:tc>
                  <a:txBody>
                    <a:bodyPr/>
                    <a:lstStyle/>
                    <a:p>
                      <a:pPr algn="l" fontAlgn="ctr"/>
                      <a:r>
                        <a:rPr lang="en-US" sz="1600" u="none" strike="noStrike" dirty="0">
                          <a:effectLst/>
                        </a:rPr>
                        <a:t>Carousel: </a:t>
                      </a:r>
                      <a:endParaRPr lang="en-US" sz="1600" b="0" i="0" u="none" strike="noStrike" dirty="0">
                        <a:solidFill>
                          <a:srgbClr val="000000"/>
                        </a:solidFill>
                        <a:effectLst/>
                        <a:latin typeface="Calibri" panose="020F0502020204030204" pitchFamily="34" charset="0"/>
                      </a:endParaRPr>
                    </a:p>
                  </a:txBody>
                  <a:tcPr marL="13790" marR="13790" marT="13790" marB="0" anchor="ctr"/>
                </a:tc>
                <a:tc>
                  <a:txBody>
                    <a:bodyPr/>
                    <a:lstStyle/>
                    <a:p>
                      <a:pPr algn="r" fontAlgn="b"/>
                      <a:r>
                        <a:rPr lang="en-US" sz="1600" u="none" strike="noStrike" dirty="0">
                          <a:effectLst/>
                        </a:rPr>
                        <a:t>1.22%</a:t>
                      </a:r>
                      <a:endParaRPr lang="en-US" sz="1600" b="1" i="0" u="none" strike="noStrike" dirty="0">
                        <a:solidFill>
                          <a:srgbClr val="000000"/>
                        </a:solidFill>
                        <a:effectLst/>
                        <a:latin typeface="Calibri" panose="020F0502020204030204" pitchFamily="34" charset="0"/>
                      </a:endParaRPr>
                    </a:p>
                  </a:txBody>
                  <a:tcPr marL="13790" marR="13790" marT="13790" marB="0" anchor="b"/>
                </a:tc>
                <a:extLst>
                  <a:ext uri="{0D108BD9-81ED-4DB2-BD59-A6C34878D82A}">
                    <a16:rowId xmlns="" xmlns:a16="http://schemas.microsoft.com/office/drawing/2014/main" val="3306787756"/>
                  </a:ext>
                </a:extLst>
              </a:tr>
              <a:tr h="275792">
                <a:tc>
                  <a:txBody>
                    <a:bodyPr/>
                    <a:lstStyle/>
                    <a:p>
                      <a:pPr algn="l" fontAlgn="ctr"/>
                      <a:r>
                        <a:rPr lang="en-US" sz="1600" u="none" strike="noStrike">
                          <a:effectLst/>
                        </a:rPr>
                        <a:t>SiteLink: </a:t>
                      </a:r>
                      <a:endParaRPr lang="en-US" sz="1600" b="0" i="0" u="none" strike="noStrike">
                        <a:solidFill>
                          <a:srgbClr val="000000"/>
                        </a:solidFill>
                        <a:effectLst/>
                        <a:latin typeface="Calibri" panose="020F0502020204030204" pitchFamily="34" charset="0"/>
                      </a:endParaRPr>
                    </a:p>
                  </a:txBody>
                  <a:tcPr marL="13790" marR="13790" marT="13790" marB="0" anchor="ctr"/>
                </a:tc>
                <a:tc>
                  <a:txBody>
                    <a:bodyPr/>
                    <a:lstStyle/>
                    <a:p>
                      <a:pPr algn="r" fontAlgn="b"/>
                      <a:r>
                        <a:rPr lang="en-US" sz="1600" u="none" strike="noStrike" dirty="0">
                          <a:effectLst/>
                        </a:rPr>
                        <a:t>3.86%</a:t>
                      </a:r>
                      <a:endParaRPr lang="en-US" sz="1600" b="1" i="0" u="none" strike="noStrike" dirty="0">
                        <a:solidFill>
                          <a:srgbClr val="000000"/>
                        </a:solidFill>
                        <a:effectLst/>
                        <a:latin typeface="Calibri" panose="020F0502020204030204" pitchFamily="34" charset="0"/>
                      </a:endParaRPr>
                    </a:p>
                  </a:txBody>
                  <a:tcPr marL="13790" marR="13790" marT="13790" marB="0" anchor="b"/>
                </a:tc>
                <a:extLst>
                  <a:ext uri="{0D108BD9-81ED-4DB2-BD59-A6C34878D82A}">
                    <a16:rowId xmlns="" xmlns:a16="http://schemas.microsoft.com/office/drawing/2014/main" val="1163957922"/>
                  </a:ext>
                </a:extLst>
              </a:tr>
              <a:tr h="275792">
                <a:tc>
                  <a:txBody>
                    <a:bodyPr/>
                    <a:lstStyle/>
                    <a:p>
                      <a:pPr algn="l" fontAlgn="ctr"/>
                      <a:r>
                        <a:rPr lang="en-US" sz="1600" u="none" strike="noStrike">
                          <a:effectLst/>
                        </a:rPr>
                        <a:t>Keywords Having Universal Listings: </a:t>
                      </a:r>
                      <a:endParaRPr lang="en-US" sz="1600" b="0" i="0" u="none" strike="noStrike">
                        <a:solidFill>
                          <a:srgbClr val="000000"/>
                        </a:solidFill>
                        <a:effectLst/>
                        <a:latin typeface="Calibri" panose="020F0502020204030204" pitchFamily="34" charset="0"/>
                      </a:endParaRPr>
                    </a:p>
                  </a:txBody>
                  <a:tcPr marL="13790" marR="13790" marT="13790" marB="0" anchor="ctr"/>
                </a:tc>
                <a:tc>
                  <a:txBody>
                    <a:bodyPr/>
                    <a:lstStyle/>
                    <a:p>
                      <a:pPr algn="r" fontAlgn="b"/>
                      <a:r>
                        <a:rPr lang="en-US" sz="1600" u="none" strike="noStrike" dirty="0">
                          <a:effectLst/>
                        </a:rPr>
                        <a:t>83.0%</a:t>
                      </a:r>
                      <a:endParaRPr lang="en-US" sz="1600" b="0" i="0" u="none" strike="noStrike" dirty="0">
                        <a:solidFill>
                          <a:srgbClr val="000000"/>
                        </a:solidFill>
                        <a:effectLst/>
                        <a:latin typeface="Calibri" panose="020F0502020204030204" pitchFamily="34" charset="0"/>
                      </a:endParaRPr>
                    </a:p>
                  </a:txBody>
                  <a:tcPr marL="13790" marR="13790" marT="13790" marB="0" anchor="b"/>
                </a:tc>
                <a:extLst>
                  <a:ext uri="{0D108BD9-81ED-4DB2-BD59-A6C34878D82A}">
                    <a16:rowId xmlns="" xmlns:a16="http://schemas.microsoft.com/office/drawing/2014/main" val="1132616832"/>
                  </a:ext>
                </a:extLst>
              </a:tr>
            </a:tbl>
          </a:graphicData>
        </a:graphic>
      </p:graphicFrame>
      <p:graphicFrame>
        <p:nvGraphicFramePr>
          <p:cNvPr id="6" name="Table 5">
            <a:extLst>
              <a:ext uri="{FF2B5EF4-FFF2-40B4-BE49-F238E27FC236}">
                <a16:creationId xmlns="" xmlns:a16="http://schemas.microsoft.com/office/drawing/2014/main" id="{3EDD00C5-B9B0-8346-AEA5-1544FAEB13C8}"/>
              </a:ext>
            </a:extLst>
          </p:cNvPr>
          <p:cNvGraphicFramePr>
            <a:graphicFrameLocks noGrp="1"/>
          </p:cNvGraphicFramePr>
          <p:nvPr>
            <p:extLst>
              <p:ext uri="{D42A27DB-BD31-4B8C-83A1-F6EECF244321}">
                <p14:modId xmlns:p14="http://schemas.microsoft.com/office/powerpoint/2010/main" val="2342885037"/>
              </p:ext>
            </p:extLst>
          </p:nvPr>
        </p:nvGraphicFramePr>
        <p:xfrm>
          <a:off x="6711958" y="1393897"/>
          <a:ext cx="4687756" cy="2206336"/>
        </p:xfrm>
        <a:graphic>
          <a:graphicData uri="http://schemas.openxmlformats.org/drawingml/2006/table">
            <a:tbl>
              <a:tblPr firstRow="1" lastRow="1" bandRow="1">
                <a:tableStyleId>{5A111915-BE36-4E01-A7E5-04B1672EAD32}</a:tableStyleId>
              </a:tblPr>
              <a:tblGrid>
                <a:gridCol w="3710580">
                  <a:extLst>
                    <a:ext uri="{9D8B030D-6E8A-4147-A177-3AD203B41FA5}">
                      <a16:colId xmlns="" xmlns:a16="http://schemas.microsoft.com/office/drawing/2014/main" val="1921836656"/>
                    </a:ext>
                  </a:extLst>
                </a:gridCol>
                <a:gridCol w="977176">
                  <a:extLst>
                    <a:ext uri="{9D8B030D-6E8A-4147-A177-3AD203B41FA5}">
                      <a16:colId xmlns="" xmlns:a16="http://schemas.microsoft.com/office/drawing/2014/main" val="235698654"/>
                    </a:ext>
                  </a:extLst>
                </a:gridCol>
              </a:tblGrid>
              <a:tr h="275792">
                <a:tc>
                  <a:txBody>
                    <a:bodyPr/>
                    <a:lstStyle/>
                    <a:p>
                      <a:pPr algn="l" fontAlgn="ctr"/>
                      <a:r>
                        <a:rPr lang="en-US" sz="1600" u="none" strike="noStrike" dirty="0">
                          <a:effectLst/>
                        </a:rPr>
                        <a:t>US DESKTOP </a:t>
                      </a:r>
                      <a:endParaRPr lang="en-US" sz="1600" b="1" i="0" u="none" strike="noStrike" dirty="0">
                        <a:solidFill>
                          <a:srgbClr val="000000"/>
                        </a:solidFill>
                        <a:effectLst/>
                        <a:latin typeface="+mn-lt"/>
                      </a:endParaRPr>
                    </a:p>
                  </a:txBody>
                  <a:tcPr marL="13790" marR="13790" marT="13790" marB="0" anchor="ctr"/>
                </a:tc>
                <a:tc>
                  <a:txBody>
                    <a:bodyPr/>
                    <a:lstStyle/>
                    <a:p>
                      <a:pPr algn="l" fontAlgn="b"/>
                      <a:endParaRPr lang="en-US" sz="1600" b="0" i="0" u="none" strike="noStrike" dirty="0">
                        <a:solidFill>
                          <a:srgbClr val="000000"/>
                        </a:solidFill>
                        <a:effectLst/>
                        <a:latin typeface="+mn-lt"/>
                      </a:endParaRPr>
                    </a:p>
                  </a:txBody>
                  <a:tcPr marL="13790" marR="13790" marT="13790" marB="0" anchor="b"/>
                </a:tc>
                <a:extLst>
                  <a:ext uri="{0D108BD9-81ED-4DB2-BD59-A6C34878D82A}">
                    <a16:rowId xmlns="" xmlns:a16="http://schemas.microsoft.com/office/drawing/2014/main" val="3307154642"/>
                  </a:ext>
                </a:extLst>
              </a:tr>
              <a:tr h="275792">
                <a:tc>
                  <a:txBody>
                    <a:bodyPr/>
                    <a:lstStyle/>
                    <a:p>
                      <a:pPr algn="l" fontAlgn="ctr"/>
                      <a:r>
                        <a:rPr lang="en-US" sz="1600" u="none" strike="noStrike" dirty="0">
                          <a:effectLst/>
                        </a:rPr>
                        <a:t>Quick Answers: </a:t>
                      </a:r>
                      <a:endParaRPr lang="en-US" sz="1600" b="0" i="0" u="none" strike="noStrike" dirty="0">
                        <a:solidFill>
                          <a:srgbClr val="000000"/>
                        </a:solidFill>
                        <a:effectLst/>
                        <a:latin typeface="+mn-lt"/>
                      </a:endParaRPr>
                    </a:p>
                  </a:txBody>
                  <a:tcPr marL="13790" marR="13790" marT="13790" marB="0" anchor="ctr"/>
                </a:tc>
                <a:tc>
                  <a:txBody>
                    <a:bodyPr/>
                    <a:lstStyle/>
                    <a:p>
                      <a:pPr algn="r" fontAlgn="b"/>
                      <a:r>
                        <a:rPr lang="en-US" sz="1600" u="none" strike="noStrike" dirty="0">
                          <a:effectLst/>
                        </a:rPr>
                        <a:t>19.40%</a:t>
                      </a:r>
                      <a:endParaRPr lang="en-US" sz="1600" b="1" i="0" u="none" strike="noStrike" dirty="0">
                        <a:solidFill>
                          <a:srgbClr val="000000"/>
                        </a:solidFill>
                        <a:effectLst/>
                        <a:latin typeface="+mn-lt"/>
                      </a:endParaRPr>
                    </a:p>
                  </a:txBody>
                  <a:tcPr marL="13790" marR="13790" marT="13790" marB="0" anchor="b"/>
                </a:tc>
                <a:extLst>
                  <a:ext uri="{0D108BD9-81ED-4DB2-BD59-A6C34878D82A}">
                    <a16:rowId xmlns="" xmlns:a16="http://schemas.microsoft.com/office/drawing/2014/main" val="1645987519"/>
                  </a:ext>
                </a:extLst>
              </a:tr>
              <a:tr h="275792">
                <a:tc>
                  <a:txBody>
                    <a:bodyPr/>
                    <a:lstStyle/>
                    <a:p>
                      <a:pPr algn="l" fontAlgn="ctr"/>
                      <a:r>
                        <a:rPr lang="en-US" sz="1600" u="none" strike="noStrike" dirty="0">
                          <a:effectLst/>
                        </a:rPr>
                        <a:t>Images: </a:t>
                      </a:r>
                      <a:endParaRPr lang="en-US" sz="1600" b="0" i="0" u="none" strike="noStrike" dirty="0">
                        <a:solidFill>
                          <a:srgbClr val="000000"/>
                        </a:solidFill>
                        <a:effectLst/>
                        <a:latin typeface="+mn-lt"/>
                      </a:endParaRPr>
                    </a:p>
                  </a:txBody>
                  <a:tcPr marL="13790" marR="13790" marT="13790" marB="0" anchor="ctr"/>
                </a:tc>
                <a:tc>
                  <a:txBody>
                    <a:bodyPr/>
                    <a:lstStyle/>
                    <a:p>
                      <a:pPr algn="r" fontAlgn="b"/>
                      <a:r>
                        <a:rPr lang="en-US" sz="1600" u="none" strike="noStrike" dirty="0">
                          <a:effectLst/>
                        </a:rPr>
                        <a:t>26.03%</a:t>
                      </a:r>
                      <a:endParaRPr lang="en-US" sz="1600" b="1" i="0" u="none" strike="noStrike" dirty="0">
                        <a:solidFill>
                          <a:srgbClr val="000000"/>
                        </a:solidFill>
                        <a:effectLst/>
                        <a:latin typeface="+mn-lt"/>
                      </a:endParaRPr>
                    </a:p>
                  </a:txBody>
                  <a:tcPr marL="13790" marR="13790" marT="13790" marB="0" anchor="b"/>
                </a:tc>
                <a:extLst>
                  <a:ext uri="{0D108BD9-81ED-4DB2-BD59-A6C34878D82A}">
                    <a16:rowId xmlns="" xmlns:a16="http://schemas.microsoft.com/office/drawing/2014/main" val="1606863517"/>
                  </a:ext>
                </a:extLst>
              </a:tr>
              <a:tr h="275792">
                <a:tc>
                  <a:txBody>
                    <a:bodyPr/>
                    <a:lstStyle/>
                    <a:p>
                      <a:pPr algn="l" fontAlgn="ctr"/>
                      <a:r>
                        <a:rPr lang="en-US" sz="1600" u="none" strike="noStrike" dirty="0">
                          <a:effectLst/>
                        </a:rPr>
                        <a:t>Videos: </a:t>
                      </a:r>
                      <a:endParaRPr lang="en-US" sz="1600" b="0" i="0" u="none" strike="noStrike" dirty="0">
                        <a:solidFill>
                          <a:srgbClr val="000000"/>
                        </a:solidFill>
                        <a:effectLst/>
                        <a:latin typeface="+mn-lt"/>
                      </a:endParaRPr>
                    </a:p>
                  </a:txBody>
                  <a:tcPr marL="13790" marR="13790" marT="13790" marB="0" anchor="ctr"/>
                </a:tc>
                <a:tc>
                  <a:txBody>
                    <a:bodyPr/>
                    <a:lstStyle/>
                    <a:p>
                      <a:pPr algn="r" fontAlgn="b"/>
                      <a:r>
                        <a:rPr lang="en-US" sz="1600" u="none" strike="noStrike" dirty="0">
                          <a:effectLst/>
                        </a:rPr>
                        <a:t>27.24%</a:t>
                      </a:r>
                      <a:endParaRPr lang="en-US" sz="1600" b="1" i="0" u="none" strike="noStrike" dirty="0">
                        <a:solidFill>
                          <a:srgbClr val="000000"/>
                        </a:solidFill>
                        <a:effectLst/>
                        <a:latin typeface="+mn-lt"/>
                      </a:endParaRPr>
                    </a:p>
                  </a:txBody>
                  <a:tcPr marL="13790" marR="13790" marT="13790" marB="0" anchor="b"/>
                </a:tc>
                <a:extLst>
                  <a:ext uri="{0D108BD9-81ED-4DB2-BD59-A6C34878D82A}">
                    <a16:rowId xmlns="" xmlns:a16="http://schemas.microsoft.com/office/drawing/2014/main" val="3220900090"/>
                  </a:ext>
                </a:extLst>
              </a:tr>
              <a:tr h="275792">
                <a:tc>
                  <a:txBody>
                    <a:bodyPr/>
                    <a:lstStyle/>
                    <a:p>
                      <a:pPr algn="l" fontAlgn="ctr"/>
                      <a:r>
                        <a:rPr lang="en-US" sz="1600" u="none" strike="noStrike" dirty="0">
                          <a:effectLst/>
                        </a:rPr>
                        <a:t>Local Three-Pack: </a:t>
                      </a:r>
                      <a:endParaRPr lang="en-US" sz="1600" b="0" i="0" u="none" strike="noStrike" dirty="0">
                        <a:solidFill>
                          <a:srgbClr val="000000"/>
                        </a:solidFill>
                        <a:effectLst/>
                        <a:latin typeface="+mn-lt"/>
                      </a:endParaRPr>
                    </a:p>
                  </a:txBody>
                  <a:tcPr marL="13790" marR="13790" marT="13790" marB="0" anchor="ctr"/>
                </a:tc>
                <a:tc>
                  <a:txBody>
                    <a:bodyPr/>
                    <a:lstStyle/>
                    <a:p>
                      <a:pPr algn="r" fontAlgn="b"/>
                      <a:r>
                        <a:rPr lang="en-US" sz="1600" u="none" strike="noStrike" dirty="0">
                          <a:effectLst/>
                        </a:rPr>
                        <a:t>13.54%</a:t>
                      </a:r>
                      <a:endParaRPr lang="en-US" sz="1600" b="1" i="0" u="none" strike="noStrike" dirty="0">
                        <a:solidFill>
                          <a:srgbClr val="000000"/>
                        </a:solidFill>
                        <a:effectLst/>
                        <a:latin typeface="+mn-lt"/>
                      </a:endParaRPr>
                    </a:p>
                  </a:txBody>
                  <a:tcPr marL="13790" marR="13790" marT="13790" marB="0" anchor="b"/>
                </a:tc>
                <a:extLst>
                  <a:ext uri="{0D108BD9-81ED-4DB2-BD59-A6C34878D82A}">
                    <a16:rowId xmlns="" xmlns:a16="http://schemas.microsoft.com/office/drawing/2014/main" val="4291168020"/>
                  </a:ext>
                </a:extLst>
              </a:tr>
              <a:tr h="275792">
                <a:tc>
                  <a:txBody>
                    <a:bodyPr/>
                    <a:lstStyle/>
                    <a:p>
                      <a:pPr algn="l" fontAlgn="ctr"/>
                      <a:r>
                        <a:rPr lang="en-US" sz="1600" u="none" strike="noStrike" dirty="0">
                          <a:effectLst/>
                        </a:rPr>
                        <a:t>Carousel: </a:t>
                      </a:r>
                      <a:endParaRPr lang="en-US" sz="1600" b="0" i="0" u="none" strike="noStrike" dirty="0">
                        <a:solidFill>
                          <a:srgbClr val="000000"/>
                        </a:solidFill>
                        <a:effectLst/>
                        <a:latin typeface="+mn-lt"/>
                      </a:endParaRPr>
                    </a:p>
                  </a:txBody>
                  <a:tcPr marL="13790" marR="13790" marT="13790" marB="0" anchor="ctr"/>
                </a:tc>
                <a:tc>
                  <a:txBody>
                    <a:bodyPr/>
                    <a:lstStyle/>
                    <a:p>
                      <a:pPr algn="r" fontAlgn="b"/>
                      <a:r>
                        <a:rPr lang="en-US" sz="1600" u="none" strike="noStrike" dirty="0">
                          <a:effectLst/>
                        </a:rPr>
                        <a:t>1.25%</a:t>
                      </a:r>
                      <a:endParaRPr lang="en-US" sz="1600" b="1" i="0" u="none" strike="noStrike" dirty="0">
                        <a:solidFill>
                          <a:srgbClr val="000000"/>
                        </a:solidFill>
                        <a:effectLst/>
                        <a:latin typeface="+mn-lt"/>
                      </a:endParaRPr>
                    </a:p>
                  </a:txBody>
                  <a:tcPr marL="13790" marR="13790" marT="13790" marB="0" anchor="b"/>
                </a:tc>
                <a:extLst>
                  <a:ext uri="{0D108BD9-81ED-4DB2-BD59-A6C34878D82A}">
                    <a16:rowId xmlns="" xmlns:a16="http://schemas.microsoft.com/office/drawing/2014/main" val="1829079723"/>
                  </a:ext>
                </a:extLst>
              </a:tr>
              <a:tr h="275792">
                <a:tc>
                  <a:txBody>
                    <a:bodyPr/>
                    <a:lstStyle/>
                    <a:p>
                      <a:pPr algn="l" fontAlgn="ctr"/>
                      <a:r>
                        <a:rPr lang="en-US" sz="1600" u="none" strike="noStrike">
                          <a:effectLst/>
                        </a:rPr>
                        <a:t>SiteLink: </a:t>
                      </a:r>
                      <a:endParaRPr lang="en-US" sz="1600" b="0" i="0" u="none" strike="noStrike">
                        <a:solidFill>
                          <a:srgbClr val="000000"/>
                        </a:solidFill>
                        <a:effectLst/>
                        <a:latin typeface="+mn-lt"/>
                      </a:endParaRPr>
                    </a:p>
                  </a:txBody>
                  <a:tcPr marL="13790" marR="13790" marT="13790" marB="0" anchor="ctr"/>
                </a:tc>
                <a:tc>
                  <a:txBody>
                    <a:bodyPr/>
                    <a:lstStyle/>
                    <a:p>
                      <a:pPr algn="r" fontAlgn="b"/>
                      <a:r>
                        <a:rPr lang="en-US" sz="1600" u="none" strike="noStrike" dirty="0">
                          <a:effectLst/>
                        </a:rPr>
                        <a:t>5.39%</a:t>
                      </a:r>
                      <a:endParaRPr lang="en-US" sz="1600" b="1" i="0" u="none" strike="noStrike" dirty="0">
                        <a:solidFill>
                          <a:srgbClr val="000000"/>
                        </a:solidFill>
                        <a:effectLst/>
                        <a:latin typeface="+mn-lt"/>
                      </a:endParaRPr>
                    </a:p>
                  </a:txBody>
                  <a:tcPr marL="13790" marR="13790" marT="13790" marB="0" anchor="b"/>
                </a:tc>
                <a:extLst>
                  <a:ext uri="{0D108BD9-81ED-4DB2-BD59-A6C34878D82A}">
                    <a16:rowId xmlns="" xmlns:a16="http://schemas.microsoft.com/office/drawing/2014/main" val="2390421144"/>
                  </a:ext>
                </a:extLst>
              </a:tr>
              <a:tr h="275792">
                <a:tc>
                  <a:txBody>
                    <a:bodyPr/>
                    <a:lstStyle/>
                    <a:p>
                      <a:pPr algn="l" fontAlgn="ctr"/>
                      <a:r>
                        <a:rPr lang="en-US" sz="1600" u="none" strike="noStrike">
                          <a:effectLst/>
                        </a:rPr>
                        <a:t>Keywords Having Universal Listings: </a:t>
                      </a:r>
                      <a:endParaRPr lang="en-US" sz="1600" b="0" i="0" u="none" strike="noStrike">
                        <a:solidFill>
                          <a:srgbClr val="000000"/>
                        </a:solidFill>
                        <a:effectLst/>
                        <a:latin typeface="+mn-lt"/>
                      </a:endParaRPr>
                    </a:p>
                  </a:txBody>
                  <a:tcPr marL="13790" marR="13790" marT="13790" marB="0" anchor="ctr"/>
                </a:tc>
                <a:tc>
                  <a:txBody>
                    <a:bodyPr/>
                    <a:lstStyle/>
                    <a:p>
                      <a:pPr algn="r" fontAlgn="b"/>
                      <a:r>
                        <a:rPr lang="en-US" sz="1600" u="none" strike="noStrike" dirty="0">
                          <a:effectLst/>
                        </a:rPr>
                        <a:t>97.8%</a:t>
                      </a:r>
                      <a:endParaRPr lang="en-US" sz="1600" b="0" i="0" u="none" strike="noStrike" dirty="0">
                        <a:solidFill>
                          <a:srgbClr val="000000"/>
                        </a:solidFill>
                        <a:effectLst/>
                        <a:latin typeface="+mn-lt"/>
                      </a:endParaRPr>
                    </a:p>
                  </a:txBody>
                  <a:tcPr marL="13790" marR="13790" marT="13790" marB="0" anchor="b"/>
                </a:tc>
                <a:extLst>
                  <a:ext uri="{0D108BD9-81ED-4DB2-BD59-A6C34878D82A}">
                    <a16:rowId xmlns="" xmlns:a16="http://schemas.microsoft.com/office/drawing/2014/main" val="3767986910"/>
                  </a:ext>
                </a:extLst>
              </a:tr>
            </a:tbl>
          </a:graphicData>
        </a:graphic>
      </p:graphicFrame>
      <p:sp>
        <p:nvSpPr>
          <p:cNvPr id="8" name="Horizontal Scroll 7">
            <a:extLst>
              <a:ext uri="{FF2B5EF4-FFF2-40B4-BE49-F238E27FC236}">
                <a16:creationId xmlns="" xmlns:a16="http://schemas.microsoft.com/office/drawing/2014/main" id="{72FA8569-3B4D-DF4F-B2AE-1FB86178AD6A}"/>
              </a:ext>
            </a:extLst>
          </p:cNvPr>
          <p:cNvSpPr/>
          <p:nvPr/>
        </p:nvSpPr>
        <p:spPr>
          <a:xfrm>
            <a:off x="116773" y="62346"/>
            <a:ext cx="1788245" cy="449914"/>
          </a:xfrm>
          <a:prstGeom prst="horizontalScroll">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BrightEdge Research</a:t>
            </a:r>
          </a:p>
        </p:txBody>
      </p:sp>
      <p:sp>
        <p:nvSpPr>
          <p:cNvPr id="10" name="Text Placeholder 3"/>
          <p:cNvSpPr>
            <a:spLocks noGrp="1"/>
          </p:cNvSpPr>
          <p:nvPr>
            <p:ph type="body" idx="3"/>
          </p:nvPr>
        </p:nvSpPr>
        <p:spPr>
          <a:xfrm>
            <a:off x="312519" y="423161"/>
            <a:ext cx="11756967" cy="980436"/>
          </a:xfrm>
        </p:spPr>
        <p:txBody>
          <a:bodyPr/>
          <a:lstStyle/>
          <a:p>
            <a:pPr marL="231775" indent="-3175"/>
            <a:r>
              <a:rPr lang="en-US" sz="3600" dirty="0"/>
              <a:t>Universal SERP Appearance Sept 2018</a:t>
            </a:r>
          </a:p>
        </p:txBody>
      </p:sp>
    </p:spTree>
    <p:custDataLst>
      <p:tags r:id="rId1"/>
    </p:custDataLst>
    <p:extLst>
      <p:ext uri="{BB962C8B-B14F-4D97-AF65-F5344CB8AC3E}">
        <p14:creationId xmlns:p14="http://schemas.microsoft.com/office/powerpoint/2010/main" val="2943778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eCommerce</a:t>
            </a:r>
            <a:r>
              <a:rPr lang="en-US" dirty="0" smtClean="0"/>
              <a:t> Content Benchmark</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51140260"/>
              </p:ext>
            </p:extLst>
          </p:nvPr>
        </p:nvGraphicFramePr>
        <p:xfrm>
          <a:off x="1874027" y="1922656"/>
          <a:ext cx="8124998" cy="2839352"/>
        </p:xfrm>
        <a:graphic>
          <a:graphicData uri="http://schemas.openxmlformats.org/drawingml/2006/table">
            <a:tbl>
              <a:tblPr firstRow="1" firstCol="1" bandRow="1">
                <a:tableStyleId>{35758FB7-9AC5-4552-8A53-C91805E547FA}</a:tableStyleId>
              </a:tblPr>
              <a:tblGrid>
                <a:gridCol w="6039822"/>
                <a:gridCol w="2085176"/>
              </a:tblGrid>
              <a:tr h="709838">
                <a:tc>
                  <a:txBody>
                    <a:bodyPr/>
                    <a:lstStyle/>
                    <a:p>
                      <a:pPr marL="0" marR="0">
                        <a:spcBef>
                          <a:spcPts val="0"/>
                        </a:spcBef>
                        <a:spcAft>
                          <a:spcPts val="0"/>
                        </a:spcAft>
                      </a:pPr>
                      <a:endParaRPr lang="en-US" sz="1600" dirty="0" smtClean="0">
                        <a:effectLst/>
                      </a:endParaRPr>
                    </a:p>
                    <a:p>
                      <a:pPr marL="0" marR="0">
                        <a:spcBef>
                          <a:spcPts val="0"/>
                        </a:spcBef>
                        <a:spcAft>
                          <a:spcPts val="0"/>
                        </a:spcAft>
                      </a:pPr>
                      <a:r>
                        <a:rPr lang="en-US" sz="1600" dirty="0" smtClean="0">
                          <a:effectLst/>
                        </a:rPr>
                        <a:t>BrightEdge </a:t>
                      </a:r>
                      <a:r>
                        <a:rPr lang="en-US" sz="1600" dirty="0">
                          <a:effectLst/>
                        </a:rPr>
                        <a:t>Data Cube Metrics</a:t>
                      </a:r>
                      <a:endParaRPr lang="en-US" sz="1800" dirty="0">
                        <a:effectLst/>
                        <a:latin typeface="Calibri"/>
                        <a:ea typeface="Calibri"/>
                        <a:cs typeface="Times New Roman"/>
                      </a:endParaRPr>
                    </a:p>
                  </a:txBody>
                  <a:tcPr marL="68580" marR="68580" marT="0" marB="0"/>
                </a:tc>
                <a:tc>
                  <a:txBody>
                    <a:bodyPr/>
                    <a:lstStyle/>
                    <a:p>
                      <a:pPr marL="0" marR="0">
                        <a:spcBef>
                          <a:spcPts val="0"/>
                        </a:spcBef>
                        <a:spcAft>
                          <a:spcPts val="0"/>
                        </a:spcAft>
                      </a:pPr>
                      <a:endParaRPr lang="en-US" sz="1600" dirty="0" smtClean="0">
                        <a:effectLst/>
                      </a:endParaRPr>
                    </a:p>
                    <a:p>
                      <a:pPr marL="0" marR="0">
                        <a:spcBef>
                          <a:spcPts val="0"/>
                        </a:spcBef>
                        <a:spcAft>
                          <a:spcPts val="0"/>
                        </a:spcAft>
                      </a:pPr>
                      <a:r>
                        <a:rPr lang="en-US" sz="1600" dirty="0" err="1" smtClean="0">
                          <a:effectLst/>
                        </a:rPr>
                        <a:t>Avg</a:t>
                      </a:r>
                      <a:r>
                        <a:rPr lang="en-US" sz="1600" dirty="0" smtClean="0">
                          <a:effectLst/>
                        </a:rPr>
                        <a:t> </a:t>
                      </a:r>
                      <a:r>
                        <a:rPr lang="en-US" sz="1600" dirty="0">
                          <a:effectLst/>
                        </a:rPr>
                        <a:t>for </a:t>
                      </a:r>
                      <a:r>
                        <a:rPr lang="en-US" sz="1600" dirty="0" err="1">
                          <a:effectLst/>
                        </a:rPr>
                        <a:t>eCommerce</a:t>
                      </a:r>
                      <a:endParaRPr lang="en-US" sz="1800" dirty="0">
                        <a:effectLst/>
                        <a:latin typeface="Calibri"/>
                        <a:ea typeface="Calibri"/>
                        <a:cs typeface="Times New Roman"/>
                      </a:endParaRPr>
                    </a:p>
                  </a:txBody>
                  <a:tcPr marL="68580" marR="68580" marT="0" marB="0"/>
                </a:tc>
              </a:tr>
              <a:tr h="354919">
                <a:tc>
                  <a:txBody>
                    <a:bodyPr/>
                    <a:lstStyle/>
                    <a:p>
                      <a:pPr marL="0" marR="0">
                        <a:spcBef>
                          <a:spcPts val="0"/>
                        </a:spcBef>
                        <a:spcAft>
                          <a:spcPts val="0"/>
                        </a:spcAft>
                      </a:pPr>
                      <a:r>
                        <a:rPr lang="en-US" sz="1600">
                          <a:effectLst/>
                        </a:rPr>
                        <a:t>The average Data Cube score for the industry is: 	</a:t>
                      </a:r>
                      <a:endParaRPr lang="en-US" sz="1800">
                        <a:effectLst/>
                        <a:latin typeface="Calibri"/>
                        <a:ea typeface="Calibri"/>
                        <a:cs typeface="Times New Roman"/>
                      </a:endParaRPr>
                    </a:p>
                  </a:txBody>
                  <a:tcPr marL="68580" marR="68580" marT="0" marB="0"/>
                </a:tc>
                <a:tc>
                  <a:txBody>
                    <a:bodyPr/>
                    <a:lstStyle/>
                    <a:p>
                      <a:pPr marL="0" marR="57150" algn="r">
                        <a:spcBef>
                          <a:spcPts val="0"/>
                        </a:spcBef>
                        <a:spcAft>
                          <a:spcPts val="0"/>
                        </a:spcAft>
                      </a:pPr>
                      <a:r>
                        <a:rPr lang="en-US" sz="1600">
                          <a:effectLst/>
                        </a:rPr>
                        <a:t>439,720</a:t>
                      </a:r>
                      <a:endParaRPr lang="en-US" sz="1800">
                        <a:effectLst/>
                        <a:latin typeface="Calibri"/>
                        <a:ea typeface="Calibri"/>
                        <a:cs typeface="Times New Roman"/>
                      </a:endParaRPr>
                    </a:p>
                  </a:txBody>
                  <a:tcPr marL="68580" marR="68580" marT="0" marB="0"/>
                </a:tc>
              </a:tr>
              <a:tr h="354919">
                <a:tc>
                  <a:txBody>
                    <a:bodyPr/>
                    <a:lstStyle/>
                    <a:p>
                      <a:pPr marL="0" marR="0">
                        <a:spcBef>
                          <a:spcPts val="0"/>
                        </a:spcBef>
                        <a:spcAft>
                          <a:spcPts val="0"/>
                        </a:spcAft>
                      </a:pPr>
                      <a:r>
                        <a:rPr lang="en-US" sz="1600">
                          <a:effectLst/>
                        </a:rPr>
                        <a:t>The average number of position one listings is:</a:t>
                      </a:r>
                      <a:endParaRPr lang="en-US" sz="1800">
                        <a:effectLst/>
                        <a:latin typeface="Calibri"/>
                        <a:ea typeface="Calibri"/>
                        <a:cs typeface="Times New Roman"/>
                      </a:endParaRPr>
                    </a:p>
                  </a:txBody>
                  <a:tcPr marL="68580" marR="68580" marT="0" marB="0"/>
                </a:tc>
                <a:tc>
                  <a:txBody>
                    <a:bodyPr/>
                    <a:lstStyle/>
                    <a:p>
                      <a:pPr marL="0" marR="57150" algn="r">
                        <a:spcBef>
                          <a:spcPts val="0"/>
                        </a:spcBef>
                        <a:spcAft>
                          <a:spcPts val="0"/>
                        </a:spcAft>
                      </a:pPr>
                      <a:r>
                        <a:rPr lang="en-US" sz="1600">
                          <a:effectLst/>
                        </a:rPr>
                        <a:t>739</a:t>
                      </a:r>
                      <a:endParaRPr lang="en-US" sz="1800">
                        <a:effectLst/>
                        <a:latin typeface="Calibri"/>
                        <a:ea typeface="Calibri"/>
                        <a:cs typeface="Times New Roman"/>
                      </a:endParaRPr>
                    </a:p>
                  </a:txBody>
                  <a:tcPr marL="68580" marR="68580" marT="0" marB="0"/>
                </a:tc>
              </a:tr>
              <a:tr h="354919">
                <a:tc>
                  <a:txBody>
                    <a:bodyPr/>
                    <a:lstStyle/>
                    <a:p>
                      <a:pPr marL="0" marR="0">
                        <a:spcBef>
                          <a:spcPts val="0"/>
                        </a:spcBef>
                        <a:spcAft>
                          <a:spcPts val="0"/>
                        </a:spcAft>
                      </a:pPr>
                      <a:r>
                        <a:rPr lang="en-US" sz="1600">
                          <a:effectLst/>
                        </a:rPr>
                        <a:t>The average page 1 listings is:</a:t>
                      </a:r>
                      <a:endParaRPr lang="en-US" sz="1800">
                        <a:effectLst/>
                        <a:latin typeface="Calibri"/>
                        <a:ea typeface="Calibri"/>
                        <a:cs typeface="Times New Roman"/>
                      </a:endParaRPr>
                    </a:p>
                  </a:txBody>
                  <a:tcPr marL="68580" marR="68580" marT="0" marB="0"/>
                </a:tc>
                <a:tc>
                  <a:txBody>
                    <a:bodyPr/>
                    <a:lstStyle/>
                    <a:p>
                      <a:pPr marL="0" marR="57150" algn="r">
                        <a:spcBef>
                          <a:spcPts val="0"/>
                        </a:spcBef>
                        <a:spcAft>
                          <a:spcPts val="0"/>
                        </a:spcAft>
                      </a:pPr>
                      <a:r>
                        <a:rPr lang="en-US" sz="1600">
                          <a:effectLst/>
                        </a:rPr>
                        <a:t>8,723</a:t>
                      </a:r>
                      <a:endParaRPr lang="en-US" sz="1800">
                        <a:effectLst/>
                        <a:latin typeface="Calibri"/>
                        <a:ea typeface="Calibri"/>
                        <a:cs typeface="Times New Roman"/>
                      </a:endParaRPr>
                    </a:p>
                  </a:txBody>
                  <a:tcPr marL="68580" marR="68580" marT="0" marB="0"/>
                </a:tc>
              </a:tr>
              <a:tr h="354919">
                <a:tc>
                  <a:txBody>
                    <a:bodyPr/>
                    <a:lstStyle/>
                    <a:p>
                      <a:pPr marL="0" marR="0">
                        <a:spcBef>
                          <a:spcPts val="0"/>
                        </a:spcBef>
                        <a:spcAft>
                          <a:spcPts val="0"/>
                        </a:spcAft>
                      </a:pPr>
                      <a:r>
                        <a:rPr lang="en-US" sz="1600">
                          <a:effectLst/>
                        </a:rPr>
                        <a:t>The average total universal content results is:</a:t>
                      </a:r>
                      <a:endParaRPr lang="en-US" sz="1800">
                        <a:effectLst/>
                        <a:latin typeface="Calibri"/>
                        <a:ea typeface="Calibri"/>
                        <a:cs typeface="Times New Roman"/>
                      </a:endParaRPr>
                    </a:p>
                  </a:txBody>
                  <a:tcPr marL="68580" marR="68580" marT="0" marB="0"/>
                </a:tc>
                <a:tc>
                  <a:txBody>
                    <a:bodyPr/>
                    <a:lstStyle/>
                    <a:p>
                      <a:pPr marL="0" marR="57150" algn="r">
                        <a:spcBef>
                          <a:spcPts val="0"/>
                        </a:spcBef>
                        <a:spcAft>
                          <a:spcPts val="0"/>
                        </a:spcAft>
                      </a:pPr>
                      <a:r>
                        <a:rPr lang="en-US" sz="1600">
                          <a:effectLst/>
                        </a:rPr>
                        <a:t>986</a:t>
                      </a:r>
                      <a:endParaRPr lang="en-US" sz="1800">
                        <a:effectLst/>
                        <a:latin typeface="Calibri"/>
                        <a:ea typeface="Calibri"/>
                        <a:cs typeface="Times New Roman"/>
                      </a:endParaRPr>
                    </a:p>
                  </a:txBody>
                  <a:tcPr marL="68580" marR="68580" marT="0" marB="0"/>
                </a:tc>
              </a:tr>
              <a:tr h="354919">
                <a:tc>
                  <a:txBody>
                    <a:bodyPr/>
                    <a:lstStyle/>
                    <a:p>
                      <a:pPr marL="0" marR="0">
                        <a:spcBef>
                          <a:spcPts val="0"/>
                        </a:spcBef>
                        <a:spcAft>
                          <a:spcPts val="0"/>
                        </a:spcAft>
                      </a:pPr>
                      <a:r>
                        <a:rPr lang="en-US" sz="1600">
                          <a:effectLst/>
                        </a:rPr>
                        <a:t>The average number of images is:</a:t>
                      </a:r>
                      <a:endParaRPr lang="en-US" sz="1800">
                        <a:effectLst/>
                        <a:latin typeface="Calibri"/>
                        <a:ea typeface="Calibri"/>
                        <a:cs typeface="Times New Roman"/>
                      </a:endParaRPr>
                    </a:p>
                  </a:txBody>
                  <a:tcPr marL="68580" marR="68580" marT="0" marB="0"/>
                </a:tc>
                <a:tc>
                  <a:txBody>
                    <a:bodyPr/>
                    <a:lstStyle/>
                    <a:p>
                      <a:pPr marL="0" marR="57150" algn="r">
                        <a:spcBef>
                          <a:spcPts val="0"/>
                        </a:spcBef>
                        <a:spcAft>
                          <a:spcPts val="0"/>
                        </a:spcAft>
                      </a:pPr>
                      <a:r>
                        <a:rPr lang="en-US" sz="1600">
                          <a:effectLst/>
                        </a:rPr>
                        <a:t>696</a:t>
                      </a:r>
                      <a:endParaRPr lang="en-US" sz="1800">
                        <a:effectLst/>
                        <a:latin typeface="Calibri"/>
                        <a:ea typeface="Calibri"/>
                        <a:cs typeface="Times New Roman"/>
                      </a:endParaRPr>
                    </a:p>
                  </a:txBody>
                  <a:tcPr marL="68580" marR="68580" marT="0" marB="0"/>
                </a:tc>
              </a:tr>
              <a:tr h="354919">
                <a:tc>
                  <a:txBody>
                    <a:bodyPr/>
                    <a:lstStyle/>
                    <a:p>
                      <a:pPr marL="0" marR="0">
                        <a:spcBef>
                          <a:spcPts val="0"/>
                        </a:spcBef>
                        <a:spcAft>
                          <a:spcPts val="0"/>
                        </a:spcAft>
                      </a:pPr>
                      <a:r>
                        <a:rPr lang="en-US" sz="1600" dirty="0">
                          <a:effectLst/>
                        </a:rPr>
                        <a:t>The average number of Quick Answers is:</a:t>
                      </a:r>
                      <a:endParaRPr lang="en-US" sz="1800" dirty="0">
                        <a:effectLst/>
                        <a:latin typeface="Calibri"/>
                        <a:ea typeface="Calibri"/>
                        <a:cs typeface="Times New Roman"/>
                      </a:endParaRPr>
                    </a:p>
                  </a:txBody>
                  <a:tcPr marL="68580" marR="68580" marT="0" marB="0"/>
                </a:tc>
                <a:tc>
                  <a:txBody>
                    <a:bodyPr/>
                    <a:lstStyle/>
                    <a:p>
                      <a:pPr marL="0" marR="57150" algn="r">
                        <a:spcBef>
                          <a:spcPts val="0"/>
                        </a:spcBef>
                        <a:spcAft>
                          <a:spcPts val="0"/>
                        </a:spcAft>
                      </a:pPr>
                      <a:r>
                        <a:rPr lang="en-US" sz="1600" dirty="0">
                          <a:effectLst/>
                        </a:rPr>
                        <a:t>61</a:t>
                      </a:r>
                      <a:endParaRPr lang="en-US" sz="1800" dirty="0">
                        <a:effectLst/>
                        <a:latin typeface="Calibri"/>
                        <a:ea typeface="Calibri"/>
                        <a:cs typeface="Times New Roman"/>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56436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eCommerce</a:t>
            </a:r>
            <a:r>
              <a:rPr lang="en-US" dirty="0" smtClean="0"/>
              <a:t> Click Curves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21826356"/>
              </p:ext>
            </p:extLst>
          </p:nvPr>
        </p:nvGraphicFramePr>
        <p:xfrm>
          <a:off x="1947554" y="2229473"/>
          <a:ext cx="8467104" cy="1393736"/>
        </p:xfrm>
        <a:graphic>
          <a:graphicData uri="http://schemas.openxmlformats.org/drawingml/2006/table">
            <a:tbl>
              <a:tblPr firstRow="1" firstCol="1" bandRow="1">
                <a:tableStyleId>{35758FB7-9AC5-4552-8A53-C91805E547FA}</a:tableStyleId>
              </a:tblPr>
              <a:tblGrid>
                <a:gridCol w="906218"/>
                <a:gridCol w="539704"/>
                <a:gridCol w="539704"/>
                <a:gridCol w="540710"/>
                <a:gridCol w="539704"/>
                <a:gridCol w="540710"/>
                <a:gridCol w="539704"/>
                <a:gridCol w="539704"/>
                <a:gridCol w="540710"/>
                <a:gridCol w="539704"/>
                <a:gridCol w="540710"/>
                <a:gridCol w="539704"/>
                <a:gridCol w="539704"/>
                <a:gridCol w="540710"/>
                <a:gridCol w="539704"/>
              </a:tblGrid>
              <a:tr h="347472">
                <a:tc>
                  <a:txBody>
                    <a:bodyPr/>
                    <a:lstStyle/>
                    <a:p>
                      <a:pPr marL="0" marR="0">
                        <a:spcBef>
                          <a:spcPts val="0"/>
                        </a:spcBef>
                        <a:spcAft>
                          <a:spcPts val="0"/>
                        </a:spcAft>
                      </a:pPr>
                      <a:r>
                        <a:rPr lang="en-US" sz="1400" dirty="0">
                          <a:effectLst/>
                        </a:rPr>
                        <a:t> </a:t>
                      </a:r>
                      <a:endParaRPr lang="en-US" sz="16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1</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2</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3</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4</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5</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6</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7</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8</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9</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10</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11</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12</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13</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1200" dirty="0">
                          <a:effectLst/>
                        </a:rPr>
                        <a:t>14</a:t>
                      </a:r>
                      <a:endParaRPr lang="en-US" sz="2000" dirty="0">
                        <a:effectLst/>
                        <a:latin typeface="Calibri"/>
                        <a:ea typeface="Calibri"/>
                        <a:cs typeface="Times New Roman"/>
                      </a:endParaRPr>
                    </a:p>
                  </a:txBody>
                  <a:tcPr marL="68580" marR="68580" marT="0" marB="0"/>
                </a:tc>
              </a:tr>
              <a:tr h="523132">
                <a:tc>
                  <a:txBody>
                    <a:bodyPr/>
                    <a:lstStyle/>
                    <a:p>
                      <a:pPr marL="0" marR="0">
                        <a:spcBef>
                          <a:spcPts val="0"/>
                        </a:spcBef>
                        <a:spcAft>
                          <a:spcPts val="0"/>
                        </a:spcAft>
                      </a:pPr>
                      <a:r>
                        <a:rPr lang="en-US" sz="1400" dirty="0">
                          <a:effectLst/>
                        </a:rPr>
                        <a:t>Mobile</a:t>
                      </a:r>
                      <a:endParaRPr lang="en-US" sz="1600"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18.0%</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11.5%</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a:effectLst/>
                        </a:rPr>
                        <a:t>8.5%</a:t>
                      </a:r>
                      <a:endParaRPr lang="en-US" sz="2000" b="1">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a:effectLst/>
                        </a:rPr>
                        <a:t>6.5%</a:t>
                      </a:r>
                      <a:endParaRPr lang="en-US" sz="2000" b="1">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a:effectLst/>
                        </a:rPr>
                        <a:t>5.8%</a:t>
                      </a:r>
                      <a:endParaRPr lang="en-US" sz="2000" b="1">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a:effectLst/>
                        </a:rPr>
                        <a:t>3.1%</a:t>
                      </a:r>
                      <a:endParaRPr lang="en-US" sz="2000" b="1">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a:effectLst/>
                        </a:rPr>
                        <a:t>4.4%</a:t>
                      </a:r>
                      <a:endParaRPr lang="en-US" sz="2000" b="1">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2.4%</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1.4%</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1.1%</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0.9%</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4.3%</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1.7%</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1.1%</a:t>
                      </a:r>
                      <a:endParaRPr lang="en-US" sz="2000" b="1" dirty="0">
                        <a:effectLst/>
                        <a:latin typeface="Calibri"/>
                        <a:ea typeface="Calibri"/>
                        <a:cs typeface="Times New Roman"/>
                      </a:endParaRPr>
                    </a:p>
                  </a:txBody>
                  <a:tcPr marL="68580" marR="68580" marT="0" marB="0"/>
                </a:tc>
              </a:tr>
              <a:tr h="523132">
                <a:tc>
                  <a:txBody>
                    <a:bodyPr/>
                    <a:lstStyle/>
                    <a:p>
                      <a:pPr marL="0" marR="0">
                        <a:spcBef>
                          <a:spcPts val="0"/>
                        </a:spcBef>
                        <a:spcAft>
                          <a:spcPts val="0"/>
                        </a:spcAft>
                      </a:pPr>
                      <a:r>
                        <a:rPr lang="en-US" sz="1400">
                          <a:effectLst/>
                        </a:rPr>
                        <a:t>Desktop</a:t>
                      </a:r>
                      <a:endParaRPr lang="en-US" sz="160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a:effectLst/>
                        </a:rPr>
                        <a:t>29.9%</a:t>
                      </a:r>
                      <a:endParaRPr lang="en-US" sz="2000" b="1">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a:effectLst/>
                        </a:rPr>
                        <a:t>12.6%</a:t>
                      </a:r>
                      <a:endParaRPr lang="en-US" sz="2000" b="1">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9.8%</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7.4%</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6.5%</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3.4%</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4.8%</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2.6%</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1.7%</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1.4%</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1.1%</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a:effectLst/>
                        </a:rPr>
                        <a:t>1.4%</a:t>
                      </a:r>
                      <a:endParaRPr lang="en-US" sz="2000" b="1">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1.5%</a:t>
                      </a:r>
                      <a:endParaRPr lang="en-US" sz="2000" b="1" dirty="0">
                        <a:effectLst/>
                        <a:latin typeface="Calibri"/>
                        <a:ea typeface="Calibri"/>
                        <a:cs typeface="Times New Roman"/>
                      </a:endParaRPr>
                    </a:p>
                  </a:txBody>
                  <a:tcPr marL="68580" marR="68580" marT="0" marB="0"/>
                </a:tc>
                <a:tc>
                  <a:txBody>
                    <a:bodyPr/>
                    <a:lstStyle/>
                    <a:p>
                      <a:pPr marL="0" marR="0" algn="r">
                        <a:spcBef>
                          <a:spcPts val="0"/>
                        </a:spcBef>
                        <a:spcAft>
                          <a:spcPts val="0"/>
                        </a:spcAft>
                      </a:pPr>
                      <a:r>
                        <a:rPr lang="en-US" sz="1100" b="1" dirty="0">
                          <a:effectLst/>
                        </a:rPr>
                        <a:t>1.4%</a:t>
                      </a:r>
                      <a:endParaRPr lang="en-US" sz="2000" b="1" dirty="0">
                        <a:effectLst/>
                        <a:latin typeface="Calibri"/>
                        <a:ea typeface="Calibri"/>
                        <a:cs typeface="Times New Roman"/>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401218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434363" y="126028"/>
            <a:ext cx="11344838" cy="588682"/>
          </a:xfrm>
          <a:prstGeom prst="rect">
            <a:avLst/>
          </a:prstGeom>
        </p:spPr>
        <p:txBody>
          <a:bodyPr/>
          <a:lstStyle/>
          <a:p>
            <a:r>
              <a:rPr lang="en-US" sz="2800" dirty="0"/>
              <a:t>2019: </a:t>
            </a:r>
            <a:r>
              <a:rPr lang="en-US" sz="2800" b="0" dirty="0"/>
              <a:t>Map </a:t>
            </a:r>
            <a:r>
              <a:rPr lang="en-US" sz="2800" dirty="0" smtClean="0"/>
              <a:t>20</a:t>
            </a:r>
            <a:r>
              <a:rPr lang="en-US" sz="2800" b="0" dirty="0" smtClean="0"/>
              <a:t> SEO Strategies </a:t>
            </a:r>
            <a:r>
              <a:rPr lang="en-US" sz="2800" b="0" dirty="0"/>
              <a:t>to Business Objectives and Capacity</a:t>
            </a:r>
          </a:p>
        </p:txBody>
      </p:sp>
      <p:cxnSp>
        <p:nvCxnSpPr>
          <p:cNvPr id="8" name="Straight Arrow Connector 7"/>
          <p:cNvCxnSpPr/>
          <p:nvPr/>
        </p:nvCxnSpPr>
        <p:spPr>
          <a:xfrm flipV="1">
            <a:off x="1122630" y="1265844"/>
            <a:ext cx="0" cy="471187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22630" y="5977716"/>
            <a:ext cx="10777716" cy="0"/>
          </a:xfrm>
          <a:prstGeom prst="straightConnector1">
            <a:avLst/>
          </a:prstGeom>
          <a:ln w="31750" cmpd="sng">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57892" y="6018659"/>
            <a:ext cx="7585218" cy="646331"/>
          </a:xfrm>
          <a:prstGeom prst="rect">
            <a:avLst/>
          </a:prstGeom>
          <a:noFill/>
        </p:spPr>
        <p:txBody>
          <a:bodyPr wrap="none" rtlCol="0">
            <a:spAutoFit/>
          </a:bodyPr>
          <a:lstStyle/>
          <a:p>
            <a:r>
              <a:rPr lang="en-US" dirty="0"/>
              <a:t>Next Week                                        Next Month                                    Next Quarter</a:t>
            </a:r>
          </a:p>
          <a:p>
            <a:pPr algn="ctr"/>
            <a:r>
              <a:rPr lang="en-US" b="1" dirty="0"/>
              <a:t>Time Horizon</a:t>
            </a:r>
          </a:p>
        </p:txBody>
      </p:sp>
      <p:sp>
        <p:nvSpPr>
          <p:cNvPr id="16" name="TextBox 15"/>
          <p:cNvSpPr txBox="1"/>
          <p:nvPr/>
        </p:nvSpPr>
        <p:spPr>
          <a:xfrm rot="16200000">
            <a:off x="-1306681" y="3464514"/>
            <a:ext cx="3782446" cy="646331"/>
          </a:xfrm>
          <a:prstGeom prst="rect">
            <a:avLst/>
          </a:prstGeom>
          <a:noFill/>
        </p:spPr>
        <p:txBody>
          <a:bodyPr wrap="none" rtlCol="0">
            <a:spAutoFit/>
          </a:bodyPr>
          <a:lstStyle/>
          <a:p>
            <a:pPr algn="ctr"/>
            <a:r>
              <a:rPr lang="en-US" b="1" dirty="0"/>
              <a:t>Business Objective</a:t>
            </a:r>
          </a:p>
          <a:p>
            <a:r>
              <a:rPr lang="en-US" dirty="0"/>
              <a:t>Offense              Defense            Elevate </a:t>
            </a:r>
          </a:p>
        </p:txBody>
      </p:sp>
      <p:sp>
        <p:nvSpPr>
          <p:cNvPr id="18" name="Oval 17"/>
          <p:cNvSpPr/>
          <p:nvPr/>
        </p:nvSpPr>
        <p:spPr>
          <a:xfrm>
            <a:off x="6349498" y="4498431"/>
            <a:ext cx="1392071" cy="1364772"/>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6623187" y="4888429"/>
            <a:ext cx="899284" cy="584775"/>
          </a:xfrm>
          <a:prstGeom prst="rect">
            <a:avLst/>
          </a:prstGeom>
          <a:noFill/>
        </p:spPr>
        <p:txBody>
          <a:bodyPr wrap="none" rtlCol="0">
            <a:spAutoFit/>
          </a:bodyPr>
          <a:lstStyle/>
          <a:p>
            <a:pPr algn="ctr"/>
            <a:r>
              <a:rPr lang="en-US" sz="1600" dirty="0"/>
              <a:t>Gap </a:t>
            </a:r>
          </a:p>
          <a:p>
            <a:pPr algn="ctr"/>
            <a:r>
              <a:rPr lang="en-US" sz="1600" dirty="0"/>
              <a:t>Analysis </a:t>
            </a:r>
          </a:p>
        </p:txBody>
      </p:sp>
      <p:sp>
        <p:nvSpPr>
          <p:cNvPr id="26" name="Oval 25"/>
          <p:cNvSpPr/>
          <p:nvPr/>
        </p:nvSpPr>
        <p:spPr>
          <a:xfrm>
            <a:off x="4411181" y="4474644"/>
            <a:ext cx="1392071" cy="1364772"/>
          </a:xfrm>
          <a:prstGeom prst="ellipse">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p:cNvSpPr txBox="1"/>
          <p:nvPr/>
        </p:nvSpPr>
        <p:spPr>
          <a:xfrm>
            <a:off x="4686314" y="4864642"/>
            <a:ext cx="896399" cy="584775"/>
          </a:xfrm>
          <a:prstGeom prst="rect">
            <a:avLst/>
          </a:prstGeom>
          <a:noFill/>
        </p:spPr>
        <p:txBody>
          <a:bodyPr wrap="none" rtlCol="0">
            <a:spAutoFit/>
          </a:bodyPr>
          <a:lstStyle/>
          <a:p>
            <a:pPr algn="ctr"/>
            <a:r>
              <a:rPr lang="en-US" sz="1600" dirty="0"/>
              <a:t>Striking </a:t>
            </a:r>
          </a:p>
          <a:p>
            <a:pPr algn="ctr"/>
            <a:r>
              <a:rPr lang="en-US" sz="1600" dirty="0"/>
              <a:t>Distance</a:t>
            </a:r>
          </a:p>
        </p:txBody>
      </p:sp>
      <p:sp>
        <p:nvSpPr>
          <p:cNvPr id="28" name="Oval 27"/>
          <p:cNvSpPr/>
          <p:nvPr/>
        </p:nvSpPr>
        <p:spPr>
          <a:xfrm>
            <a:off x="2797778" y="4462513"/>
            <a:ext cx="1392071" cy="1364772"/>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3084912" y="4838863"/>
            <a:ext cx="845103" cy="584775"/>
          </a:xfrm>
          <a:prstGeom prst="rect">
            <a:avLst/>
          </a:prstGeom>
          <a:noFill/>
        </p:spPr>
        <p:txBody>
          <a:bodyPr wrap="none" rtlCol="0">
            <a:spAutoFit/>
          </a:bodyPr>
          <a:lstStyle/>
          <a:p>
            <a:pPr algn="ctr"/>
            <a:r>
              <a:rPr lang="en-US" sz="1600" dirty="0"/>
              <a:t>High </a:t>
            </a:r>
          </a:p>
          <a:p>
            <a:pPr algn="ctr"/>
            <a:r>
              <a:rPr lang="en-US" sz="1600" dirty="0"/>
              <a:t>Ranking</a:t>
            </a:r>
          </a:p>
        </p:txBody>
      </p:sp>
      <p:sp>
        <p:nvSpPr>
          <p:cNvPr id="30" name="Oval 29"/>
          <p:cNvSpPr/>
          <p:nvPr/>
        </p:nvSpPr>
        <p:spPr>
          <a:xfrm>
            <a:off x="8016242" y="4518359"/>
            <a:ext cx="1392071" cy="136477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p:cNvSpPr txBox="1"/>
          <p:nvPr/>
        </p:nvSpPr>
        <p:spPr>
          <a:xfrm>
            <a:off x="9041647" y="3706404"/>
            <a:ext cx="837922" cy="338554"/>
          </a:xfrm>
          <a:prstGeom prst="rect">
            <a:avLst/>
          </a:prstGeom>
          <a:noFill/>
        </p:spPr>
        <p:txBody>
          <a:bodyPr wrap="none" rtlCol="0">
            <a:spAutoFit/>
          </a:bodyPr>
          <a:lstStyle/>
          <a:p>
            <a:pPr algn="ctr"/>
            <a:r>
              <a:rPr lang="en-US" sz="1600" dirty="0" err="1"/>
              <a:t>Longtail</a:t>
            </a:r>
            <a:endParaRPr lang="en-US" sz="1600" dirty="0"/>
          </a:p>
        </p:txBody>
      </p:sp>
      <p:sp>
        <p:nvSpPr>
          <p:cNvPr id="32" name="Oval 31"/>
          <p:cNvSpPr/>
          <p:nvPr/>
        </p:nvSpPr>
        <p:spPr>
          <a:xfrm>
            <a:off x="1405707" y="3849900"/>
            <a:ext cx="1392071" cy="136477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p:cNvSpPr txBox="1"/>
          <p:nvPr/>
        </p:nvSpPr>
        <p:spPr>
          <a:xfrm>
            <a:off x="1679191" y="4362730"/>
            <a:ext cx="845103" cy="584775"/>
          </a:xfrm>
          <a:prstGeom prst="rect">
            <a:avLst/>
          </a:prstGeom>
          <a:noFill/>
        </p:spPr>
        <p:txBody>
          <a:bodyPr wrap="none" rtlCol="0">
            <a:spAutoFit/>
          </a:bodyPr>
          <a:lstStyle/>
          <a:p>
            <a:pPr algn="ctr"/>
            <a:r>
              <a:rPr lang="en-US" sz="1600" dirty="0" smtClean="0"/>
              <a:t>Mobile,</a:t>
            </a:r>
          </a:p>
          <a:p>
            <a:pPr algn="ctr"/>
            <a:r>
              <a:rPr lang="en-US" sz="1600" dirty="0" smtClean="0"/>
              <a:t>AMP</a:t>
            </a:r>
            <a:endParaRPr lang="en-US" sz="1600" dirty="0"/>
          </a:p>
        </p:txBody>
      </p:sp>
      <p:sp>
        <p:nvSpPr>
          <p:cNvPr id="34" name="Oval 33"/>
          <p:cNvSpPr/>
          <p:nvPr/>
        </p:nvSpPr>
        <p:spPr>
          <a:xfrm>
            <a:off x="10528040" y="714710"/>
            <a:ext cx="1392071" cy="1364772"/>
          </a:xfrm>
          <a:prstGeom prst="ellipse">
            <a:avLst/>
          </a:prstGeom>
          <a:solidFill>
            <a:srgbClr val="12A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p:cNvSpPr txBox="1"/>
          <p:nvPr/>
        </p:nvSpPr>
        <p:spPr>
          <a:xfrm>
            <a:off x="10918856" y="1213892"/>
            <a:ext cx="637739" cy="338554"/>
          </a:xfrm>
          <a:prstGeom prst="rect">
            <a:avLst/>
          </a:prstGeom>
          <a:noFill/>
        </p:spPr>
        <p:txBody>
          <a:bodyPr wrap="none" rtlCol="0">
            <a:spAutoFit/>
          </a:bodyPr>
          <a:lstStyle/>
          <a:p>
            <a:pPr algn="ctr"/>
            <a:r>
              <a:rPr lang="en-US" sz="1600" dirty="0"/>
              <a:t>Voice</a:t>
            </a:r>
          </a:p>
        </p:txBody>
      </p:sp>
      <p:sp>
        <p:nvSpPr>
          <p:cNvPr id="36" name="Oval 35"/>
          <p:cNvSpPr/>
          <p:nvPr/>
        </p:nvSpPr>
        <p:spPr>
          <a:xfrm>
            <a:off x="5316945" y="3303974"/>
            <a:ext cx="1392071" cy="1364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TextBox 36"/>
          <p:cNvSpPr txBox="1"/>
          <p:nvPr/>
        </p:nvSpPr>
        <p:spPr>
          <a:xfrm>
            <a:off x="5539872" y="3737467"/>
            <a:ext cx="1028103" cy="584775"/>
          </a:xfrm>
          <a:prstGeom prst="rect">
            <a:avLst/>
          </a:prstGeom>
          <a:noFill/>
        </p:spPr>
        <p:txBody>
          <a:bodyPr wrap="none" rtlCol="0">
            <a:spAutoFit/>
          </a:bodyPr>
          <a:lstStyle/>
          <a:p>
            <a:pPr algn="ctr"/>
            <a:r>
              <a:rPr lang="en-US" sz="1600" dirty="0"/>
              <a:t>Technical</a:t>
            </a:r>
          </a:p>
          <a:p>
            <a:pPr algn="ctr"/>
            <a:r>
              <a:rPr lang="en-US" sz="1600" dirty="0"/>
              <a:t>Page Load</a:t>
            </a:r>
          </a:p>
        </p:txBody>
      </p:sp>
      <p:sp>
        <p:nvSpPr>
          <p:cNvPr id="21" name="Oval 20"/>
          <p:cNvSpPr/>
          <p:nvPr/>
        </p:nvSpPr>
        <p:spPr>
          <a:xfrm>
            <a:off x="6260959" y="2031260"/>
            <a:ext cx="1392071" cy="1364772"/>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6327042" y="2530442"/>
            <a:ext cx="1287212" cy="338554"/>
          </a:xfrm>
          <a:prstGeom prst="rect">
            <a:avLst/>
          </a:prstGeom>
          <a:noFill/>
        </p:spPr>
        <p:txBody>
          <a:bodyPr wrap="none" rtlCol="0">
            <a:spAutoFit/>
          </a:bodyPr>
          <a:lstStyle/>
          <a:p>
            <a:pPr algn="ctr"/>
            <a:r>
              <a:rPr lang="en-US" sz="1600" dirty="0"/>
              <a:t>SEO Maturity</a:t>
            </a:r>
          </a:p>
        </p:txBody>
      </p:sp>
      <p:sp>
        <p:nvSpPr>
          <p:cNvPr id="23" name="Oval 22"/>
          <p:cNvSpPr/>
          <p:nvPr/>
        </p:nvSpPr>
        <p:spPr>
          <a:xfrm>
            <a:off x="7198023" y="3179167"/>
            <a:ext cx="1392071" cy="1364772"/>
          </a:xfrm>
          <a:prstGeom prst="ellipse">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p:cNvSpPr txBox="1"/>
          <p:nvPr/>
        </p:nvSpPr>
        <p:spPr>
          <a:xfrm>
            <a:off x="7383980" y="3623757"/>
            <a:ext cx="1047466" cy="584775"/>
          </a:xfrm>
          <a:prstGeom prst="rect">
            <a:avLst/>
          </a:prstGeom>
          <a:solidFill>
            <a:srgbClr val="008080"/>
          </a:solidFill>
        </p:spPr>
        <p:txBody>
          <a:bodyPr wrap="none" rtlCol="0">
            <a:spAutoFit/>
          </a:bodyPr>
          <a:lstStyle/>
          <a:p>
            <a:pPr algn="ctr"/>
            <a:r>
              <a:rPr lang="en-US" sz="1600" dirty="0"/>
              <a:t>Integrated</a:t>
            </a:r>
          </a:p>
          <a:p>
            <a:pPr algn="ctr"/>
            <a:r>
              <a:rPr lang="en-US" sz="1600" dirty="0"/>
              <a:t>Search</a:t>
            </a:r>
          </a:p>
        </p:txBody>
      </p:sp>
      <p:sp>
        <p:nvSpPr>
          <p:cNvPr id="25" name="Oval 24"/>
          <p:cNvSpPr/>
          <p:nvPr/>
        </p:nvSpPr>
        <p:spPr>
          <a:xfrm>
            <a:off x="7830289" y="1497860"/>
            <a:ext cx="1392071" cy="1364772"/>
          </a:xfrm>
          <a:prstGeom prst="ellipse">
            <a:avLst/>
          </a:prstGeom>
          <a:solidFill>
            <a:srgbClr val="009D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p:cNvSpPr txBox="1"/>
          <p:nvPr/>
        </p:nvSpPr>
        <p:spPr>
          <a:xfrm>
            <a:off x="8016242" y="1915154"/>
            <a:ext cx="1047467" cy="584775"/>
          </a:xfrm>
          <a:prstGeom prst="rect">
            <a:avLst/>
          </a:prstGeom>
          <a:noFill/>
        </p:spPr>
        <p:txBody>
          <a:bodyPr wrap="none" rtlCol="0">
            <a:spAutoFit/>
          </a:bodyPr>
          <a:lstStyle/>
          <a:p>
            <a:pPr algn="ctr"/>
            <a:r>
              <a:rPr lang="en-US" sz="1600" dirty="0"/>
              <a:t>ABM/SEO</a:t>
            </a:r>
          </a:p>
          <a:p>
            <a:pPr algn="ctr"/>
            <a:r>
              <a:rPr lang="en-US" sz="1600" dirty="0"/>
              <a:t>Integrated</a:t>
            </a:r>
          </a:p>
        </p:txBody>
      </p:sp>
      <p:sp>
        <p:nvSpPr>
          <p:cNvPr id="39" name="Oval 38"/>
          <p:cNvSpPr/>
          <p:nvPr/>
        </p:nvSpPr>
        <p:spPr>
          <a:xfrm>
            <a:off x="8889673" y="3345974"/>
            <a:ext cx="1392071" cy="136477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TextBox 39"/>
          <p:cNvSpPr txBox="1"/>
          <p:nvPr/>
        </p:nvSpPr>
        <p:spPr>
          <a:xfrm>
            <a:off x="9194047" y="3858804"/>
            <a:ext cx="837922" cy="338554"/>
          </a:xfrm>
          <a:prstGeom prst="rect">
            <a:avLst/>
          </a:prstGeom>
          <a:noFill/>
        </p:spPr>
        <p:txBody>
          <a:bodyPr wrap="none" rtlCol="0">
            <a:spAutoFit/>
          </a:bodyPr>
          <a:lstStyle/>
          <a:p>
            <a:pPr algn="ctr"/>
            <a:r>
              <a:rPr lang="en-US" sz="1600" dirty="0" err="1"/>
              <a:t>Longtail</a:t>
            </a:r>
            <a:endParaRPr lang="en-US" sz="1600" dirty="0"/>
          </a:p>
        </p:txBody>
      </p:sp>
      <p:sp>
        <p:nvSpPr>
          <p:cNvPr id="41" name="TextBox 40"/>
          <p:cNvSpPr txBox="1"/>
          <p:nvPr/>
        </p:nvSpPr>
        <p:spPr>
          <a:xfrm>
            <a:off x="8304369" y="4916004"/>
            <a:ext cx="886846" cy="584775"/>
          </a:xfrm>
          <a:prstGeom prst="rect">
            <a:avLst/>
          </a:prstGeom>
          <a:noFill/>
        </p:spPr>
        <p:txBody>
          <a:bodyPr wrap="none" rtlCol="0">
            <a:spAutoFit/>
          </a:bodyPr>
          <a:lstStyle/>
          <a:p>
            <a:pPr algn="ctr"/>
            <a:r>
              <a:rPr lang="en-US" sz="1600" dirty="0"/>
              <a:t>Quick </a:t>
            </a:r>
            <a:br>
              <a:rPr lang="en-US" sz="1600" dirty="0"/>
            </a:br>
            <a:r>
              <a:rPr lang="en-US" sz="1600" dirty="0"/>
              <a:t>Answers</a:t>
            </a:r>
          </a:p>
        </p:txBody>
      </p:sp>
      <p:sp>
        <p:nvSpPr>
          <p:cNvPr id="42" name="Oval 41"/>
          <p:cNvSpPr/>
          <p:nvPr/>
        </p:nvSpPr>
        <p:spPr>
          <a:xfrm>
            <a:off x="10508275" y="3004450"/>
            <a:ext cx="1392071" cy="1364772"/>
          </a:xfrm>
          <a:prstGeom prst="ellipse">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TextBox 42"/>
          <p:cNvSpPr txBox="1"/>
          <p:nvPr/>
        </p:nvSpPr>
        <p:spPr>
          <a:xfrm>
            <a:off x="10746433" y="3315111"/>
            <a:ext cx="997644" cy="830997"/>
          </a:xfrm>
          <a:prstGeom prst="rect">
            <a:avLst/>
          </a:prstGeom>
          <a:noFill/>
        </p:spPr>
        <p:txBody>
          <a:bodyPr wrap="none" rtlCol="0">
            <a:spAutoFit/>
          </a:bodyPr>
          <a:lstStyle/>
          <a:p>
            <a:pPr algn="ctr"/>
            <a:r>
              <a:rPr lang="en-US" sz="1600" dirty="0"/>
              <a:t>Migration</a:t>
            </a:r>
          </a:p>
          <a:p>
            <a:pPr algn="ctr"/>
            <a:r>
              <a:rPr lang="en-US" sz="1600" dirty="0"/>
              <a:t>Rational-</a:t>
            </a:r>
          </a:p>
          <a:p>
            <a:pPr algn="ctr"/>
            <a:r>
              <a:rPr lang="en-US" sz="1600" dirty="0" err="1"/>
              <a:t>ization</a:t>
            </a:r>
            <a:endParaRPr lang="en-US" sz="1600" dirty="0"/>
          </a:p>
        </p:txBody>
      </p:sp>
      <p:sp>
        <p:nvSpPr>
          <p:cNvPr id="44" name="Oval 43"/>
          <p:cNvSpPr/>
          <p:nvPr/>
        </p:nvSpPr>
        <p:spPr>
          <a:xfrm>
            <a:off x="3493813" y="2955418"/>
            <a:ext cx="1392071" cy="1364772"/>
          </a:xfrm>
          <a:prstGeom prst="ellipse">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TextBox 45"/>
          <p:cNvSpPr txBox="1"/>
          <p:nvPr/>
        </p:nvSpPr>
        <p:spPr>
          <a:xfrm>
            <a:off x="3895399" y="3506321"/>
            <a:ext cx="609334" cy="338554"/>
          </a:xfrm>
          <a:prstGeom prst="rect">
            <a:avLst/>
          </a:prstGeom>
          <a:noFill/>
        </p:spPr>
        <p:txBody>
          <a:bodyPr wrap="none" rtlCol="0">
            <a:spAutoFit/>
          </a:bodyPr>
          <a:lstStyle/>
          <a:p>
            <a:pPr algn="ctr"/>
            <a:r>
              <a:rPr lang="en-US" sz="1600" dirty="0"/>
              <a:t>Local</a:t>
            </a:r>
          </a:p>
        </p:txBody>
      </p:sp>
      <p:sp>
        <p:nvSpPr>
          <p:cNvPr id="45" name="Oval 44"/>
          <p:cNvSpPr/>
          <p:nvPr/>
        </p:nvSpPr>
        <p:spPr>
          <a:xfrm>
            <a:off x="1450189" y="1025134"/>
            <a:ext cx="1392071" cy="1364772"/>
          </a:xfrm>
          <a:prstGeom prst="ellipse">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TextBox 46"/>
          <p:cNvSpPr txBox="1"/>
          <p:nvPr/>
        </p:nvSpPr>
        <p:spPr>
          <a:xfrm>
            <a:off x="1480595" y="1248485"/>
            <a:ext cx="1324402" cy="830997"/>
          </a:xfrm>
          <a:prstGeom prst="rect">
            <a:avLst/>
          </a:prstGeom>
          <a:noFill/>
        </p:spPr>
        <p:txBody>
          <a:bodyPr wrap="none" rtlCol="0">
            <a:spAutoFit/>
          </a:bodyPr>
          <a:lstStyle/>
          <a:p>
            <a:pPr algn="ctr"/>
            <a:r>
              <a:rPr lang="en-US" sz="1600" dirty="0"/>
              <a:t>Video, </a:t>
            </a:r>
          </a:p>
          <a:p>
            <a:pPr algn="ctr"/>
            <a:r>
              <a:rPr lang="en-US" sz="1600" dirty="0"/>
              <a:t>YouTube</a:t>
            </a:r>
          </a:p>
          <a:p>
            <a:pPr algn="ctr"/>
            <a:r>
              <a:rPr lang="en-US" sz="1600" dirty="0"/>
              <a:t>Optimization</a:t>
            </a:r>
          </a:p>
        </p:txBody>
      </p:sp>
      <p:sp>
        <p:nvSpPr>
          <p:cNvPr id="48" name="Oval 47"/>
          <p:cNvSpPr/>
          <p:nvPr/>
        </p:nvSpPr>
        <p:spPr>
          <a:xfrm>
            <a:off x="3084375" y="1265844"/>
            <a:ext cx="1392071" cy="136477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TextBox 48"/>
          <p:cNvSpPr txBox="1"/>
          <p:nvPr/>
        </p:nvSpPr>
        <p:spPr>
          <a:xfrm>
            <a:off x="3161195" y="1677637"/>
            <a:ext cx="1258871" cy="584775"/>
          </a:xfrm>
          <a:prstGeom prst="rect">
            <a:avLst/>
          </a:prstGeom>
          <a:noFill/>
        </p:spPr>
        <p:txBody>
          <a:bodyPr wrap="none" rtlCol="0">
            <a:spAutoFit/>
          </a:bodyPr>
          <a:lstStyle/>
          <a:p>
            <a:pPr algn="ctr"/>
            <a:r>
              <a:rPr lang="en-US" sz="1600" dirty="0"/>
              <a:t>App</a:t>
            </a:r>
          </a:p>
          <a:p>
            <a:pPr algn="ctr"/>
            <a:r>
              <a:rPr lang="en-US" sz="1600" dirty="0"/>
              <a:t>Optimization</a:t>
            </a:r>
          </a:p>
        </p:txBody>
      </p:sp>
      <p:sp>
        <p:nvSpPr>
          <p:cNvPr id="50" name="Oval 49"/>
          <p:cNvSpPr/>
          <p:nvPr/>
        </p:nvSpPr>
        <p:spPr>
          <a:xfrm>
            <a:off x="4607247" y="1989737"/>
            <a:ext cx="1392071" cy="1364772"/>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4833590" y="2288668"/>
            <a:ext cx="994182" cy="830997"/>
          </a:xfrm>
          <a:prstGeom prst="rect">
            <a:avLst/>
          </a:prstGeom>
          <a:noFill/>
        </p:spPr>
        <p:txBody>
          <a:bodyPr wrap="none" rtlCol="0">
            <a:spAutoFit/>
          </a:bodyPr>
          <a:lstStyle/>
          <a:p>
            <a:pPr algn="ctr"/>
            <a:r>
              <a:rPr lang="en-US" sz="1600" dirty="0"/>
              <a:t>Style </a:t>
            </a:r>
          </a:p>
          <a:p>
            <a:pPr algn="ctr"/>
            <a:r>
              <a:rPr lang="en-US" sz="1600" dirty="0" smtClean="0"/>
              <a:t>Guide w </a:t>
            </a:r>
          </a:p>
          <a:p>
            <a:pPr algn="ctr"/>
            <a:r>
              <a:rPr lang="en-US" sz="1600" dirty="0" smtClean="0"/>
              <a:t>SEO</a:t>
            </a:r>
            <a:endParaRPr lang="en-US" sz="1600" dirty="0"/>
          </a:p>
        </p:txBody>
      </p:sp>
      <p:sp>
        <p:nvSpPr>
          <p:cNvPr id="52" name="Oval 51"/>
          <p:cNvSpPr/>
          <p:nvPr/>
        </p:nvSpPr>
        <p:spPr>
          <a:xfrm>
            <a:off x="2022476" y="2449373"/>
            <a:ext cx="1392071" cy="136477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TextBox 52"/>
          <p:cNvSpPr txBox="1"/>
          <p:nvPr/>
        </p:nvSpPr>
        <p:spPr>
          <a:xfrm>
            <a:off x="2115071" y="2847018"/>
            <a:ext cx="1277914" cy="584775"/>
          </a:xfrm>
          <a:prstGeom prst="rect">
            <a:avLst/>
          </a:prstGeom>
          <a:noFill/>
        </p:spPr>
        <p:txBody>
          <a:bodyPr wrap="none" rtlCol="0">
            <a:spAutoFit/>
          </a:bodyPr>
          <a:lstStyle/>
          <a:p>
            <a:pPr algn="ctr"/>
            <a:r>
              <a:rPr lang="en-US" sz="1600" dirty="0" smtClean="0"/>
              <a:t>Conversion,</a:t>
            </a:r>
          </a:p>
          <a:p>
            <a:pPr algn="ctr"/>
            <a:r>
              <a:rPr lang="en-US" sz="1600" dirty="0" smtClean="0"/>
              <a:t>Values</a:t>
            </a:r>
          </a:p>
        </p:txBody>
      </p:sp>
      <p:sp>
        <p:nvSpPr>
          <p:cNvPr id="54" name="Oval 53"/>
          <p:cNvSpPr/>
          <p:nvPr/>
        </p:nvSpPr>
        <p:spPr>
          <a:xfrm>
            <a:off x="10050397" y="4537487"/>
            <a:ext cx="1392071" cy="136477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TextBox 54"/>
          <p:cNvSpPr txBox="1"/>
          <p:nvPr/>
        </p:nvSpPr>
        <p:spPr>
          <a:xfrm>
            <a:off x="10284856" y="4935132"/>
            <a:ext cx="994183" cy="584775"/>
          </a:xfrm>
          <a:prstGeom prst="rect">
            <a:avLst/>
          </a:prstGeom>
          <a:noFill/>
        </p:spPr>
        <p:txBody>
          <a:bodyPr wrap="none" rtlCol="0">
            <a:spAutoFit/>
          </a:bodyPr>
          <a:lstStyle/>
          <a:p>
            <a:pPr algn="ctr"/>
            <a:r>
              <a:rPr lang="en-US" sz="1600" dirty="0" smtClean="0"/>
              <a:t>FAQ,</a:t>
            </a:r>
          </a:p>
          <a:p>
            <a:pPr algn="ctr"/>
            <a:r>
              <a:rPr lang="en-US" sz="1600" dirty="0" smtClean="0"/>
              <a:t>Glossary</a:t>
            </a:r>
            <a:endParaRPr lang="en-US" sz="1600" dirty="0"/>
          </a:p>
        </p:txBody>
      </p:sp>
      <p:sp>
        <p:nvSpPr>
          <p:cNvPr id="56" name="Oval 55"/>
          <p:cNvSpPr/>
          <p:nvPr/>
        </p:nvSpPr>
        <p:spPr>
          <a:xfrm>
            <a:off x="9394936" y="1766987"/>
            <a:ext cx="1392071" cy="1364772"/>
          </a:xfrm>
          <a:prstGeom prst="ellipse">
            <a:avLst/>
          </a:prstGeom>
          <a:solidFill>
            <a:srgbClr val="E4B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TextBox 56"/>
          <p:cNvSpPr txBox="1"/>
          <p:nvPr/>
        </p:nvSpPr>
        <p:spPr>
          <a:xfrm>
            <a:off x="9652749" y="2156985"/>
            <a:ext cx="960519" cy="584775"/>
          </a:xfrm>
          <a:prstGeom prst="rect">
            <a:avLst/>
          </a:prstGeom>
          <a:noFill/>
        </p:spPr>
        <p:txBody>
          <a:bodyPr wrap="none" rtlCol="0">
            <a:spAutoFit/>
          </a:bodyPr>
          <a:lstStyle/>
          <a:p>
            <a:pPr algn="ctr"/>
            <a:r>
              <a:rPr lang="en-US" sz="1600" dirty="0" smtClean="0"/>
              <a:t>Content </a:t>
            </a:r>
          </a:p>
          <a:p>
            <a:pPr algn="ctr"/>
            <a:r>
              <a:rPr lang="en-US" sz="1600" dirty="0" smtClean="0"/>
              <a:t>Hubs</a:t>
            </a:r>
            <a:endParaRPr lang="en-US" sz="1600" dirty="0"/>
          </a:p>
        </p:txBody>
      </p:sp>
      <p:sp>
        <p:nvSpPr>
          <p:cNvPr id="58" name="Oval 57"/>
          <p:cNvSpPr/>
          <p:nvPr/>
        </p:nvSpPr>
        <p:spPr>
          <a:xfrm>
            <a:off x="5510733" y="719965"/>
            <a:ext cx="1392071" cy="136477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TextBox 58"/>
          <p:cNvSpPr txBox="1"/>
          <p:nvPr/>
        </p:nvSpPr>
        <p:spPr>
          <a:xfrm>
            <a:off x="5923706" y="1219147"/>
            <a:ext cx="593432" cy="338554"/>
          </a:xfrm>
          <a:prstGeom prst="rect">
            <a:avLst/>
          </a:prstGeom>
          <a:solidFill>
            <a:schemeClr val="accent1">
              <a:lumMod val="20000"/>
              <a:lumOff val="80000"/>
            </a:schemeClr>
          </a:solidFill>
        </p:spPr>
        <p:txBody>
          <a:bodyPr wrap="none" rtlCol="0">
            <a:spAutoFit/>
          </a:bodyPr>
          <a:lstStyle/>
          <a:p>
            <a:pPr algn="ctr"/>
            <a:r>
              <a:rPr lang="en-US" sz="1600" dirty="0" smtClean="0"/>
              <a:t>Blog</a:t>
            </a:r>
            <a:endParaRPr lang="en-US" sz="1600" dirty="0"/>
          </a:p>
        </p:txBody>
      </p:sp>
    </p:spTree>
    <p:custDataLst>
      <p:tags r:id="rId1"/>
    </p:custDataLst>
    <p:extLst>
      <p:ext uri="{BB962C8B-B14F-4D97-AF65-F5344CB8AC3E}">
        <p14:creationId xmlns:p14="http://schemas.microsoft.com/office/powerpoint/2010/main" val="667539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434363" y="126028"/>
            <a:ext cx="11344838" cy="588682"/>
          </a:xfrm>
          <a:prstGeom prst="rect">
            <a:avLst/>
          </a:prstGeom>
        </p:spPr>
        <p:txBody>
          <a:bodyPr/>
          <a:lstStyle/>
          <a:p>
            <a:r>
              <a:rPr lang="en-US" sz="2800" dirty="0"/>
              <a:t>2019: </a:t>
            </a:r>
            <a:r>
              <a:rPr lang="en-US" sz="2800" b="0" dirty="0" smtClean="0"/>
              <a:t>Media and Entertainment</a:t>
            </a:r>
            <a:endParaRPr lang="en-US" sz="2800" b="0" dirty="0"/>
          </a:p>
        </p:txBody>
      </p:sp>
      <p:cxnSp>
        <p:nvCxnSpPr>
          <p:cNvPr id="8" name="Straight Arrow Connector 7"/>
          <p:cNvCxnSpPr/>
          <p:nvPr/>
        </p:nvCxnSpPr>
        <p:spPr>
          <a:xfrm flipV="1">
            <a:off x="1122630" y="1265844"/>
            <a:ext cx="0" cy="471187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122630" y="5977716"/>
            <a:ext cx="10777716" cy="0"/>
          </a:xfrm>
          <a:prstGeom prst="straightConnector1">
            <a:avLst/>
          </a:prstGeom>
          <a:ln w="31750" cmpd="sng">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57892" y="6018659"/>
            <a:ext cx="7585218" cy="646331"/>
          </a:xfrm>
          <a:prstGeom prst="rect">
            <a:avLst/>
          </a:prstGeom>
          <a:noFill/>
        </p:spPr>
        <p:txBody>
          <a:bodyPr wrap="none" rtlCol="0">
            <a:spAutoFit/>
          </a:bodyPr>
          <a:lstStyle/>
          <a:p>
            <a:r>
              <a:rPr lang="en-US" dirty="0"/>
              <a:t>Next Week                                        Next Month                                    Next Quarter</a:t>
            </a:r>
          </a:p>
          <a:p>
            <a:pPr algn="ctr"/>
            <a:r>
              <a:rPr lang="en-US" b="1" dirty="0"/>
              <a:t>Time Horizon</a:t>
            </a:r>
          </a:p>
        </p:txBody>
      </p:sp>
      <p:sp>
        <p:nvSpPr>
          <p:cNvPr id="16" name="TextBox 15"/>
          <p:cNvSpPr txBox="1"/>
          <p:nvPr/>
        </p:nvSpPr>
        <p:spPr>
          <a:xfrm rot="16200000">
            <a:off x="-1306681" y="3464514"/>
            <a:ext cx="3782446" cy="646331"/>
          </a:xfrm>
          <a:prstGeom prst="rect">
            <a:avLst/>
          </a:prstGeom>
          <a:noFill/>
        </p:spPr>
        <p:txBody>
          <a:bodyPr wrap="none" rtlCol="0">
            <a:spAutoFit/>
          </a:bodyPr>
          <a:lstStyle/>
          <a:p>
            <a:pPr algn="ctr"/>
            <a:r>
              <a:rPr lang="en-US" b="1" dirty="0"/>
              <a:t>Business Objective</a:t>
            </a:r>
          </a:p>
          <a:p>
            <a:r>
              <a:rPr lang="en-US" dirty="0"/>
              <a:t>Offense              Defense            Elevate </a:t>
            </a:r>
          </a:p>
        </p:txBody>
      </p:sp>
      <p:sp>
        <p:nvSpPr>
          <p:cNvPr id="30" name="Oval 29"/>
          <p:cNvSpPr/>
          <p:nvPr/>
        </p:nvSpPr>
        <p:spPr>
          <a:xfrm>
            <a:off x="8016242" y="4518359"/>
            <a:ext cx="1392071" cy="136477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p:cNvSpPr txBox="1"/>
          <p:nvPr/>
        </p:nvSpPr>
        <p:spPr>
          <a:xfrm>
            <a:off x="9041647" y="3706404"/>
            <a:ext cx="837922" cy="338554"/>
          </a:xfrm>
          <a:prstGeom prst="rect">
            <a:avLst/>
          </a:prstGeom>
          <a:noFill/>
        </p:spPr>
        <p:txBody>
          <a:bodyPr wrap="none" rtlCol="0">
            <a:spAutoFit/>
          </a:bodyPr>
          <a:lstStyle/>
          <a:p>
            <a:pPr algn="ctr"/>
            <a:r>
              <a:rPr lang="en-US" sz="1600" dirty="0" err="1"/>
              <a:t>Longtail</a:t>
            </a:r>
            <a:endParaRPr lang="en-US" sz="1600" dirty="0"/>
          </a:p>
        </p:txBody>
      </p:sp>
      <p:sp>
        <p:nvSpPr>
          <p:cNvPr id="32" name="Oval 31"/>
          <p:cNvSpPr/>
          <p:nvPr/>
        </p:nvSpPr>
        <p:spPr>
          <a:xfrm>
            <a:off x="1405707" y="3849900"/>
            <a:ext cx="1392071" cy="136477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p:cNvSpPr txBox="1"/>
          <p:nvPr/>
        </p:nvSpPr>
        <p:spPr>
          <a:xfrm>
            <a:off x="1679191" y="4362730"/>
            <a:ext cx="845103" cy="584775"/>
          </a:xfrm>
          <a:prstGeom prst="rect">
            <a:avLst/>
          </a:prstGeom>
          <a:noFill/>
        </p:spPr>
        <p:txBody>
          <a:bodyPr wrap="none" rtlCol="0">
            <a:spAutoFit/>
          </a:bodyPr>
          <a:lstStyle/>
          <a:p>
            <a:pPr algn="ctr"/>
            <a:r>
              <a:rPr lang="en-US" sz="1600" dirty="0" smtClean="0"/>
              <a:t>Mobile,</a:t>
            </a:r>
          </a:p>
          <a:p>
            <a:pPr algn="ctr"/>
            <a:r>
              <a:rPr lang="en-US" sz="1600" dirty="0" smtClean="0"/>
              <a:t>AMP</a:t>
            </a:r>
            <a:endParaRPr lang="en-US" sz="1600" dirty="0"/>
          </a:p>
        </p:txBody>
      </p:sp>
      <p:sp>
        <p:nvSpPr>
          <p:cNvPr id="34" name="Oval 33"/>
          <p:cNvSpPr/>
          <p:nvPr/>
        </p:nvSpPr>
        <p:spPr>
          <a:xfrm>
            <a:off x="10528040" y="714710"/>
            <a:ext cx="1392071" cy="1364772"/>
          </a:xfrm>
          <a:prstGeom prst="ellipse">
            <a:avLst/>
          </a:prstGeom>
          <a:solidFill>
            <a:srgbClr val="12A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p:cNvSpPr txBox="1"/>
          <p:nvPr/>
        </p:nvSpPr>
        <p:spPr>
          <a:xfrm>
            <a:off x="10918856" y="1213892"/>
            <a:ext cx="637739" cy="338554"/>
          </a:xfrm>
          <a:prstGeom prst="rect">
            <a:avLst/>
          </a:prstGeom>
          <a:noFill/>
        </p:spPr>
        <p:txBody>
          <a:bodyPr wrap="none" rtlCol="0">
            <a:spAutoFit/>
          </a:bodyPr>
          <a:lstStyle/>
          <a:p>
            <a:pPr algn="ctr"/>
            <a:r>
              <a:rPr lang="en-US" sz="1600" dirty="0"/>
              <a:t>Voice</a:t>
            </a:r>
          </a:p>
        </p:txBody>
      </p:sp>
      <p:sp>
        <p:nvSpPr>
          <p:cNvPr id="36" name="Oval 35"/>
          <p:cNvSpPr/>
          <p:nvPr/>
        </p:nvSpPr>
        <p:spPr>
          <a:xfrm>
            <a:off x="5316945" y="3303974"/>
            <a:ext cx="1392071" cy="13647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TextBox 36"/>
          <p:cNvSpPr txBox="1"/>
          <p:nvPr/>
        </p:nvSpPr>
        <p:spPr>
          <a:xfrm>
            <a:off x="5539872" y="3737467"/>
            <a:ext cx="1028103" cy="584775"/>
          </a:xfrm>
          <a:prstGeom prst="rect">
            <a:avLst/>
          </a:prstGeom>
          <a:noFill/>
        </p:spPr>
        <p:txBody>
          <a:bodyPr wrap="none" rtlCol="0">
            <a:spAutoFit/>
          </a:bodyPr>
          <a:lstStyle/>
          <a:p>
            <a:pPr algn="ctr"/>
            <a:r>
              <a:rPr lang="en-US" sz="1600" dirty="0"/>
              <a:t>Technical</a:t>
            </a:r>
          </a:p>
          <a:p>
            <a:pPr algn="ctr"/>
            <a:r>
              <a:rPr lang="en-US" sz="1600" dirty="0"/>
              <a:t>Page Load</a:t>
            </a:r>
          </a:p>
        </p:txBody>
      </p:sp>
      <p:sp>
        <p:nvSpPr>
          <p:cNvPr id="21" name="Oval 20"/>
          <p:cNvSpPr/>
          <p:nvPr/>
        </p:nvSpPr>
        <p:spPr>
          <a:xfrm>
            <a:off x="6260959" y="2031260"/>
            <a:ext cx="1392071" cy="1364772"/>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6327042" y="2530442"/>
            <a:ext cx="1287212" cy="338554"/>
          </a:xfrm>
          <a:prstGeom prst="rect">
            <a:avLst/>
          </a:prstGeom>
          <a:noFill/>
        </p:spPr>
        <p:txBody>
          <a:bodyPr wrap="none" rtlCol="0">
            <a:spAutoFit/>
          </a:bodyPr>
          <a:lstStyle/>
          <a:p>
            <a:pPr algn="ctr"/>
            <a:r>
              <a:rPr lang="en-US" sz="1600" dirty="0"/>
              <a:t>SEO Maturity</a:t>
            </a:r>
          </a:p>
        </p:txBody>
      </p:sp>
      <p:sp>
        <p:nvSpPr>
          <p:cNvPr id="39" name="Oval 38"/>
          <p:cNvSpPr/>
          <p:nvPr/>
        </p:nvSpPr>
        <p:spPr>
          <a:xfrm>
            <a:off x="8889673" y="3345974"/>
            <a:ext cx="1392071" cy="136477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TextBox 39"/>
          <p:cNvSpPr txBox="1"/>
          <p:nvPr/>
        </p:nvSpPr>
        <p:spPr>
          <a:xfrm>
            <a:off x="9194047" y="3858804"/>
            <a:ext cx="837922" cy="338554"/>
          </a:xfrm>
          <a:prstGeom prst="rect">
            <a:avLst/>
          </a:prstGeom>
          <a:noFill/>
        </p:spPr>
        <p:txBody>
          <a:bodyPr wrap="none" rtlCol="0">
            <a:spAutoFit/>
          </a:bodyPr>
          <a:lstStyle/>
          <a:p>
            <a:pPr algn="ctr"/>
            <a:r>
              <a:rPr lang="en-US" sz="1600" dirty="0" err="1"/>
              <a:t>Longtail</a:t>
            </a:r>
            <a:endParaRPr lang="en-US" sz="1600" dirty="0"/>
          </a:p>
        </p:txBody>
      </p:sp>
      <p:sp>
        <p:nvSpPr>
          <p:cNvPr id="41" name="TextBox 40"/>
          <p:cNvSpPr txBox="1"/>
          <p:nvPr/>
        </p:nvSpPr>
        <p:spPr>
          <a:xfrm>
            <a:off x="8304369" y="4916004"/>
            <a:ext cx="886846" cy="584775"/>
          </a:xfrm>
          <a:prstGeom prst="rect">
            <a:avLst/>
          </a:prstGeom>
          <a:noFill/>
        </p:spPr>
        <p:txBody>
          <a:bodyPr wrap="none" rtlCol="0">
            <a:spAutoFit/>
          </a:bodyPr>
          <a:lstStyle/>
          <a:p>
            <a:pPr algn="ctr"/>
            <a:r>
              <a:rPr lang="en-US" sz="1600" dirty="0"/>
              <a:t>Quick </a:t>
            </a:r>
            <a:br>
              <a:rPr lang="en-US" sz="1600" dirty="0"/>
            </a:br>
            <a:r>
              <a:rPr lang="en-US" sz="1600" dirty="0"/>
              <a:t>Answers</a:t>
            </a:r>
          </a:p>
        </p:txBody>
      </p:sp>
      <p:sp>
        <p:nvSpPr>
          <p:cNvPr id="44" name="Oval 43"/>
          <p:cNvSpPr/>
          <p:nvPr/>
        </p:nvSpPr>
        <p:spPr>
          <a:xfrm>
            <a:off x="3493813" y="2955418"/>
            <a:ext cx="1392071" cy="1364772"/>
          </a:xfrm>
          <a:prstGeom prst="ellipse">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TextBox 45"/>
          <p:cNvSpPr txBox="1"/>
          <p:nvPr/>
        </p:nvSpPr>
        <p:spPr>
          <a:xfrm>
            <a:off x="3895399" y="3506321"/>
            <a:ext cx="609334" cy="338554"/>
          </a:xfrm>
          <a:prstGeom prst="rect">
            <a:avLst/>
          </a:prstGeom>
          <a:noFill/>
        </p:spPr>
        <p:txBody>
          <a:bodyPr wrap="none" rtlCol="0">
            <a:spAutoFit/>
          </a:bodyPr>
          <a:lstStyle/>
          <a:p>
            <a:pPr algn="ctr"/>
            <a:r>
              <a:rPr lang="en-US" sz="1600" dirty="0"/>
              <a:t>Local</a:t>
            </a:r>
          </a:p>
        </p:txBody>
      </p:sp>
      <p:sp>
        <p:nvSpPr>
          <p:cNvPr id="45" name="Oval 44"/>
          <p:cNvSpPr/>
          <p:nvPr/>
        </p:nvSpPr>
        <p:spPr>
          <a:xfrm>
            <a:off x="1450189" y="1025134"/>
            <a:ext cx="1392071" cy="1364772"/>
          </a:xfrm>
          <a:prstGeom prst="ellipse">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TextBox 46"/>
          <p:cNvSpPr txBox="1"/>
          <p:nvPr/>
        </p:nvSpPr>
        <p:spPr>
          <a:xfrm>
            <a:off x="1480595" y="1248485"/>
            <a:ext cx="1324402" cy="830997"/>
          </a:xfrm>
          <a:prstGeom prst="rect">
            <a:avLst/>
          </a:prstGeom>
          <a:noFill/>
        </p:spPr>
        <p:txBody>
          <a:bodyPr wrap="none" rtlCol="0">
            <a:spAutoFit/>
          </a:bodyPr>
          <a:lstStyle/>
          <a:p>
            <a:pPr algn="ctr"/>
            <a:r>
              <a:rPr lang="en-US" sz="1600" dirty="0"/>
              <a:t>Video, </a:t>
            </a:r>
          </a:p>
          <a:p>
            <a:pPr algn="ctr"/>
            <a:r>
              <a:rPr lang="en-US" sz="1600" dirty="0"/>
              <a:t>YouTube</a:t>
            </a:r>
          </a:p>
          <a:p>
            <a:pPr algn="ctr"/>
            <a:r>
              <a:rPr lang="en-US" sz="1600" dirty="0"/>
              <a:t>Optimization</a:t>
            </a:r>
          </a:p>
        </p:txBody>
      </p:sp>
      <p:sp>
        <p:nvSpPr>
          <p:cNvPr id="50" name="Oval 49"/>
          <p:cNvSpPr/>
          <p:nvPr/>
        </p:nvSpPr>
        <p:spPr>
          <a:xfrm>
            <a:off x="4607247" y="1989737"/>
            <a:ext cx="1392071" cy="1364772"/>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4833590" y="2288668"/>
            <a:ext cx="994182" cy="830997"/>
          </a:xfrm>
          <a:prstGeom prst="rect">
            <a:avLst/>
          </a:prstGeom>
          <a:noFill/>
        </p:spPr>
        <p:txBody>
          <a:bodyPr wrap="none" rtlCol="0">
            <a:spAutoFit/>
          </a:bodyPr>
          <a:lstStyle/>
          <a:p>
            <a:pPr algn="ctr"/>
            <a:r>
              <a:rPr lang="en-US" sz="1600" dirty="0"/>
              <a:t>Style </a:t>
            </a:r>
          </a:p>
          <a:p>
            <a:pPr algn="ctr"/>
            <a:r>
              <a:rPr lang="en-US" sz="1600" dirty="0" smtClean="0"/>
              <a:t>Guide w </a:t>
            </a:r>
          </a:p>
          <a:p>
            <a:pPr algn="ctr"/>
            <a:r>
              <a:rPr lang="en-US" sz="1600" dirty="0" smtClean="0"/>
              <a:t>SEO</a:t>
            </a:r>
            <a:endParaRPr lang="en-US" sz="1600" dirty="0"/>
          </a:p>
        </p:txBody>
      </p:sp>
      <p:sp>
        <p:nvSpPr>
          <p:cNvPr id="54" name="Oval 53"/>
          <p:cNvSpPr/>
          <p:nvPr/>
        </p:nvSpPr>
        <p:spPr>
          <a:xfrm>
            <a:off x="10050397" y="4537487"/>
            <a:ext cx="1392071" cy="136477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TextBox 54"/>
          <p:cNvSpPr txBox="1"/>
          <p:nvPr/>
        </p:nvSpPr>
        <p:spPr>
          <a:xfrm>
            <a:off x="10284856" y="4935132"/>
            <a:ext cx="994183" cy="584775"/>
          </a:xfrm>
          <a:prstGeom prst="rect">
            <a:avLst/>
          </a:prstGeom>
          <a:noFill/>
        </p:spPr>
        <p:txBody>
          <a:bodyPr wrap="none" rtlCol="0">
            <a:spAutoFit/>
          </a:bodyPr>
          <a:lstStyle/>
          <a:p>
            <a:pPr algn="ctr"/>
            <a:r>
              <a:rPr lang="en-US" sz="1600" dirty="0" smtClean="0"/>
              <a:t>FAQ,</a:t>
            </a:r>
          </a:p>
          <a:p>
            <a:pPr algn="ctr"/>
            <a:r>
              <a:rPr lang="en-US" sz="1600" dirty="0" smtClean="0"/>
              <a:t>Glossary</a:t>
            </a:r>
            <a:endParaRPr lang="en-US" sz="1600" dirty="0"/>
          </a:p>
        </p:txBody>
      </p:sp>
      <p:sp>
        <p:nvSpPr>
          <p:cNvPr id="56" name="Oval 55"/>
          <p:cNvSpPr/>
          <p:nvPr/>
        </p:nvSpPr>
        <p:spPr>
          <a:xfrm>
            <a:off x="9394936" y="1766987"/>
            <a:ext cx="1392071" cy="1364772"/>
          </a:xfrm>
          <a:prstGeom prst="ellipse">
            <a:avLst/>
          </a:prstGeom>
          <a:solidFill>
            <a:srgbClr val="E4B4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TextBox 56"/>
          <p:cNvSpPr txBox="1"/>
          <p:nvPr/>
        </p:nvSpPr>
        <p:spPr>
          <a:xfrm>
            <a:off x="9652749" y="2156985"/>
            <a:ext cx="960519" cy="584775"/>
          </a:xfrm>
          <a:prstGeom prst="rect">
            <a:avLst/>
          </a:prstGeom>
          <a:noFill/>
        </p:spPr>
        <p:txBody>
          <a:bodyPr wrap="none" rtlCol="0">
            <a:spAutoFit/>
          </a:bodyPr>
          <a:lstStyle/>
          <a:p>
            <a:pPr algn="ctr"/>
            <a:r>
              <a:rPr lang="en-US" sz="1600" dirty="0" smtClean="0"/>
              <a:t>Content </a:t>
            </a:r>
          </a:p>
          <a:p>
            <a:pPr algn="ctr"/>
            <a:r>
              <a:rPr lang="en-US" sz="1600" dirty="0" smtClean="0"/>
              <a:t>Hubs</a:t>
            </a:r>
            <a:endParaRPr lang="en-US" sz="1600" dirty="0"/>
          </a:p>
        </p:txBody>
      </p:sp>
    </p:spTree>
    <p:custDataLst>
      <p:tags r:id="rId1"/>
    </p:custDataLst>
    <p:extLst>
      <p:ext uri="{BB962C8B-B14F-4D97-AF65-F5344CB8AC3E}">
        <p14:creationId xmlns:p14="http://schemas.microsoft.com/office/powerpoint/2010/main" val="3920153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4610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847697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82161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4845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104775"/>
            <a:ext cx="5829300" cy="66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45383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Shape 643"/>
          <p:cNvSpPr txBox="1">
            <a:spLocks noGrp="1"/>
          </p:cNvSpPr>
          <p:nvPr>
            <p:ph type="body" idx="2"/>
          </p:nvPr>
        </p:nvSpPr>
        <p:spPr>
          <a:xfrm>
            <a:off x="609600" y="2815535"/>
            <a:ext cx="10972800" cy="1275735"/>
          </a:xfrm>
          <a:prstGeom prst="rect">
            <a:avLst/>
          </a:prstGeom>
          <a:noFill/>
          <a:ln>
            <a:noFill/>
          </a:ln>
        </p:spPr>
        <p:txBody>
          <a:bodyPr spcFirstLastPara="1" wrap="square" lIns="91425" tIns="45700" rIns="91425" bIns="45700" anchor="t" anchorCtr="0">
            <a:noAutofit/>
          </a:bodyPr>
          <a:lstStyle/>
          <a:p>
            <a:pPr marL="0" marR="0" lvl="0" indent="0" algn="ctr" rtl="0">
              <a:lnSpc>
                <a:spcPct val="187500"/>
              </a:lnSpc>
              <a:spcBef>
                <a:spcPts val="0"/>
              </a:spcBef>
              <a:spcAft>
                <a:spcPts val="0"/>
              </a:spcAft>
              <a:buClr>
                <a:schemeClr val="lt1"/>
              </a:buClr>
              <a:buSzPts val="3200"/>
              <a:buFont typeface="Arial"/>
              <a:buNone/>
            </a:pPr>
            <a:r>
              <a:rPr lang="en-US" sz="3200" b="1" i="0" u="none" strike="noStrike" cap="all" dirty="0" smtClean="0">
                <a:solidFill>
                  <a:schemeClr val="lt1"/>
                </a:solidFill>
                <a:sym typeface="Arial"/>
              </a:rPr>
              <a:t>Questions?</a:t>
            </a:r>
            <a:endParaRPr cap="all" dirty="0"/>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3"/>
          </p:nvPr>
        </p:nvSpPr>
        <p:spPr>
          <a:xfrm>
            <a:off x="-13652" y="333650"/>
            <a:ext cx="12192004" cy="1476108"/>
          </a:xfrm>
        </p:spPr>
        <p:txBody>
          <a:bodyPr/>
          <a:lstStyle/>
          <a:p>
            <a:pPr marL="228600" indent="0"/>
            <a:r>
              <a:rPr lang="en-US" sz="3600" dirty="0"/>
              <a:t>Desktop and Mobile Cross-SERP Click Curves</a:t>
            </a:r>
          </a:p>
        </p:txBody>
      </p:sp>
      <p:graphicFrame>
        <p:nvGraphicFramePr>
          <p:cNvPr id="5" name="Chart 4"/>
          <p:cNvGraphicFramePr>
            <a:graphicFrameLocks/>
          </p:cNvGraphicFramePr>
          <p:nvPr>
            <p:extLst>
              <p:ext uri="{D42A27DB-BD31-4B8C-83A1-F6EECF244321}">
                <p14:modId xmlns:p14="http://schemas.microsoft.com/office/powerpoint/2010/main" val="1513510801"/>
              </p:ext>
            </p:extLst>
          </p:nvPr>
        </p:nvGraphicFramePr>
        <p:xfrm>
          <a:off x="2393324" y="1590540"/>
          <a:ext cx="6596130" cy="4488288"/>
        </p:xfrm>
        <a:graphic>
          <a:graphicData uri="http://schemas.openxmlformats.org/drawingml/2006/chart">
            <c:chart xmlns:c="http://schemas.openxmlformats.org/drawingml/2006/chart" xmlns:r="http://schemas.openxmlformats.org/officeDocument/2006/relationships" r:id="rId3"/>
          </a:graphicData>
        </a:graphic>
      </p:graphicFrame>
      <p:sp>
        <p:nvSpPr>
          <p:cNvPr id="6" name="Horizontal Scroll 5">
            <a:extLst>
              <a:ext uri="{FF2B5EF4-FFF2-40B4-BE49-F238E27FC236}">
                <a16:creationId xmlns="" xmlns:a16="http://schemas.microsoft.com/office/drawing/2014/main" id="{72FA8569-3B4D-DF4F-B2AE-1FB86178AD6A}"/>
              </a:ext>
            </a:extLst>
          </p:cNvPr>
          <p:cNvSpPr/>
          <p:nvPr/>
        </p:nvSpPr>
        <p:spPr>
          <a:xfrm>
            <a:off x="116773" y="62346"/>
            <a:ext cx="1788245" cy="449914"/>
          </a:xfrm>
          <a:prstGeom prst="horizontalScroll">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BrightEdge Research</a:t>
            </a:r>
          </a:p>
        </p:txBody>
      </p:sp>
      <p:sp>
        <p:nvSpPr>
          <p:cNvPr id="2" name="TextBox 1">
            <a:extLst>
              <a:ext uri="{FF2B5EF4-FFF2-40B4-BE49-F238E27FC236}">
                <a16:creationId xmlns="" xmlns:a16="http://schemas.microsoft.com/office/drawing/2014/main" id="{8625844D-4EB0-374B-836D-D3F35DABD2BD}"/>
              </a:ext>
            </a:extLst>
          </p:cNvPr>
          <p:cNvSpPr txBox="1"/>
          <p:nvPr/>
        </p:nvSpPr>
        <p:spPr>
          <a:xfrm>
            <a:off x="5780792" y="6078828"/>
            <a:ext cx="603115" cy="261610"/>
          </a:xfrm>
          <a:prstGeom prst="rect">
            <a:avLst/>
          </a:prstGeom>
          <a:noFill/>
        </p:spPr>
        <p:txBody>
          <a:bodyPr wrap="square" rtlCol="0">
            <a:spAutoFit/>
          </a:bodyPr>
          <a:lstStyle/>
          <a:p>
            <a:pPr algn="ctr"/>
            <a:r>
              <a:rPr lang="en-US" sz="1100" dirty="0"/>
              <a:t>Rank</a:t>
            </a:r>
          </a:p>
        </p:txBody>
      </p:sp>
      <p:sp>
        <p:nvSpPr>
          <p:cNvPr id="7" name="TextBox 6">
            <a:extLst>
              <a:ext uri="{FF2B5EF4-FFF2-40B4-BE49-F238E27FC236}">
                <a16:creationId xmlns="" xmlns:a16="http://schemas.microsoft.com/office/drawing/2014/main" id="{81D1AAA0-82AD-B240-AAF6-C3C9FAE5F61B}"/>
              </a:ext>
            </a:extLst>
          </p:cNvPr>
          <p:cNvSpPr txBox="1"/>
          <p:nvPr/>
        </p:nvSpPr>
        <p:spPr>
          <a:xfrm rot="16200000">
            <a:off x="1734266" y="3703878"/>
            <a:ext cx="603115" cy="261610"/>
          </a:xfrm>
          <a:prstGeom prst="rect">
            <a:avLst/>
          </a:prstGeom>
          <a:noFill/>
        </p:spPr>
        <p:txBody>
          <a:bodyPr wrap="square" rtlCol="0">
            <a:spAutoFit/>
          </a:bodyPr>
          <a:lstStyle/>
          <a:p>
            <a:pPr algn="ctr"/>
            <a:r>
              <a:rPr lang="en-US" sz="1100" dirty="0"/>
              <a:t>CTR</a:t>
            </a:r>
          </a:p>
        </p:txBody>
      </p:sp>
      <p:grpSp>
        <p:nvGrpSpPr>
          <p:cNvPr id="12" name="Group 11">
            <a:extLst>
              <a:ext uri="{FF2B5EF4-FFF2-40B4-BE49-F238E27FC236}">
                <a16:creationId xmlns="" xmlns:a16="http://schemas.microsoft.com/office/drawing/2014/main" id="{E3821B29-7F1E-F04D-A9C0-1CA6B4ED3B4F}"/>
              </a:ext>
            </a:extLst>
          </p:cNvPr>
          <p:cNvGrpSpPr/>
          <p:nvPr/>
        </p:nvGrpSpPr>
        <p:grpSpPr>
          <a:xfrm>
            <a:off x="9329033" y="3705354"/>
            <a:ext cx="1254869" cy="430887"/>
            <a:chOff x="9533106" y="3728849"/>
            <a:chExt cx="1254869" cy="430887"/>
          </a:xfrm>
        </p:grpSpPr>
        <p:sp>
          <p:nvSpPr>
            <p:cNvPr id="8" name="TextBox 7">
              <a:extLst>
                <a:ext uri="{FF2B5EF4-FFF2-40B4-BE49-F238E27FC236}">
                  <a16:creationId xmlns="" xmlns:a16="http://schemas.microsoft.com/office/drawing/2014/main" id="{3412081B-0E9F-3043-AA46-F7B2C114EB1C}"/>
                </a:ext>
              </a:extLst>
            </p:cNvPr>
            <p:cNvSpPr txBox="1"/>
            <p:nvPr/>
          </p:nvSpPr>
          <p:spPr>
            <a:xfrm>
              <a:off x="10009971" y="3728849"/>
              <a:ext cx="778004" cy="430887"/>
            </a:xfrm>
            <a:prstGeom prst="rect">
              <a:avLst/>
            </a:prstGeom>
            <a:noFill/>
          </p:spPr>
          <p:txBody>
            <a:bodyPr wrap="square" rtlCol="0">
              <a:spAutoFit/>
            </a:bodyPr>
            <a:lstStyle/>
            <a:p>
              <a:r>
                <a:rPr lang="en-US" sz="1100" dirty="0"/>
                <a:t>Mobile</a:t>
              </a:r>
            </a:p>
            <a:p>
              <a:r>
                <a:rPr lang="en-US" sz="1100" dirty="0"/>
                <a:t>Desktop</a:t>
              </a:r>
            </a:p>
          </p:txBody>
        </p:sp>
        <p:cxnSp>
          <p:nvCxnSpPr>
            <p:cNvPr id="9" name="Straight Connector 8">
              <a:extLst>
                <a:ext uri="{FF2B5EF4-FFF2-40B4-BE49-F238E27FC236}">
                  <a16:creationId xmlns="" xmlns:a16="http://schemas.microsoft.com/office/drawing/2014/main" id="{AF35291B-56C7-F74A-882F-118180CB2DD8}"/>
                </a:ext>
              </a:extLst>
            </p:cNvPr>
            <p:cNvCxnSpPr/>
            <p:nvPr/>
          </p:nvCxnSpPr>
          <p:spPr>
            <a:xfrm>
              <a:off x="9533106" y="4013820"/>
              <a:ext cx="408562"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FFB584E7-5E83-C440-8DE4-D3881D0231BA}"/>
                </a:ext>
              </a:extLst>
            </p:cNvPr>
            <p:cNvCxnSpPr>
              <a:cxnSpLocks/>
            </p:cNvCxnSpPr>
            <p:nvPr/>
          </p:nvCxnSpPr>
          <p:spPr>
            <a:xfrm>
              <a:off x="9533106" y="3874940"/>
              <a:ext cx="40856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88532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3"/>
          </p:nvPr>
        </p:nvSpPr>
        <p:spPr>
          <a:xfrm>
            <a:off x="522118" y="218415"/>
            <a:ext cx="10463382" cy="1075029"/>
          </a:xfrm>
        </p:spPr>
        <p:txBody>
          <a:bodyPr/>
          <a:lstStyle/>
          <a:p>
            <a:r>
              <a:rPr lang="en-US" sz="3600" dirty="0"/>
              <a:t>Mobile Click Curves by SERP Type</a:t>
            </a:r>
          </a:p>
        </p:txBody>
      </p:sp>
      <p:graphicFrame>
        <p:nvGraphicFramePr>
          <p:cNvPr id="6" name="Chart 5"/>
          <p:cNvGraphicFramePr>
            <a:graphicFrameLocks/>
          </p:cNvGraphicFramePr>
          <p:nvPr>
            <p:extLst>
              <p:ext uri="{D42A27DB-BD31-4B8C-83A1-F6EECF244321}">
                <p14:modId xmlns:p14="http://schemas.microsoft.com/office/powerpoint/2010/main" val="158967462"/>
              </p:ext>
            </p:extLst>
          </p:nvPr>
        </p:nvGraphicFramePr>
        <p:xfrm>
          <a:off x="1271685" y="1120330"/>
          <a:ext cx="10500661" cy="5514535"/>
        </p:xfrm>
        <a:graphic>
          <a:graphicData uri="http://schemas.openxmlformats.org/drawingml/2006/chart">
            <c:chart xmlns:c="http://schemas.openxmlformats.org/drawingml/2006/chart" xmlns:r="http://schemas.openxmlformats.org/officeDocument/2006/relationships" r:id="rId4"/>
          </a:graphicData>
        </a:graphic>
      </p:graphicFrame>
      <p:sp>
        <p:nvSpPr>
          <p:cNvPr id="7" name="Horizontal Scroll 6">
            <a:extLst>
              <a:ext uri="{FF2B5EF4-FFF2-40B4-BE49-F238E27FC236}">
                <a16:creationId xmlns="" xmlns:a16="http://schemas.microsoft.com/office/drawing/2014/main" id="{72FA8569-3B4D-DF4F-B2AE-1FB86178AD6A}"/>
              </a:ext>
            </a:extLst>
          </p:cNvPr>
          <p:cNvSpPr/>
          <p:nvPr/>
        </p:nvSpPr>
        <p:spPr>
          <a:xfrm>
            <a:off x="116773" y="62346"/>
            <a:ext cx="1788245" cy="449914"/>
          </a:xfrm>
          <a:prstGeom prst="horizontalScroll">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BrightEdge Research</a:t>
            </a:r>
          </a:p>
        </p:txBody>
      </p:sp>
      <p:sp>
        <p:nvSpPr>
          <p:cNvPr id="5" name="TextBox 4">
            <a:extLst>
              <a:ext uri="{FF2B5EF4-FFF2-40B4-BE49-F238E27FC236}">
                <a16:creationId xmlns="" xmlns:a16="http://schemas.microsoft.com/office/drawing/2014/main" id="{231433F0-04FB-0843-B887-2F5FEAE63E2D}"/>
              </a:ext>
            </a:extLst>
          </p:cNvPr>
          <p:cNvSpPr txBox="1"/>
          <p:nvPr/>
        </p:nvSpPr>
        <p:spPr>
          <a:xfrm>
            <a:off x="5245772" y="6561268"/>
            <a:ext cx="603115" cy="261610"/>
          </a:xfrm>
          <a:prstGeom prst="rect">
            <a:avLst/>
          </a:prstGeom>
          <a:noFill/>
        </p:spPr>
        <p:txBody>
          <a:bodyPr wrap="square" rtlCol="0">
            <a:spAutoFit/>
          </a:bodyPr>
          <a:lstStyle/>
          <a:p>
            <a:pPr algn="ctr"/>
            <a:r>
              <a:rPr lang="en-US" sz="1100" dirty="0"/>
              <a:t>Rank</a:t>
            </a:r>
          </a:p>
        </p:txBody>
      </p:sp>
      <p:sp>
        <p:nvSpPr>
          <p:cNvPr id="8" name="TextBox 7">
            <a:extLst>
              <a:ext uri="{FF2B5EF4-FFF2-40B4-BE49-F238E27FC236}">
                <a16:creationId xmlns="" xmlns:a16="http://schemas.microsoft.com/office/drawing/2014/main" id="{061FAAC7-EFC2-FA41-82F7-D5A4AC0F134A}"/>
              </a:ext>
            </a:extLst>
          </p:cNvPr>
          <p:cNvSpPr txBox="1"/>
          <p:nvPr/>
        </p:nvSpPr>
        <p:spPr>
          <a:xfrm rot="16200000">
            <a:off x="839322" y="3587146"/>
            <a:ext cx="603115" cy="261610"/>
          </a:xfrm>
          <a:prstGeom prst="rect">
            <a:avLst/>
          </a:prstGeom>
          <a:noFill/>
        </p:spPr>
        <p:txBody>
          <a:bodyPr wrap="square" rtlCol="0">
            <a:spAutoFit/>
          </a:bodyPr>
          <a:lstStyle/>
          <a:p>
            <a:pPr algn="ctr"/>
            <a:r>
              <a:rPr lang="en-US" sz="1100" dirty="0"/>
              <a:t>CTR</a:t>
            </a:r>
          </a:p>
        </p:txBody>
      </p:sp>
    </p:spTree>
    <p:custDataLst>
      <p:tags r:id="rId1"/>
    </p:custDataLst>
    <p:extLst>
      <p:ext uri="{BB962C8B-B14F-4D97-AF65-F5344CB8AC3E}">
        <p14:creationId xmlns:p14="http://schemas.microsoft.com/office/powerpoint/2010/main" val="2498441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2054" y="2151081"/>
            <a:ext cx="11761322" cy="3973551"/>
          </a:xfrm>
        </p:spPr>
        <p:txBody>
          <a:bodyPr/>
          <a:lstStyle/>
          <a:p>
            <a:pPr marL="511175" indent="-282575">
              <a:buFont typeface="Arial" panose="020B0604020202020204" pitchFamily="34" charset="0"/>
              <a:buChar char="•"/>
            </a:pPr>
            <a:r>
              <a:rPr lang="en-US" dirty="0"/>
              <a:t>Users have different needs for info depth, for example between Local 3-Pack at </a:t>
            </a:r>
            <a:r>
              <a:rPr lang="en-US" dirty="0" smtClean="0"/>
              <a:t>55% </a:t>
            </a:r>
            <a:r>
              <a:rPr lang="en-US" dirty="0"/>
              <a:t>on Mobile and Quick Answers on Desktop at 107%</a:t>
            </a:r>
          </a:p>
          <a:p>
            <a:pPr marL="511175" indent="-282575">
              <a:buFont typeface="Arial" panose="020B0604020202020204" pitchFamily="34" charset="0"/>
              <a:buChar char="•"/>
            </a:pPr>
            <a:endParaRPr lang="en-US" dirty="0"/>
          </a:p>
          <a:p>
            <a:pPr marL="511175" indent="-282575">
              <a:buFont typeface="Arial" panose="020B0604020202020204" pitchFamily="34" charset="0"/>
              <a:buChar char="•"/>
            </a:pPr>
            <a:r>
              <a:rPr lang="en-US" dirty="0"/>
              <a:t>Voice on Mobile is also a big factor influencing and dampening clicks</a:t>
            </a:r>
          </a:p>
        </p:txBody>
      </p:sp>
      <p:sp>
        <p:nvSpPr>
          <p:cNvPr id="4" name="Text Placeholder 3"/>
          <p:cNvSpPr>
            <a:spLocks noGrp="1"/>
          </p:cNvSpPr>
          <p:nvPr>
            <p:ph type="body" idx="3"/>
          </p:nvPr>
        </p:nvSpPr>
        <p:spPr>
          <a:xfrm>
            <a:off x="522118" y="304669"/>
            <a:ext cx="10463382" cy="1476108"/>
          </a:xfrm>
        </p:spPr>
        <p:txBody>
          <a:bodyPr/>
          <a:lstStyle/>
          <a:p>
            <a:pPr marL="228600" indent="0"/>
            <a:r>
              <a:rPr lang="en-US" sz="3600" dirty="0"/>
              <a:t>Query-to-Click Ratios Vary Between Device and SERP Type from </a:t>
            </a:r>
            <a:r>
              <a:rPr lang="en-US" sz="3600" dirty="0" smtClean="0"/>
              <a:t>55% </a:t>
            </a:r>
            <a:r>
              <a:rPr lang="en-US" sz="3600" dirty="0"/>
              <a:t>to </a:t>
            </a:r>
            <a:r>
              <a:rPr lang="en-US" sz="3600" dirty="0" smtClean="0"/>
              <a:t>107%</a:t>
            </a:r>
            <a:endParaRPr lang="en-US" sz="3600" dirty="0"/>
          </a:p>
        </p:txBody>
      </p:sp>
      <p:sp>
        <p:nvSpPr>
          <p:cNvPr id="5" name="Horizontal Scroll 4">
            <a:extLst>
              <a:ext uri="{FF2B5EF4-FFF2-40B4-BE49-F238E27FC236}">
                <a16:creationId xmlns="" xmlns:a16="http://schemas.microsoft.com/office/drawing/2014/main" id="{72FA8569-3B4D-DF4F-B2AE-1FB86178AD6A}"/>
              </a:ext>
            </a:extLst>
          </p:cNvPr>
          <p:cNvSpPr/>
          <p:nvPr/>
        </p:nvSpPr>
        <p:spPr>
          <a:xfrm>
            <a:off x="116773" y="62346"/>
            <a:ext cx="1788245" cy="449914"/>
          </a:xfrm>
          <a:prstGeom prst="horizontalScroll">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BrightEdge Research</a:t>
            </a:r>
          </a:p>
        </p:txBody>
      </p:sp>
    </p:spTree>
    <p:custDataLst>
      <p:tags r:id="rId1"/>
    </p:custDataLst>
    <p:extLst>
      <p:ext uri="{BB962C8B-B14F-4D97-AF65-F5344CB8AC3E}">
        <p14:creationId xmlns:p14="http://schemas.microsoft.com/office/powerpoint/2010/main" val="27081553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Digitization</a:t>
            </a:r>
            <a:endParaRPr lang="en-US" dirty="0"/>
          </a:p>
        </p:txBody>
      </p:sp>
    </p:spTree>
    <p:custDataLst>
      <p:tags r:id="rId1"/>
    </p:custDataLst>
    <p:extLst>
      <p:ext uri="{BB962C8B-B14F-4D97-AF65-F5344CB8AC3E}">
        <p14:creationId xmlns:p14="http://schemas.microsoft.com/office/powerpoint/2010/main" val="387663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4935"/>
          </a:xfrm>
        </p:spPr>
        <p:txBody>
          <a:bodyPr/>
          <a:lstStyle/>
          <a:p>
            <a:r>
              <a:rPr lang="en-US" dirty="0" smtClean="0"/>
              <a:t>Content Marketers as Publishers</a:t>
            </a:r>
            <a:endParaRPr lang="en-US" dirty="0"/>
          </a:p>
        </p:txBody>
      </p:sp>
    </p:spTree>
    <p:custDataLst>
      <p:tags r:id="rId1"/>
    </p:custDataLst>
    <p:extLst>
      <p:ext uri="{BB962C8B-B14F-4D97-AF65-F5344CB8AC3E}">
        <p14:creationId xmlns:p14="http://schemas.microsoft.com/office/powerpoint/2010/main" val="1705273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0408"/>
            <a:ext cx="11076296" cy="1325563"/>
          </a:xfrm>
        </p:spPr>
        <p:txBody>
          <a:bodyPr/>
          <a:lstStyle/>
          <a:p>
            <a:r>
              <a:rPr lang="en-US" dirty="0" smtClean="0"/>
              <a:t>Original Content, Exclusivity, Subscription</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007" y="1220895"/>
            <a:ext cx="9112624" cy="505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03462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0621"/>
            <a:ext cx="10515600" cy="1325563"/>
          </a:xfrm>
        </p:spPr>
        <p:txBody>
          <a:bodyPr/>
          <a:lstStyle/>
          <a:p>
            <a:r>
              <a:rPr lang="en-US" dirty="0" smtClean="0"/>
              <a:t>Personalization</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440" y="1079366"/>
            <a:ext cx="8495347" cy="560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841336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ONTENT SLIDES" val="axdirA8x"/>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Custom 3">
      <a:dk1>
        <a:srgbClr val="000000"/>
      </a:dk1>
      <a:lt1>
        <a:srgbClr val="FFFFFF"/>
      </a:lt1>
      <a:dk2>
        <a:srgbClr val="656565"/>
      </a:dk2>
      <a:lt2>
        <a:srgbClr val="E7E6E6"/>
      </a:lt2>
      <a:accent1>
        <a:srgbClr val="08BBD2"/>
      </a:accent1>
      <a:accent2>
        <a:srgbClr val="F8D223"/>
      </a:accent2>
      <a:accent3>
        <a:srgbClr val="F0602E"/>
      </a:accent3>
      <a:accent4>
        <a:srgbClr val="50B747"/>
      </a:accent4>
      <a:accent5>
        <a:srgbClr val="009DDA"/>
      </a:accent5>
      <a:accent6>
        <a:srgbClr val="EB3927"/>
      </a:accent6>
      <a:hlink>
        <a:srgbClr val="009DDA"/>
      </a:hlink>
      <a:folHlink>
        <a:srgbClr val="2279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dobe Master Widescreen 2014">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52328</TotalTime>
  <Words>1538</Words>
  <Application>Microsoft Office PowerPoint</Application>
  <PresentationFormat>Custom</PresentationFormat>
  <Paragraphs>262</Paragraphs>
  <Slides>29</Slides>
  <Notes>20</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Title Slides</vt:lpstr>
      <vt:lpstr>Content Slides</vt:lpstr>
      <vt:lpstr>Adobe Master Widescreen 2014</vt:lpstr>
      <vt:lpstr>PowerPoint Presentation</vt:lpstr>
      <vt:lpstr>PowerPoint Presentation</vt:lpstr>
      <vt:lpstr>PowerPoint Presentation</vt:lpstr>
      <vt:lpstr>PowerPoint Presentation</vt:lpstr>
      <vt:lpstr>PowerPoint Presentation</vt:lpstr>
      <vt:lpstr>Digitization</vt:lpstr>
      <vt:lpstr>Content Marketers as Publishers</vt:lpstr>
      <vt:lpstr>Original Content, Exclusivity, Subscription</vt:lpstr>
      <vt:lpstr>Personalization</vt:lpstr>
      <vt:lpstr>Mobile Media and AMP</vt:lpstr>
      <vt:lpstr>Site Search</vt:lpstr>
      <vt:lpstr>Social Media and UGC</vt:lpstr>
      <vt:lpstr>Voice Search and Browsing</vt:lpstr>
      <vt:lpstr>Customer Journey Analytics</vt:lpstr>
      <vt:lpstr>PowerPoint Presentation</vt:lpstr>
      <vt:lpstr>Use Case 1: Large Site Technical Audit ContentIQ</vt:lpstr>
      <vt:lpstr>Use Case 2: Voice of Customer and Queries Data Cube</vt:lpstr>
      <vt:lpstr>Use Case 3: Identifying Untargeted Keyword  Page Reporting</vt:lpstr>
      <vt:lpstr>Use Case 4: Track and Elevate Organic StoryBuilder</vt:lpstr>
      <vt:lpstr>eCommerce Content Benchmark</vt:lpstr>
      <vt:lpstr>eCommerce Click Curves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Newton</dc:creator>
  <cp:lastModifiedBy>Erik Newton</cp:lastModifiedBy>
  <cp:revision>282</cp:revision>
  <dcterms:modified xsi:type="dcterms:W3CDTF">2018-10-31T14:36:07Z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9A32B890-707C-4563-911D-7C8A8E0F3678</vt:lpwstr>
  </property>
  <property fmtid="{D5CDD505-2E9C-101B-9397-08002B2CF9AE}" pid="3" name="ArticulatePath">
    <vt:lpwstr>San Jose User Group - Apr 2018</vt:lpwstr>
  </property>
</Properties>
</file>