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4"/>
  </p:notesMasterIdLst>
  <p:sldIdLst>
    <p:sldId id="309" r:id="rId2"/>
    <p:sldId id="351" r:id="rId3"/>
    <p:sldId id="463" r:id="rId4"/>
    <p:sldId id="453" r:id="rId5"/>
    <p:sldId id="283" r:id="rId6"/>
    <p:sldId id="395" r:id="rId7"/>
    <p:sldId id="362" r:id="rId8"/>
    <p:sldId id="725" r:id="rId9"/>
    <p:sldId id="726" r:id="rId10"/>
    <p:sldId id="723" r:id="rId11"/>
    <p:sldId id="724" r:id="rId12"/>
    <p:sldId id="727" r:id="rId13"/>
    <p:sldId id="728" r:id="rId14"/>
    <p:sldId id="720" r:id="rId15"/>
    <p:sldId id="721" r:id="rId16"/>
    <p:sldId id="729" r:id="rId17"/>
    <p:sldId id="730" r:id="rId18"/>
    <p:sldId id="394" r:id="rId19"/>
    <p:sldId id="426" r:id="rId20"/>
    <p:sldId id="718" r:id="rId21"/>
    <p:sldId id="326" r:id="rId22"/>
    <p:sldId id="33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6E2765D2-8656-D74F-A674-F71E8B3F63AD}">
          <p14:sldIdLst>
            <p14:sldId id="309"/>
            <p14:sldId id="351"/>
            <p14:sldId id="463"/>
            <p14:sldId id="453"/>
            <p14:sldId id="283"/>
            <p14:sldId id="395"/>
            <p14:sldId id="362"/>
            <p14:sldId id="725"/>
            <p14:sldId id="726"/>
            <p14:sldId id="723"/>
            <p14:sldId id="724"/>
            <p14:sldId id="727"/>
            <p14:sldId id="728"/>
            <p14:sldId id="720"/>
            <p14:sldId id="721"/>
            <p14:sldId id="729"/>
            <p14:sldId id="730"/>
            <p14:sldId id="394"/>
            <p14:sldId id="426"/>
            <p14:sldId id="718"/>
            <p14:sldId id="326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Bao" initials="CB" lastIdx="2" clrIdx="0">
    <p:extLst>
      <p:ext uri="{19B8F6BF-5375-455C-9EA6-DF929625EA0E}">
        <p15:presenceInfo xmlns:p15="http://schemas.microsoft.com/office/powerpoint/2012/main" userId="1fa097f7-0a3a-42e3-9616-a5bc42dcd2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CAF"/>
    <a:srgbClr val="000000"/>
    <a:srgbClr val="E7E6E6"/>
    <a:srgbClr val="808080"/>
    <a:srgbClr val="333333"/>
    <a:srgbClr val="48B3DF"/>
    <a:srgbClr val="199ED8"/>
    <a:srgbClr val="9BD8EF"/>
    <a:srgbClr val="2CA3DA"/>
    <a:srgbClr val="F8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 autoAdjust="0"/>
    <p:restoredTop sz="81173"/>
  </p:normalViewPr>
  <p:slideViewPr>
    <p:cSldViewPr snapToGrid="0" snapToObjects="1">
      <p:cViewPr varScale="1">
        <p:scale>
          <a:sx n="85" d="100"/>
          <a:sy n="85" d="100"/>
        </p:scale>
        <p:origin x="1104" y="176"/>
      </p:cViewPr>
      <p:guideLst/>
    </p:cSldViewPr>
  </p:slideViewPr>
  <p:outlineViewPr>
    <p:cViewPr>
      <p:scale>
        <a:sx n="33" d="100"/>
        <a:sy n="33" d="100"/>
      </p:scale>
      <p:origin x="0" y="-3400"/>
    </p:cViewPr>
  </p:outlineViewPr>
  <p:notesTextViewPr>
    <p:cViewPr>
      <p:scale>
        <a:sx n="80" d="100"/>
        <a:sy n="8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009D9-A8A1-C844-A450-70AB941D9005}" type="doc">
      <dgm:prSet loTypeId="urn:microsoft.com/office/officeart/2005/8/layout/process1" loCatId="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FF0A72D3-2E92-044A-A66E-78410D13AD01}">
      <dgm:prSet phldrT="[Text]" custT="1"/>
      <dgm:spPr>
        <a:solidFill>
          <a:srgbClr val="127CAF"/>
        </a:solidFill>
      </dgm:spPr>
      <dgm:t>
        <a:bodyPr/>
        <a:lstStyle/>
        <a:p>
          <a:r>
            <a:rPr lang="en-US" sz="1800" dirty="0"/>
            <a:t>Colleagues</a:t>
          </a:r>
        </a:p>
      </dgm:t>
    </dgm:pt>
    <dgm:pt modelId="{06AD1298-ACC1-7245-811D-CFE1BADFDED6}" type="parTrans" cxnId="{5F4F564A-DDB4-5F45-A44E-38B2ECC01FD6}">
      <dgm:prSet/>
      <dgm:spPr/>
      <dgm:t>
        <a:bodyPr/>
        <a:lstStyle/>
        <a:p>
          <a:endParaRPr lang="en-US"/>
        </a:p>
      </dgm:t>
    </dgm:pt>
    <dgm:pt modelId="{569BCCC3-33F0-5F41-91FB-DCC144586E76}" type="sibTrans" cxnId="{5F4F564A-DDB4-5F45-A44E-38B2ECC01FD6}">
      <dgm:prSet/>
      <dgm:spPr>
        <a:solidFill>
          <a:srgbClr val="127CAF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E91BBA59-F8C6-2C40-B9E2-4401E7F1E28D}">
      <dgm:prSet phldrT="[Text]" custT="1"/>
      <dgm:spPr>
        <a:solidFill>
          <a:srgbClr val="127CAF"/>
        </a:solidFill>
      </dgm:spPr>
      <dgm:t>
        <a:bodyPr/>
        <a:lstStyle/>
        <a:p>
          <a:r>
            <a:rPr lang="en-US" sz="1800" dirty="0"/>
            <a:t>Consumers</a:t>
          </a:r>
        </a:p>
      </dgm:t>
    </dgm:pt>
    <dgm:pt modelId="{8ABD79C9-3443-B543-B9E0-52C6557380A0}" type="parTrans" cxnId="{EE85A1C1-A03E-284D-BC32-DB1BD21404CF}">
      <dgm:prSet/>
      <dgm:spPr/>
      <dgm:t>
        <a:bodyPr/>
        <a:lstStyle/>
        <a:p>
          <a:endParaRPr lang="en-US"/>
        </a:p>
      </dgm:t>
    </dgm:pt>
    <dgm:pt modelId="{E65FE0FF-475D-4E48-BE65-04267E6FBBC5}" type="sibTrans" cxnId="{EE85A1C1-A03E-284D-BC32-DB1BD21404CF}">
      <dgm:prSet/>
      <dgm:spPr>
        <a:solidFill>
          <a:srgbClr val="127CAF"/>
        </a:solidFill>
      </dgm:spPr>
      <dgm:t>
        <a:bodyPr/>
        <a:lstStyle/>
        <a:p>
          <a:endParaRPr lang="en-US" dirty="0"/>
        </a:p>
      </dgm:t>
    </dgm:pt>
    <dgm:pt modelId="{26E392AD-906F-FE4F-871C-27989AE728AD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127CAF"/>
        </a:solidFill>
        <a:ln w="12700">
          <a:solidFill>
            <a:schemeClr val="bg1"/>
          </a:solidFill>
        </a:ln>
      </dgm:spPr>
      <dgm:t>
        <a:bodyPr/>
        <a:lstStyle/>
        <a:p>
          <a:pPr marL="0" algn="ctr" defTabSz="914400">
            <a:buAutoNum type="arabicPeriod"/>
          </a:pPr>
          <a:r>
            <a:rPr lang="en-US" sz="1800" kern="1200" dirty="0"/>
            <a:t>You</a:t>
          </a:r>
          <a:endParaRPr lang="en-US" sz="18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dgm:t>
    </dgm:pt>
    <dgm:pt modelId="{29B8E36E-6FDF-B142-A3F8-EDA0D27F7A8B}" type="parTrans" cxnId="{FB42BB21-6334-8140-84E4-4227E20EE860}">
      <dgm:prSet/>
      <dgm:spPr/>
      <dgm:t>
        <a:bodyPr/>
        <a:lstStyle/>
        <a:p>
          <a:endParaRPr lang="en-US"/>
        </a:p>
      </dgm:t>
    </dgm:pt>
    <dgm:pt modelId="{81849B82-ACD8-3C45-8305-F7FFFE008D3A}" type="sibTrans" cxnId="{FB42BB21-6334-8140-84E4-4227E20EE860}">
      <dgm:prSet/>
      <dgm:spPr>
        <a:solidFill>
          <a:srgbClr val="127CAF"/>
        </a:solidFill>
      </dgm:spPr>
      <dgm:t>
        <a:bodyPr/>
        <a:lstStyle/>
        <a:p>
          <a:endParaRPr lang="en-US" dirty="0"/>
        </a:p>
      </dgm:t>
    </dgm:pt>
    <dgm:pt modelId="{E4826DCB-319A-B548-B777-46AF589476AB}">
      <dgm:prSet phldrT="[Text]" custT="1"/>
      <dgm:spPr>
        <a:solidFill>
          <a:srgbClr val="127CAF"/>
        </a:solidFill>
      </dgm:spPr>
      <dgm:t>
        <a:bodyPr/>
        <a:lstStyle/>
        <a:p>
          <a:r>
            <a:rPr lang="en-US" sz="1800" dirty="0"/>
            <a:t>Search Engines</a:t>
          </a:r>
        </a:p>
      </dgm:t>
    </dgm:pt>
    <dgm:pt modelId="{0EF20EF1-A1D2-7944-A7F3-7B6BFA840014}" type="parTrans" cxnId="{1EF8C474-ADBD-FE43-997D-67CFE2544EDA}">
      <dgm:prSet/>
      <dgm:spPr/>
      <dgm:t>
        <a:bodyPr/>
        <a:lstStyle/>
        <a:p>
          <a:endParaRPr lang="en-US"/>
        </a:p>
      </dgm:t>
    </dgm:pt>
    <dgm:pt modelId="{7A2360D3-A954-DB47-8E4D-38D7EF2E0248}" type="sibTrans" cxnId="{1EF8C474-ADBD-FE43-997D-67CFE2544EDA}">
      <dgm:prSet/>
      <dgm:spPr/>
      <dgm:t>
        <a:bodyPr/>
        <a:lstStyle/>
        <a:p>
          <a:endParaRPr lang="en-US"/>
        </a:p>
      </dgm:t>
    </dgm:pt>
    <dgm:pt modelId="{7E6FCFD6-D037-7941-8A37-F690F070353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127CAF"/>
        </a:solidFill>
        <a:ln w="12700">
          <a:solidFill>
            <a:schemeClr val="bg1"/>
          </a:solidFill>
        </a:ln>
      </dgm:spPr>
      <dgm:t>
        <a:bodyPr/>
        <a:lstStyle/>
        <a:p>
          <a:pPr marL="0" algn="ctr" defTabSz="914400">
            <a:buAutoNum type="arabicPeriod"/>
          </a:pPr>
          <a:r>
            <a: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Competitors</a:t>
          </a:r>
        </a:p>
      </dgm:t>
    </dgm:pt>
    <dgm:pt modelId="{5B5290E1-F022-F649-9223-4F8E6F36E369}" type="parTrans" cxnId="{42FF422A-E000-0D47-9ACB-82B83C1F645D}">
      <dgm:prSet/>
      <dgm:spPr/>
      <dgm:t>
        <a:bodyPr/>
        <a:lstStyle/>
        <a:p>
          <a:endParaRPr lang="en-US"/>
        </a:p>
      </dgm:t>
    </dgm:pt>
    <dgm:pt modelId="{871D8F41-78CD-D24B-B2C7-C0FE2E86EE76}" type="sibTrans" cxnId="{42FF422A-E000-0D47-9ACB-82B83C1F645D}">
      <dgm:prSet/>
      <dgm:spPr>
        <a:solidFill>
          <a:srgbClr val="127CAF"/>
        </a:solidFill>
      </dgm:spPr>
      <dgm:t>
        <a:bodyPr/>
        <a:lstStyle/>
        <a:p>
          <a:endParaRPr lang="en-US" dirty="0"/>
        </a:p>
      </dgm:t>
    </dgm:pt>
    <dgm:pt modelId="{D26065E6-EFCF-F448-8AD1-6E4124D0C2DF}" type="pres">
      <dgm:prSet presAssocID="{B7A009D9-A8A1-C844-A450-70AB941D90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5CE58-E201-5E42-9634-CE7481B7A5AC}" type="pres">
      <dgm:prSet presAssocID="{26E392AD-906F-FE4F-871C-27989AE728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1C77C-372E-B642-BE1C-EF9B3829C8C3}" type="pres">
      <dgm:prSet presAssocID="{81849B82-ACD8-3C45-8305-F7FFFE008D3A}" presName="sibTrans" presStyleLbl="sibTrans2D1" presStyleIdx="0" presStyleCnt="4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2696C5D4-190F-DD4D-BF66-9C99962D54AB}" type="pres">
      <dgm:prSet presAssocID="{81849B82-ACD8-3C45-8305-F7FFFE008D3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9F7905A-05BA-BC4C-BDC1-C2D35FF5143E}" type="pres">
      <dgm:prSet presAssocID="{FF0A72D3-2E92-044A-A66E-78410D13AD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25B47-E2B1-E44C-855F-092717CACB8D}" type="pres">
      <dgm:prSet presAssocID="{569BCCC3-33F0-5F41-91FB-DCC144586E76}" presName="sibTrans" presStyleLbl="sibTrans2D1" presStyleIdx="1" presStyleCnt="4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58AD3FC0-DFCF-774E-8F2A-B25BDA63858F}" type="pres">
      <dgm:prSet presAssocID="{569BCCC3-33F0-5F41-91FB-DCC144586E7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DE2CBB2-032B-BB4A-B610-4925117D9D2B}" type="pres">
      <dgm:prSet presAssocID="{7E6FCFD6-D037-7941-8A37-F690F07035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C5638-E29B-B04B-99BA-A20F3CABF0F4}" type="pres">
      <dgm:prSet presAssocID="{871D8F41-78CD-D24B-B2C7-C0FE2E86EE76}" presName="sibTrans" presStyleLbl="sibTrans2D1" presStyleIdx="2" presStyleCnt="4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20D0EBD2-50D1-B54E-8CB4-6D23C696C8D0}" type="pres">
      <dgm:prSet presAssocID="{871D8F41-78CD-D24B-B2C7-C0FE2E86EE7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FA216F7-B50F-4846-AAC8-3198A7636D71}" type="pres">
      <dgm:prSet presAssocID="{E91BBA59-F8C6-2C40-B9E2-4401E7F1E2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51024-D1E2-5340-8FBD-69D8E97B2EF3}" type="pres">
      <dgm:prSet presAssocID="{E65FE0FF-475D-4E48-BE65-04267E6FBBC5}" presName="sibTrans" presStyleLbl="sibTrans2D1" presStyleIdx="3" presStyleCnt="4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09A5FD69-0389-324D-89F9-7DA0C264332C}" type="pres">
      <dgm:prSet presAssocID="{E65FE0FF-475D-4E48-BE65-04267E6FBBC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CE4DCD4-95FA-F944-982C-1DCBACF80CF4}" type="pres">
      <dgm:prSet presAssocID="{E4826DCB-319A-B548-B777-46AF58947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399E8E-445A-A843-A032-95046AA9EB16}" type="presOf" srcId="{569BCCC3-33F0-5F41-91FB-DCC144586E76}" destId="{F4825B47-E2B1-E44C-855F-092717CACB8D}" srcOrd="0" destOrd="0" presId="urn:microsoft.com/office/officeart/2005/8/layout/process1"/>
    <dgm:cxn modelId="{1EF8C474-ADBD-FE43-997D-67CFE2544EDA}" srcId="{B7A009D9-A8A1-C844-A450-70AB941D9005}" destId="{E4826DCB-319A-B548-B777-46AF589476AB}" srcOrd="4" destOrd="0" parTransId="{0EF20EF1-A1D2-7944-A7F3-7B6BFA840014}" sibTransId="{7A2360D3-A954-DB47-8E4D-38D7EF2E0248}"/>
    <dgm:cxn modelId="{D287821C-EFBF-2245-BF52-56F5E3EA9FB3}" type="presOf" srcId="{81849B82-ACD8-3C45-8305-F7FFFE008D3A}" destId="{2696C5D4-190F-DD4D-BF66-9C99962D54AB}" srcOrd="1" destOrd="0" presId="urn:microsoft.com/office/officeart/2005/8/layout/process1"/>
    <dgm:cxn modelId="{EE85A1C1-A03E-284D-BC32-DB1BD21404CF}" srcId="{B7A009D9-A8A1-C844-A450-70AB941D9005}" destId="{E91BBA59-F8C6-2C40-B9E2-4401E7F1E28D}" srcOrd="3" destOrd="0" parTransId="{8ABD79C9-3443-B543-B9E0-52C6557380A0}" sibTransId="{E65FE0FF-475D-4E48-BE65-04267E6FBBC5}"/>
    <dgm:cxn modelId="{B869A234-9292-B843-9174-2A00F428F190}" type="presOf" srcId="{B7A009D9-A8A1-C844-A450-70AB941D9005}" destId="{D26065E6-EFCF-F448-8AD1-6E4124D0C2DF}" srcOrd="0" destOrd="0" presId="urn:microsoft.com/office/officeart/2005/8/layout/process1"/>
    <dgm:cxn modelId="{7F7431E5-6F9D-894B-A8D2-3033E38BA244}" type="presOf" srcId="{569BCCC3-33F0-5F41-91FB-DCC144586E76}" destId="{58AD3FC0-DFCF-774E-8F2A-B25BDA63858F}" srcOrd="1" destOrd="0" presId="urn:microsoft.com/office/officeart/2005/8/layout/process1"/>
    <dgm:cxn modelId="{5AFC536B-5927-744E-96CF-5F651A3F3303}" type="presOf" srcId="{E91BBA59-F8C6-2C40-B9E2-4401E7F1E28D}" destId="{CFA216F7-B50F-4846-AAC8-3198A7636D71}" srcOrd="0" destOrd="0" presId="urn:microsoft.com/office/officeart/2005/8/layout/process1"/>
    <dgm:cxn modelId="{42FF422A-E000-0D47-9ACB-82B83C1F645D}" srcId="{B7A009D9-A8A1-C844-A450-70AB941D9005}" destId="{7E6FCFD6-D037-7941-8A37-F690F0703532}" srcOrd="2" destOrd="0" parTransId="{5B5290E1-F022-F649-9223-4F8E6F36E369}" sibTransId="{871D8F41-78CD-D24B-B2C7-C0FE2E86EE76}"/>
    <dgm:cxn modelId="{C163015B-68BA-2B4B-BBE1-D09E5BCCA9D1}" type="presOf" srcId="{E65FE0FF-475D-4E48-BE65-04267E6FBBC5}" destId="{09A5FD69-0389-324D-89F9-7DA0C264332C}" srcOrd="1" destOrd="0" presId="urn:microsoft.com/office/officeart/2005/8/layout/process1"/>
    <dgm:cxn modelId="{5F4F564A-DDB4-5F45-A44E-38B2ECC01FD6}" srcId="{B7A009D9-A8A1-C844-A450-70AB941D9005}" destId="{FF0A72D3-2E92-044A-A66E-78410D13AD01}" srcOrd="1" destOrd="0" parTransId="{06AD1298-ACC1-7245-811D-CFE1BADFDED6}" sibTransId="{569BCCC3-33F0-5F41-91FB-DCC144586E76}"/>
    <dgm:cxn modelId="{5E817006-C8EA-D941-AF7A-088AE164DA61}" type="presOf" srcId="{81849B82-ACD8-3C45-8305-F7FFFE008D3A}" destId="{6691C77C-372E-B642-BE1C-EF9B3829C8C3}" srcOrd="0" destOrd="0" presId="urn:microsoft.com/office/officeart/2005/8/layout/process1"/>
    <dgm:cxn modelId="{3BC3FE07-9902-7744-AE50-9A8B00AB850B}" type="presOf" srcId="{871D8F41-78CD-D24B-B2C7-C0FE2E86EE76}" destId="{EF0C5638-E29B-B04B-99BA-A20F3CABF0F4}" srcOrd="0" destOrd="0" presId="urn:microsoft.com/office/officeart/2005/8/layout/process1"/>
    <dgm:cxn modelId="{FB42BB21-6334-8140-84E4-4227E20EE860}" srcId="{B7A009D9-A8A1-C844-A450-70AB941D9005}" destId="{26E392AD-906F-FE4F-871C-27989AE728AD}" srcOrd="0" destOrd="0" parTransId="{29B8E36E-6FDF-B142-A3F8-EDA0D27F7A8B}" sibTransId="{81849B82-ACD8-3C45-8305-F7FFFE008D3A}"/>
    <dgm:cxn modelId="{76C8B96C-2C82-EB4A-A4E7-88C5DA5B3129}" type="presOf" srcId="{E65FE0FF-475D-4E48-BE65-04267E6FBBC5}" destId="{C4251024-D1E2-5340-8FBD-69D8E97B2EF3}" srcOrd="0" destOrd="0" presId="urn:microsoft.com/office/officeart/2005/8/layout/process1"/>
    <dgm:cxn modelId="{16598671-9059-D842-831B-0FA5D7577BD9}" type="presOf" srcId="{FF0A72D3-2E92-044A-A66E-78410D13AD01}" destId="{89F7905A-05BA-BC4C-BDC1-C2D35FF5143E}" srcOrd="0" destOrd="0" presId="urn:microsoft.com/office/officeart/2005/8/layout/process1"/>
    <dgm:cxn modelId="{81B11538-FB33-AD47-A64F-1883552F40D1}" type="presOf" srcId="{E4826DCB-319A-B548-B777-46AF589476AB}" destId="{1CE4DCD4-95FA-F944-982C-1DCBACF80CF4}" srcOrd="0" destOrd="0" presId="urn:microsoft.com/office/officeart/2005/8/layout/process1"/>
    <dgm:cxn modelId="{76469CC1-5BF9-0440-8EB5-7B94E78E64CE}" type="presOf" srcId="{871D8F41-78CD-D24B-B2C7-C0FE2E86EE76}" destId="{20D0EBD2-50D1-B54E-8CB4-6D23C696C8D0}" srcOrd="1" destOrd="0" presId="urn:microsoft.com/office/officeart/2005/8/layout/process1"/>
    <dgm:cxn modelId="{2D415962-0B53-2441-BA76-BDB15996FC31}" type="presOf" srcId="{26E392AD-906F-FE4F-871C-27989AE728AD}" destId="{D7F5CE58-E201-5E42-9634-CE7481B7A5AC}" srcOrd="0" destOrd="0" presId="urn:microsoft.com/office/officeart/2005/8/layout/process1"/>
    <dgm:cxn modelId="{F1C1373A-9CB3-374E-8B91-AFEC6643B89E}" type="presOf" srcId="{7E6FCFD6-D037-7941-8A37-F690F0703532}" destId="{3DE2CBB2-032B-BB4A-B610-4925117D9D2B}" srcOrd="0" destOrd="0" presId="urn:microsoft.com/office/officeart/2005/8/layout/process1"/>
    <dgm:cxn modelId="{67036C9B-BA51-EF47-BCA4-CD4F6618BF82}" type="presParOf" srcId="{D26065E6-EFCF-F448-8AD1-6E4124D0C2DF}" destId="{D7F5CE58-E201-5E42-9634-CE7481B7A5AC}" srcOrd="0" destOrd="0" presId="urn:microsoft.com/office/officeart/2005/8/layout/process1"/>
    <dgm:cxn modelId="{FA8EE6FA-13A0-D840-9237-53DD950491AA}" type="presParOf" srcId="{D26065E6-EFCF-F448-8AD1-6E4124D0C2DF}" destId="{6691C77C-372E-B642-BE1C-EF9B3829C8C3}" srcOrd="1" destOrd="0" presId="urn:microsoft.com/office/officeart/2005/8/layout/process1"/>
    <dgm:cxn modelId="{335E47F9-2BAE-3C4D-ADB3-4B72136E122C}" type="presParOf" srcId="{6691C77C-372E-B642-BE1C-EF9B3829C8C3}" destId="{2696C5D4-190F-DD4D-BF66-9C99962D54AB}" srcOrd="0" destOrd="0" presId="urn:microsoft.com/office/officeart/2005/8/layout/process1"/>
    <dgm:cxn modelId="{B0DF6CC0-DD8C-6E46-B7A8-C8AC798D2859}" type="presParOf" srcId="{D26065E6-EFCF-F448-8AD1-6E4124D0C2DF}" destId="{89F7905A-05BA-BC4C-BDC1-C2D35FF5143E}" srcOrd="2" destOrd="0" presId="urn:microsoft.com/office/officeart/2005/8/layout/process1"/>
    <dgm:cxn modelId="{3E49B154-41F4-314E-81D6-56B66091318E}" type="presParOf" srcId="{D26065E6-EFCF-F448-8AD1-6E4124D0C2DF}" destId="{F4825B47-E2B1-E44C-855F-092717CACB8D}" srcOrd="3" destOrd="0" presId="urn:microsoft.com/office/officeart/2005/8/layout/process1"/>
    <dgm:cxn modelId="{D3F69AF7-B986-534E-B99A-B38B9822C528}" type="presParOf" srcId="{F4825B47-E2B1-E44C-855F-092717CACB8D}" destId="{58AD3FC0-DFCF-774E-8F2A-B25BDA63858F}" srcOrd="0" destOrd="0" presId="urn:microsoft.com/office/officeart/2005/8/layout/process1"/>
    <dgm:cxn modelId="{6F9155AB-ABF2-9E48-96CA-94977744E743}" type="presParOf" srcId="{D26065E6-EFCF-F448-8AD1-6E4124D0C2DF}" destId="{3DE2CBB2-032B-BB4A-B610-4925117D9D2B}" srcOrd="4" destOrd="0" presId="urn:microsoft.com/office/officeart/2005/8/layout/process1"/>
    <dgm:cxn modelId="{206E63AE-0401-994B-9804-E3F2C86C3C8D}" type="presParOf" srcId="{D26065E6-EFCF-F448-8AD1-6E4124D0C2DF}" destId="{EF0C5638-E29B-B04B-99BA-A20F3CABF0F4}" srcOrd="5" destOrd="0" presId="urn:microsoft.com/office/officeart/2005/8/layout/process1"/>
    <dgm:cxn modelId="{B079E993-0D56-E448-B713-E61CC33BD867}" type="presParOf" srcId="{EF0C5638-E29B-B04B-99BA-A20F3CABF0F4}" destId="{20D0EBD2-50D1-B54E-8CB4-6D23C696C8D0}" srcOrd="0" destOrd="0" presId="urn:microsoft.com/office/officeart/2005/8/layout/process1"/>
    <dgm:cxn modelId="{4D8367F0-43C0-8B47-AEEB-4CC1BD44CDC6}" type="presParOf" srcId="{D26065E6-EFCF-F448-8AD1-6E4124D0C2DF}" destId="{CFA216F7-B50F-4846-AAC8-3198A7636D71}" srcOrd="6" destOrd="0" presId="urn:microsoft.com/office/officeart/2005/8/layout/process1"/>
    <dgm:cxn modelId="{4C3F95EC-6FA4-BC49-89A0-C61F8592F2FB}" type="presParOf" srcId="{D26065E6-EFCF-F448-8AD1-6E4124D0C2DF}" destId="{C4251024-D1E2-5340-8FBD-69D8E97B2EF3}" srcOrd="7" destOrd="0" presId="urn:microsoft.com/office/officeart/2005/8/layout/process1"/>
    <dgm:cxn modelId="{82AA3601-0599-844B-97FC-F142644BE894}" type="presParOf" srcId="{C4251024-D1E2-5340-8FBD-69D8E97B2EF3}" destId="{09A5FD69-0389-324D-89F9-7DA0C264332C}" srcOrd="0" destOrd="0" presId="urn:microsoft.com/office/officeart/2005/8/layout/process1"/>
    <dgm:cxn modelId="{D9730B07-1B7C-5840-B95F-6B758F08CE0A}" type="presParOf" srcId="{D26065E6-EFCF-F448-8AD1-6E4124D0C2DF}" destId="{1CE4DCD4-95FA-F944-982C-1DCBACF80CF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C7BB9-9908-1340-910B-C7DC45F64004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460E4-6F64-C74C-99CC-EE420C915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7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brightedge.com/hc/en-us/articles/115003637443-Overview-of-Universal-Search-Result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ebmasters.googleblog.com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brightedge.com/hc/en-us/articles/115003663566-Total-Indexed-Pages-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welcome to the webinar ---- </a:t>
            </a:r>
          </a:p>
          <a:p>
            <a:endParaRPr lang="en-US" dirty="0"/>
          </a:p>
          <a:p>
            <a:r>
              <a:rPr lang="en-US" dirty="0"/>
              <a:t>Just some housekeeping items – if the audio or visuals get stuck please try to reload your browser, if that doesn’t work close your browser and log back in.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Please ask questions at any time using the question widget on your left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will share the recording with you after the event via email – Also the website will have the on-demand asset about 48 hours later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19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76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Josh</a:t>
            </a:r>
          </a:p>
          <a:p>
            <a:pPr marL="685800" lvl="0" indent="-457200">
              <a:lnSpc>
                <a:spcPct val="100000"/>
              </a:lnSpc>
              <a:buFont typeface="+mj-lt"/>
              <a:buAutoNum type="arabicPeriod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6858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Made a URL change or updated a directory </a:t>
            </a:r>
          </a:p>
          <a:p>
            <a:pPr marL="1143000" lvl="1" indent="-457200">
              <a:lnSpc>
                <a:spcPct val="100000"/>
              </a:lnSpc>
              <a:buFont typeface="+mj-lt"/>
              <a:buAutoNum type="arabicPeriod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6858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Added or removed navigational links </a:t>
            </a:r>
          </a:p>
          <a:p>
            <a:pPr marL="6858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Internal links removed</a:t>
            </a:r>
          </a:p>
          <a:p>
            <a:pPr marL="11430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ContentIQ helps you identify if there are any broken internal links ‘</a:t>
            </a:r>
          </a:p>
          <a:p>
            <a:pPr marL="1143000" lvl="1" indent="-457200">
              <a:lnSpc>
                <a:spcPct val="100000"/>
              </a:lnSpc>
              <a:buFont typeface="+mj-lt"/>
              <a:buAutoNum type="arabicPeriod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47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24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36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en-US" dirty="0">
                <a:solidFill>
                  <a:srgbClr val="808080"/>
                </a:solidFill>
              </a:rPr>
              <a:t>Katie</a:t>
            </a:r>
          </a:p>
          <a:p>
            <a:pPr marL="0" indent="0">
              <a:lnSpc>
                <a:spcPct val="100000"/>
              </a:lnSpc>
              <a:buFont typeface="+mj-lt"/>
              <a:buNone/>
            </a:pPr>
            <a:endParaRPr lang="en-US" dirty="0">
              <a:solidFill>
                <a:srgbClr val="808080"/>
              </a:solidFill>
            </a:endParaRPr>
          </a:p>
          <a:p>
            <a:pPr marL="0" indent="0">
              <a:lnSpc>
                <a:spcPct val="100000"/>
              </a:lnSpc>
              <a:buFont typeface="+mj-lt"/>
              <a:buNone/>
            </a:pPr>
            <a:endParaRPr lang="en-US" dirty="0">
              <a:solidFill>
                <a:srgbClr val="808080"/>
              </a:solidFill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808080"/>
                </a:solidFill>
              </a:rPr>
              <a:t>Has the consumer behavior changed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rgbClr val="808080"/>
                </a:solidFill>
              </a:rPr>
              <a:t>What if rankings stay the same but traffic and impressions are down? This would be a signal that either searchers are starting to use different language (keywords) or could point to a general downward trend in consumption (less market demand).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rgbClr val="808080"/>
                </a:solidFill>
              </a:rPr>
              <a:t>Look in BrightEdge to see search volume over time to understand whether interest in a topic is different over the last few years.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808080"/>
                </a:solidFill>
              </a:rPr>
              <a:t>Is this drop aligned to seasonality?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74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Katie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your content and language to match the intention of your consumers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solidFill>
                  <a:srgbClr val="808080"/>
                </a:solidFill>
                <a:latin typeface="Arial" charset="0"/>
                <a:cs typeface="Arial" charset="0"/>
              </a:rPr>
              <a:t>Use Data Cube to understand related terms. Find the keywords with the highest demand.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We do also have a webinar on how to conduct keyword research that goes in to the details on how to make sure you create content based on the right word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808080"/>
                </a:solidFill>
              </a:rPr>
              <a:t>Check to see if any high authoritative backlinks have been removed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dirty="0">
                <a:solidFill>
                  <a:srgbClr val="808080"/>
                </a:solidFill>
              </a:rPr>
              <a:t> You didn’t lose the link but someone who was linking to you stopped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808080"/>
                </a:solidFill>
              </a:rPr>
              <a:t>Or old site removed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808080"/>
                </a:solidFill>
              </a:rPr>
              <a:t>Someone linking to you was also getting links from a bad neighborhood that was recently penalized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Using StoryBuidler review </a:t>
            </a:r>
            <a:r>
              <a:rPr lang="en-US" dirty="0">
                <a:solidFill>
                  <a:srgbClr val="808080"/>
                </a:solidFill>
              </a:rPr>
              <a:t>year over year traffic to see if this dip aligns to normal site behavior – recommended to go back multiple years if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44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808080"/>
                </a:solidFill>
              </a:rPr>
              <a:t>Josh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rgbClr val="80808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808080"/>
                </a:solidFill>
              </a:rPr>
              <a:t>Check clicks and impressions report to see what is dropping 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rgbClr val="808080"/>
                </a:solidFill>
              </a:rPr>
              <a:t>Drop in clicks but not in impressions — means that rank didn’t change much (maybe 2-4) but there was possibly a change on the SERP; such as, an Ad, knowledge graph, or new competitor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808080"/>
                </a:solidFill>
              </a:rPr>
              <a:t>Using Visual Parsing, Recommendations or Incognito view  </a:t>
            </a:r>
          </a:p>
          <a:p>
            <a:pPr lvl="1"/>
            <a:r>
              <a:rPr lang="en-US" sz="1400" dirty="0">
                <a:solidFill>
                  <a:srgbClr val="808080"/>
                </a:solidFill>
              </a:rPr>
              <a:t>New content types showing up that typically can take majority of clicks for the page?</a:t>
            </a:r>
          </a:p>
          <a:p>
            <a:pPr lvl="2"/>
            <a:r>
              <a:rPr lang="en-US" sz="1400" dirty="0">
                <a:solidFill>
                  <a:srgbClr val="808080"/>
                </a:solidFill>
              </a:rPr>
              <a:t>Quick Answer or Local 3-Pack </a:t>
            </a:r>
          </a:p>
          <a:p>
            <a:pPr lvl="2"/>
            <a:r>
              <a:rPr lang="en-US" sz="1400" dirty="0">
                <a:solidFill>
                  <a:srgbClr val="808080"/>
                </a:solidFill>
              </a:rPr>
              <a:t>View how to see this in BrightEdge – </a:t>
            </a:r>
            <a:r>
              <a:rPr lang="en-US" sz="1400" dirty="0">
                <a:solidFill>
                  <a:srgbClr val="8080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Help Article</a:t>
            </a:r>
            <a:r>
              <a:rPr lang="en-US" sz="1400" dirty="0">
                <a:solidFill>
                  <a:srgbClr val="808080"/>
                </a:solidFill>
              </a:rPr>
              <a:t> -- https://support.brightedge.com/hc/en-us/articles/115003637443-Overview-of-Universal-Search-Results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808080"/>
                </a:solidFill>
              </a:rPr>
              <a:t>Check Web Analytics </a:t>
            </a:r>
          </a:p>
          <a:p>
            <a:pPr marL="692150" lvl="1" indent="-273050">
              <a:lnSpc>
                <a:spcPct val="100000"/>
              </a:lnSpc>
            </a:pPr>
            <a:r>
              <a:rPr lang="en-US" sz="1400" dirty="0">
                <a:solidFill>
                  <a:srgbClr val="808080"/>
                </a:solidFill>
              </a:rPr>
              <a:t>Examine if page speed slowed down so high bounce rate or lower time on page. The search engine started preferring a different page. </a:t>
            </a:r>
          </a:p>
          <a:p>
            <a:pPr marL="762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Final check would be a major shift in algo changes — see if anything happened in world of search </a:t>
            </a:r>
            <a:r>
              <a:rPr lang="en-US" dirty="0">
                <a:hlinkClick r:id="rId4"/>
              </a:rPr>
              <a:t>https://webmasters.googleblog.com/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99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49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73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3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Shape 13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Shape 13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7662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Shape 29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6" name="Shape 29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1829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Shape 29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6" name="Shape 29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5614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  <a:p>
            <a:endParaRPr lang="en-US" dirty="0"/>
          </a:p>
          <a:p>
            <a:r>
              <a:rPr lang="en-US" dirty="0"/>
              <a:t>Where does keyword research fit within SEO workflow. </a:t>
            </a:r>
          </a:p>
          <a:p>
            <a:endParaRPr lang="en-US" dirty="0"/>
          </a:p>
          <a:p>
            <a:r>
              <a:rPr lang="en-US" dirty="0"/>
              <a:t>Research to determine what to do – build the backlog and tackle</a:t>
            </a:r>
          </a:p>
          <a:p>
            <a:endParaRPr lang="en-US" dirty="0"/>
          </a:p>
          <a:p>
            <a:r>
              <a:rPr lang="en-US" dirty="0"/>
              <a:t>Leverage BrightEdge to take action – create, optimize, implement technical fixes </a:t>
            </a:r>
          </a:p>
          <a:p>
            <a:endParaRPr lang="en-US" dirty="0"/>
          </a:p>
          <a:p>
            <a:r>
              <a:rPr lang="en-US" dirty="0"/>
              <a:t>Reports – measure to continue to improve and figure out what to tackle next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In this webinar we will focus on Reporting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4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2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5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4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11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808080"/>
                </a:solidFill>
                <a:cs typeface="Arial" panose="020B0604020202020204" pitchFamily="34" charset="0"/>
              </a:rPr>
              <a:t>Katie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sz="1400" dirty="0">
              <a:solidFill>
                <a:srgbClr val="80808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808080"/>
                </a:solidFill>
                <a:cs typeface="Arial" panose="020B0604020202020204" pitchFamily="34" charset="0"/>
              </a:rPr>
              <a:t>Double check the data flow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808080"/>
                </a:solidFill>
                <a:cs typeface="Arial" panose="020B0604020202020204" pitchFamily="34" charset="0"/>
              </a:rPr>
              <a:t>Check in your web analytics platform if data is still being pulled in – meaning is the analytics tag still on your site or for some reason was it removed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808080"/>
                </a:solidFill>
                <a:cs typeface="Arial" panose="020B0604020202020204" pitchFamily="34" charset="0"/>
              </a:rPr>
              <a:t>Check to see if CMS has had any recent updates. If so this could cause: </a:t>
            </a:r>
          </a:p>
          <a:p>
            <a:pPr marL="10287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808080"/>
                </a:solidFill>
              </a:rPr>
              <a:t>Templates to revert back to an older template </a:t>
            </a:r>
          </a:p>
          <a:p>
            <a:pPr marL="10287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808080"/>
                </a:solidFill>
              </a:rPr>
              <a:t>Text to change an older version</a:t>
            </a:r>
          </a:p>
          <a:p>
            <a:pPr marL="10287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808080"/>
                </a:solidFill>
              </a:rPr>
              <a:t>Broken pages (4xx error)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99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Josh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ContentIQ -</a:t>
            </a:r>
            <a:r>
              <a:rPr lang="en-US" sz="1400" dirty="0">
                <a:solidFill>
                  <a:srgbClr val="808080"/>
                </a:solidFill>
              </a:rPr>
              <a:t>Check errors</a:t>
            </a:r>
          </a:p>
          <a:p>
            <a:pPr lvl="1"/>
            <a:r>
              <a:rPr lang="en-US" sz="1400" dirty="0">
                <a:solidFill>
                  <a:srgbClr val="808080"/>
                </a:solidFill>
              </a:rPr>
              <a:t>Less than optimized pages that need to be brought up to date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808080"/>
                </a:solidFill>
              </a:rPr>
              <a:t>Make sure pages are indexed </a:t>
            </a:r>
          </a:p>
          <a:p>
            <a:pPr lvl="1"/>
            <a:r>
              <a:rPr lang="en-US" sz="1400" dirty="0">
                <a:solidFill>
                  <a:srgbClr val="808080"/>
                </a:solidFill>
              </a:rPr>
              <a:t>Shows you the last time the page was crawled or indexed </a:t>
            </a:r>
          </a:p>
          <a:p>
            <a:pPr lvl="1"/>
            <a:r>
              <a:rPr lang="en-US" sz="1400" dirty="0">
                <a:solidFill>
                  <a:srgbClr val="8080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Help Article </a:t>
            </a:r>
            <a:r>
              <a:rPr lang="en-US" sz="1400" dirty="0">
                <a:solidFill>
                  <a:srgbClr val="808080"/>
                </a:solidFill>
              </a:rPr>
              <a:t>on how to check this in BrightEgde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808080"/>
                </a:solidFill>
              </a:rPr>
              <a:t>Might not be in your sitemap.xml </a:t>
            </a:r>
          </a:p>
          <a:p>
            <a:pPr lvl="1"/>
            <a:r>
              <a:rPr lang="en-US" sz="1400" dirty="0">
                <a:solidFill>
                  <a:srgbClr val="808080"/>
                </a:solidFill>
              </a:rPr>
              <a:t>Or was blocked via robots.txt</a:t>
            </a:r>
          </a:p>
          <a:p>
            <a:pPr lvl="1" indent="0">
              <a:lnSpc>
                <a:spcPct val="100000"/>
              </a:lnSpc>
              <a:buNone/>
            </a:pPr>
            <a:endParaRPr lang="en-US" sz="1400" dirty="0">
              <a:solidFill>
                <a:srgbClr val="808080"/>
              </a:solidFill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460E4-6F64-C74C-99CC-EE420C9157D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372534" y="6180667"/>
            <a:ext cx="2031999" cy="677333"/>
          </a:xfrm>
          <a:prstGeom prst="roundRect">
            <a:avLst>
              <a:gd name="adj" fmla="val 41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2448662"/>
            <a:ext cx="10972800" cy="12004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6000"/>
              </a:lnSpc>
              <a:spcBef>
                <a:spcPts val="0"/>
              </a:spcBef>
              <a:buNone/>
              <a:defRPr lang="en-US" sz="3600" b="1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SECTION SPECIAL TITLE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5734" y="3649145"/>
            <a:ext cx="10972800" cy="3434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074996" y="1599033"/>
            <a:ext cx="6351" cy="4674648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15407" y="1599033"/>
            <a:ext cx="5497564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351536" y="1599033"/>
            <a:ext cx="5497564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304800" y="1945397"/>
            <a:ext cx="5508171" cy="42675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120"/>
              </a:lnSpc>
              <a:buFont typeface="Arial" charset="0"/>
              <a:buChar char="•"/>
              <a:defRPr sz="16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5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6351536" y="1945397"/>
            <a:ext cx="5508171" cy="42675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120"/>
              </a:lnSpc>
              <a:buFont typeface="Arial" charset="0"/>
              <a:buChar char="•"/>
              <a:defRPr sz="16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5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799" y="842629"/>
            <a:ext cx="11544301" cy="407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" y="311625"/>
            <a:ext cx="11544300" cy="53100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GOES HERE 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4113593" y="1642368"/>
            <a:ext cx="14515" cy="4754880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63252" y="1642368"/>
            <a:ext cx="3585112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" y="311625"/>
            <a:ext cx="11506201" cy="55259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GOES HERE 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363252" y="1988733"/>
            <a:ext cx="3585111" cy="42305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120"/>
              </a:lnSpc>
              <a:buFont typeface="Arial" charset="0"/>
              <a:buChar char="•"/>
              <a:defRPr sz="16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5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799" y="864216"/>
            <a:ext cx="11544301" cy="407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061839" y="1642368"/>
            <a:ext cx="14515" cy="4754880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293339" y="1642368"/>
            <a:ext cx="3585112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4293340" y="1988733"/>
            <a:ext cx="3581400" cy="42305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120"/>
              </a:lnSpc>
              <a:buFont typeface="Arial" charset="0"/>
              <a:buChar char="•"/>
              <a:defRPr sz="16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5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263988" y="1642368"/>
            <a:ext cx="3585112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8263989" y="1988733"/>
            <a:ext cx="3581400" cy="42305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120"/>
              </a:lnSpc>
              <a:buFont typeface="Arial" charset="0"/>
              <a:buChar char="•"/>
              <a:defRPr sz="16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5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4113593" y="1642368"/>
            <a:ext cx="14515" cy="4754880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63252" y="1642368"/>
            <a:ext cx="3585112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" y="311625"/>
            <a:ext cx="11506201" cy="55259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GOES HERE 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363252" y="1988732"/>
            <a:ext cx="3585111" cy="42305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120"/>
              </a:lnSpc>
              <a:buFont typeface="Arial" charset="0"/>
              <a:buChar char="•"/>
              <a:defRPr sz="16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5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799" y="864216"/>
            <a:ext cx="11544301" cy="407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061839" y="1642368"/>
            <a:ext cx="14515" cy="4754880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293339" y="1642368"/>
            <a:ext cx="3585112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4293340" y="1988732"/>
            <a:ext cx="3581400" cy="42305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120"/>
              </a:lnSpc>
              <a:buFont typeface="Arial" charset="0"/>
              <a:buChar char="•"/>
              <a:defRPr sz="16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5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263988" y="1642368"/>
            <a:ext cx="3585112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8263989" y="1988732"/>
            <a:ext cx="3581400" cy="42305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120"/>
              </a:lnSpc>
              <a:buFont typeface="Arial" charset="0"/>
              <a:buChar char="•"/>
              <a:defRPr sz="16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5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304800"/>
            <a:ext cx="5056993" cy="5280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00"/>
              </a:lnSpc>
              <a:buNone/>
              <a:def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846264"/>
            <a:ext cx="5056993" cy="3762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304800" y="2152650"/>
            <a:ext cx="4962526" cy="379095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120"/>
              </a:lnSpc>
              <a:buFont typeface="Arial" charset="0"/>
              <a:buChar char="•"/>
              <a:defRPr sz="16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5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171450"/>
            <a:ext cx="5962650" cy="65219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Picture/ Screenshot goes here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26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text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522117" y="2274850"/>
            <a:ext cx="11060283" cy="3973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536" y="1404072"/>
            <a:ext cx="8010864" cy="376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522117" y="528920"/>
            <a:ext cx="8012283" cy="8751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buNone/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TITLE GOES HERE (NO LONGER THAN TWO LINES)</a:t>
            </a:r>
          </a:p>
        </p:txBody>
      </p:sp>
    </p:spTree>
    <p:extLst>
      <p:ext uri="{BB962C8B-B14F-4D97-AF65-F5344CB8AC3E}">
        <p14:creationId xmlns:p14="http://schemas.microsoft.com/office/powerpoint/2010/main" val="1764608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- Bullete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12808" y="1127760"/>
            <a:ext cx="10972800" cy="46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39504" marR="0" lvl="0" indent="-220973" algn="l" rtl="0">
              <a:spcBef>
                <a:spcPts val="715"/>
              </a:spcBef>
              <a:spcAft>
                <a:spcPts val="715"/>
              </a:spcAft>
              <a:buClr>
                <a:srgbClr val="0088FF"/>
              </a:buClr>
              <a:buSzPct val="100000"/>
              <a:buFont typeface="Noto Sans Symbols"/>
              <a:buChar char="▪"/>
              <a:defRPr sz="1867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50717" marR="0" lvl="1" indent="-225796" algn="l" rtl="0">
              <a:spcBef>
                <a:spcPts val="715"/>
              </a:spcBef>
              <a:spcAft>
                <a:spcPts val="715"/>
              </a:spcAft>
              <a:buClr>
                <a:srgbClr val="0088FF"/>
              </a:buClr>
              <a:buSzPct val="100000"/>
              <a:buFont typeface="Courier New"/>
              <a:buChar char="o"/>
              <a:defRPr sz="1867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4445" marR="0" lvl="2" indent="-243263" algn="l" rtl="0">
              <a:spcBef>
                <a:spcPts val="715"/>
              </a:spcBef>
              <a:spcAft>
                <a:spcPts val="715"/>
              </a:spcAft>
              <a:buClr>
                <a:srgbClr val="0088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4232" marR="0" lvl="3" indent="-118321" algn="l" rtl="0">
              <a:spcBef>
                <a:spcPts val="715"/>
              </a:spcBef>
              <a:spcAft>
                <a:spcPts val="715"/>
              </a:spcAft>
              <a:buClr>
                <a:srgbClr val="0088FF"/>
              </a:buClr>
              <a:buSzPct val="100000"/>
              <a:buFont typeface="Noto Sans Symbols"/>
              <a:buChar char="➢"/>
              <a:defRPr sz="1467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18514" marR="0" lvl="4" indent="-134807" algn="l" rtl="0">
              <a:spcBef>
                <a:spcPts val="715"/>
              </a:spcBef>
              <a:spcAft>
                <a:spcPts val="715"/>
              </a:spcAft>
              <a:buClr>
                <a:srgbClr val="0088FF"/>
              </a:buClr>
              <a:buSzPct val="100000"/>
              <a:buFont typeface="Noto Sans Symbols"/>
              <a:buChar char="❖"/>
              <a:defRPr sz="1333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87815" marR="0" lvl="5" indent="-134619" algn="l" rtl="0">
              <a:spcBef>
                <a:spcPts val="453"/>
              </a:spcBef>
              <a:buClr>
                <a:schemeClr val="dk1"/>
              </a:buClr>
              <a:buSzPct val="100000"/>
              <a:buFont typeface="Arial"/>
              <a:buChar char="•"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31052" marR="0" lvl="6" indent="-136003" algn="l" rtl="0">
              <a:spcBef>
                <a:spcPts val="453"/>
              </a:spcBef>
              <a:buClr>
                <a:schemeClr val="dk1"/>
              </a:buClr>
              <a:buSzPct val="100000"/>
              <a:buFont typeface="Arial"/>
              <a:buChar char="•"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074286" marR="0" lvl="7" indent="-137385" algn="l" rtl="0">
              <a:spcBef>
                <a:spcPts val="453"/>
              </a:spcBef>
              <a:buClr>
                <a:schemeClr val="dk1"/>
              </a:buClr>
              <a:buSzPct val="100000"/>
              <a:buFont typeface="Arial"/>
              <a:buChar char="•"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17527" marR="0" lvl="8" indent="-138773" algn="l" rtl="0">
              <a:spcBef>
                <a:spcPts val="453"/>
              </a:spcBef>
              <a:buClr>
                <a:schemeClr val="dk1"/>
              </a:buClr>
              <a:buSzPct val="100000"/>
              <a:buFont typeface="Arial"/>
              <a:buChar char="•"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570247" y="325767"/>
            <a:ext cx="11215200" cy="3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333333"/>
              </a:buClr>
              <a:buFont typeface="Arial"/>
              <a:buNone/>
              <a:defRPr sz="2800" b="1" i="0" u="none" strike="noStrike" cap="all" baseline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9042400" y="6416680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467" b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1467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09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goes here</a:t>
            </a:r>
          </a:p>
          <a:p>
            <a:r>
              <a:rPr lang="en-US" altLang="zh-TW" dirty="0"/>
              <a:t>Change picture transparency to 70%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5471" y="528507"/>
            <a:ext cx="5056993" cy="5280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471" y="1069971"/>
            <a:ext cx="5056993" cy="3762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528309"/>
            <a:ext cx="1464733" cy="93826"/>
          </a:xfrm>
          <a:prstGeom prst="rect">
            <a:avLst/>
          </a:prstGeom>
        </p:spPr>
      </p:pic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619537" y="595742"/>
            <a:ext cx="4962526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19537" y="1128712"/>
            <a:ext cx="4962525" cy="51196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85646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Picture/ Screenshot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23536" y="3192951"/>
            <a:ext cx="5115264" cy="3055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5471" y="528507"/>
            <a:ext cx="5056993" cy="5280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471" y="1069971"/>
            <a:ext cx="5056993" cy="3762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992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ing 2 items w/ 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876800" y="0"/>
            <a:ext cx="3657600" cy="6858000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534400" y="0"/>
            <a:ext cx="3657600" cy="6858000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05400" y="2008562"/>
            <a:ext cx="3200400" cy="142602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000"/>
              </a:lnSpc>
              <a:buNone/>
              <a:defRPr kumimoji="0" lang="en-US" sz="60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762998" y="2013513"/>
            <a:ext cx="3200400" cy="142602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000"/>
              </a:lnSpc>
              <a:buNone/>
              <a:defRPr kumimoji="0" lang="en-US" sz="60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105400" y="3429000"/>
            <a:ext cx="3200400" cy="2819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0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762998" y="3429000"/>
            <a:ext cx="3200400" cy="2819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0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23536" y="3192951"/>
            <a:ext cx="3940888" cy="3055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5471" y="528507"/>
            <a:ext cx="3948953" cy="5280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471" y="1069971"/>
            <a:ext cx="3948953" cy="3762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7115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736" y="609600"/>
            <a:ext cx="1076528" cy="15233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1175" y="2824152"/>
            <a:ext cx="10972800" cy="76201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0"/>
              </a:spcBef>
              <a:buNone/>
              <a:defRPr lang="en-US" sz="44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SPECIAL TITLE (CAP)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544733"/>
            <a:ext cx="10972800" cy="3434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Text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4876800" y="4657725"/>
            <a:ext cx="2438400" cy="1590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>
                <a:solidFill>
                  <a:srgbClr val="F5F5F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Logo goes here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708419"/>
            <a:ext cx="10972800" cy="3525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Month Date, Year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061012"/>
            <a:ext cx="10972800" cy="3525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294" y="6528309"/>
            <a:ext cx="1464733" cy="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90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ing 3 items w/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876800" y="4987636"/>
            <a:ext cx="3657600" cy="1870364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8534400" y="4987636"/>
            <a:ext cx="3657600" cy="1870364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534400" y="-1"/>
            <a:ext cx="3657600" cy="4987637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876800" y="0"/>
            <a:ext cx="3657600" cy="4987637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23536" y="3192951"/>
            <a:ext cx="3940888" cy="3055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5044439" y="5489938"/>
            <a:ext cx="3304903" cy="11543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20"/>
              </a:lnSpc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44439" y="5143574"/>
            <a:ext cx="3304903" cy="3463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8710748" y="5489938"/>
            <a:ext cx="3304903" cy="11543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20"/>
              </a:lnSpc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8710748" y="5143574"/>
            <a:ext cx="3304903" cy="3463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5471" y="528507"/>
            <a:ext cx="3948953" cy="5280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471" y="1069971"/>
            <a:ext cx="3948953" cy="3762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71962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ing 3 items w/ hight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876800" y="0"/>
            <a:ext cx="2438400" cy="6858000"/>
          </a:xfrm>
          <a:prstGeom prst="rect">
            <a:avLst/>
          </a:prstGeom>
          <a:solidFill>
            <a:srgbClr val="73C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315200" y="0"/>
            <a:ext cx="2438400" cy="6858000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753600" y="0"/>
            <a:ext cx="2438400" cy="6858000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02306" y="3429000"/>
            <a:ext cx="2177957" cy="2819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0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45422" y="3442447"/>
            <a:ext cx="2177957" cy="2819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0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883821" y="3442447"/>
            <a:ext cx="2177957" cy="2819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0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002306" y="2081352"/>
            <a:ext cx="2177957" cy="13476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000"/>
              </a:lnSpc>
              <a:buNone/>
              <a:defRPr kumimoji="0" lang="en-US" sz="60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445421" y="2081352"/>
            <a:ext cx="2177957" cy="13476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000"/>
              </a:lnSpc>
              <a:buNone/>
              <a:defRPr kumimoji="0" lang="en-US" sz="60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9883820" y="2081352"/>
            <a:ext cx="2177957" cy="13476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000"/>
              </a:lnSpc>
              <a:buNone/>
              <a:defRPr kumimoji="0" lang="en-US" sz="60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23536" y="3192951"/>
            <a:ext cx="3940888" cy="3055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5471" y="528507"/>
            <a:ext cx="3948953" cy="5280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471" y="1069971"/>
            <a:ext cx="3948953" cy="3762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76708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ing 3 items w/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876800" y="4987636"/>
            <a:ext cx="2438400" cy="1870363"/>
          </a:xfrm>
          <a:prstGeom prst="rect">
            <a:avLst/>
          </a:prstGeom>
          <a:solidFill>
            <a:srgbClr val="73C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315200" y="4987636"/>
            <a:ext cx="2438400" cy="1870363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753600" y="4987636"/>
            <a:ext cx="2438400" cy="1870363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0"/>
            <a:ext cx="2438400" cy="4987637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753600" y="0"/>
            <a:ext cx="2438400" cy="4987637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876800" y="0"/>
            <a:ext cx="2438400" cy="4987637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23536" y="3192951"/>
            <a:ext cx="3940888" cy="3055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5044439" y="5645875"/>
            <a:ext cx="2103121" cy="9983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20"/>
              </a:lnSpc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44439" y="5143574"/>
            <a:ext cx="2103121" cy="3463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482839" y="5645875"/>
            <a:ext cx="2103121" cy="9983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20"/>
              </a:lnSpc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7482839" y="5143574"/>
            <a:ext cx="2103121" cy="3463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9921239" y="5645875"/>
            <a:ext cx="2103121" cy="9983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20"/>
              </a:lnSpc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921239" y="5143574"/>
            <a:ext cx="2103121" cy="3463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5471" y="528507"/>
            <a:ext cx="3948953" cy="5280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471" y="1069971"/>
            <a:ext cx="3948953" cy="3762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25757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32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3879" y="2908152"/>
            <a:ext cx="3200400" cy="10685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247537" y="595743"/>
            <a:ext cx="7334527" cy="3463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528309"/>
            <a:ext cx="1464733" cy="93827"/>
          </a:xfrm>
          <a:prstGeom prst="rect">
            <a:avLst/>
          </a:prstGeom>
        </p:spPr>
      </p:pic>
      <p:sp>
        <p:nvSpPr>
          <p:cNvPr id="12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4247536" y="1155033"/>
            <a:ext cx="7334865" cy="5093368"/>
          </a:xfrm>
          <a:prstGeom prst="rect">
            <a:avLst/>
          </a:prstGeom>
        </p:spPr>
        <p:txBody>
          <a:bodyPr/>
          <a:lstStyle>
            <a:lvl1pPr marL="285744" indent="-285744">
              <a:lnSpc>
                <a:spcPts val="2120"/>
              </a:lnSpc>
              <a:buFont typeface="Arial" charset="0"/>
              <a:buChar char="•"/>
              <a:defRPr sz="16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SzPct val="90000"/>
              <a:buFont typeface="Courier New" charset="0"/>
              <a:buChar char="o"/>
              <a:defRPr sz="1400">
                <a:solidFill>
                  <a:schemeClr val="tx2"/>
                </a:solidFill>
              </a:defRPr>
            </a:lvl2pPr>
            <a:lvl3pPr marL="1085824" indent="-171446">
              <a:buSzPct val="90000"/>
              <a:buFont typeface="Wingdings" charset="2"/>
              <a:buChar char="§"/>
              <a:defRPr sz="1200">
                <a:solidFill>
                  <a:schemeClr val="tx2"/>
                </a:solidFill>
              </a:defRPr>
            </a:lvl3pPr>
            <a:lvl4pPr marL="1543012" marR="0" indent="-171446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Wingdings" charset="2"/>
              <a:buChar char="§"/>
              <a:tabLst/>
              <a:defRPr sz="1200">
                <a:solidFill>
                  <a:schemeClr val="tx2"/>
                </a:solidFill>
              </a:defRPr>
            </a:lvl4pPr>
            <a:lvl5pPr marL="2057349" indent="-228594">
              <a:spcBef>
                <a:spcPts val="600"/>
              </a:spcBef>
              <a:buFont typeface="Wingdings" charset="2"/>
              <a:buChar char="§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DFCISKN</a:t>
            </a:r>
          </a:p>
          <a:p>
            <a:pPr lvl="2"/>
            <a:r>
              <a:rPr lang="en-US" dirty="0"/>
              <a:t>DFKNSLNCMKLX</a:t>
            </a:r>
          </a:p>
          <a:p>
            <a:pPr marL="1543012" marR="0" lvl="3" indent="-171446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Courier New" charset="0"/>
              <a:buChar char="o"/>
              <a:tabLst/>
              <a:defRPr/>
            </a:pPr>
            <a:r>
              <a:rPr lang="en-US" dirty="0" err="1"/>
              <a:t>DFCN:fcdcxcd</a:t>
            </a:r>
            <a:endParaRPr lang="en-US" dirty="0"/>
          </a:p>
          <a:p>
            <a:pPr lvl="4"/>
            <a:r>
              <a:rPr lang="en-US" dirty="0"/>
              <a:t>SDKMNCX	</a:t>
            </a:r>
          </a:p>
        </p:txBody>
      </p:sp>
    </p:spTree>
    <p:extLst>
      <p:ext uri="{BB962C8B-B14F-4D97-AF65-F5344CB8AC3E}">
        <p14:creationId xmlns:p14="http://schemas.microsoft.com/office/powerpoint/2010/main" val="3964199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9793" y="1740638"/>
            <a:ext cx="3032413" cy="18047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0" b="1" i="0">
                <a:solidFill>
                  <a:srgbClr val="FFFFFF">
                    <a:alpha val="15000"/>
                  </a:srgb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zh-TW" dirty="0"/>
              <a:t>01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736" y="609600"/>
            <a:ext cx="1076528" cy="15233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815535"/>
            <a:ext cx="10972800" cy="12757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0"/>
              </a:spcBef>
              <a:buNone/>
              <a:defRPr lang="en-US" sz="32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SPECIAL TITLE (CAP)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655485"/>
            <a:ext cx="10972800" cy="3434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Text Goes 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294" y="6528309"/>
            <a:ext cx="1464733" cy="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6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876800" y="1471864"/>
            <a:ext cx="6705600" cy="393117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4242217" y="1471864"/>
            <a:ext cx="634583" cy="393117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rgbClr val="009DD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02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03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04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05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5467" y="2894703"/>
            <a:ext cx="3200400" cy="10685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528309"/>
            <a:ext cx="1464733" cy="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82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98661" y="1266903"/>
            <a:ext cx="4526945" cy="33728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600" b="1" i="0">
                <a:ln w="41275">
                  <a:solidFill>
                    <a:schemeClr val="accent5">
                      <a:alpha val="10000"/>
                    </a:schemeClr>
                  </a:solidFill>
                </a:ln>
                <a:noFill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zh-TW" dirty="0"/>
              <a:t>01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2448662"/>
            <a:ext cx="10972800" cy="12004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6000"/>
              </a:lnSpc>
              <a:spcBef>
                <a:spcPts val="0"/>
              </a:spcBef>
              <a:buNone/>
              <a:defRPr lang="en-US" sz="3600" b="1" i="0" kern="1200" baseline="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SECTION SPECIAL TITLE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5734" y="3649145"/>
            <a:ext cx="10972800" cy="3434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i="0" kern="1200" baseline="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Room Number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AF56472-BC88-E84A-8805-694DAC154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3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5434285" y="1471864"/>
            <a:ext cx="5842000" cy="393117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99702" y="1471864"/>
            <a:ext cx="634583" cy="393117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02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03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04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05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283" y="2241479"/>
            <a:ext cx="3069771" cy="241401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7938E0-A168-C644-84B1-2A5DA2B4DF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528309"/>
            <a:ext cx="1464733" cy="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3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06008" y="1896999"/>
            <a:ext cx="4060879" cy="277009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 text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596326" y="1214107"/>
            <a:ext cx="4137913" cy="413587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28518" y="2635265"/>
            <a:ext cx="3223647" cy="12935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400"/>
              </a:lnSpc>
              <a:buNone/>
              <a:defRPr sz="2000" b="1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 TEXT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254644" y="2627240"/>
            <a:ext cx="2650210" cy="130158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7B8A65-7A59-D44B-A0D1-1FA3FD10C34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528309"/>
            <a:ext cx="1464733" cy="93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431A9B-F16E-F740-B9CB-F45AC2087D1C}"/>
              </a:ext>
            </a:extLst>
          </p:cNvPr>
          <p:cNvSpPr txBox="1"/>
          <p:nvPr userDrawn="1"/>
        </p:nvSpPr>
        <p:spPr>
          <a:xfrm>
            <a:off x="9750647" y="6436722"/>
            <a:ext cx="2214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#BrightEdgeWebinars</a:t>
            </a:r>
          </a:p>
        </p:txBody>
      </p:sp>
    </p:spTree>
    <p:extLst>
      <p:ext uri="{BB962C8B-B14F-4D97-AF65-F5344CB8AC3E}">
        <p14:creationId xmlns:p14="http://schemas.microsoft.com/office/powerpoint/2010/main" val="131144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05" r:id="rId2"/>
    <p:sldLayoutId id="2147483806" r:id="rId3"/>
    <p:sldLayoutId id="2147483807" r:id="rId4"/>
    <p:sldLayoutId id="2147483654" r:id="rId5"/>
    <p:sldLayoutId id="2147483672" r:id="rId6"/>
    <p:sldLayoutId id="2147483655" r:id="rId7"/>
    <p:sldLayoutId id="2147483792" r:id="rId8"/>
    <p:sldLayoutId id="2147483791" r:id="rId9"/>
    <p:sldLayoutId id="2147483787" r:id="rId10"/>
    <p:sldLayoutId id="2147483782" r:id="rId11"/>
    <p:sldLayoutId id="2147483783" r:id="rId12"/>
    <p:sldLayoutId id="2147483756" r:id="rId13"/>
    <p:sldLayoutId id="2147483657" r:id="rId14"/>
    <p:sldLayoutId id="2147483803" r:id="rId15"/>
    <p:sldLayoutId id="2147483804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7464" userDrawn="1">
          <p15:clr>
            <a:srgbClr val="F26B43"/>
          </p15:clr>
        </p15:guide>
        <p15:guide id="3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ghtedge.com/resources/webinars/launch-site-enhancements-yield-high-ro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DE2032-7D62-3A45-ADC8-6135EA85B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450" y="5297487"/>
            <a:ext cx="1819275" cy="297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31720C-F8DB-EF4B-B934-9671F644AA9B}"/>
              </a:ext>
            </a:extLst>
          </p:cNvPr>
          <p:cNvSpPr txBox="1"/>
          <p:nvPr/>
        </p:nvSpPr>
        <p:spPr>
          <a:xfrm>
            <a:off x="516099" y="2538738"/>
            <a:ext cx="1109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>
                <a:solidFill>
                  <a:schemeClr val="bg1"/>
                </a:solidFill>
              </a:rPr>
              <a:t>Triage Rank or Traffic Drops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96BE81A-D0B3-0A4A-A5CF-60E10237C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Dec 2018</a:t>
            </a:r>
          </a:p>
        </p:txBody>
      </p:sp>
    </p:spTree>
    <p:extLst>
      <p:ext uri="{BB962C8B-B14F-4D97-AF65-F5344CB8AC3E}">
        <p14:creationId xmlns:p14="http://schemas.microsoft.com/office/powerpoint/2010/main" val="1328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12CEE1DA-0647-1849-BD4A-A2DF744D8D7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2118" y="2274850"/>
            <a:ext cx="5573882" cy="3973551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Was there a template change on your site? </a:t>
            </a:r>
          </a:p>
          <a:p>
            <a:pPr marL="914400" lvl="1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Made a URL change or updated a directory </a:t>
            </a:r>
          </a:p>
          <a:p>
            <a:pPr marL="914400" lvl="1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Added or removed navigational links </a:t>
            </a:r>
          </a:p>
          <a:p>
            <a:pPr marL="914400" lvl="1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Internal links removed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Check site traffic by channel (BrightEdge Site Report) to see if organic traffic is is proportional to other channels – for example is paid traffic up but organic is down?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99FB779-C7F0-774D-B012-8AB260FB9E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2117" y="528920"/>
            <a:ext cx="5573883" cy="875153"/>
          </a:xfrm>
        </p:spPr>
        <p:txBody>
          <a:bodyPr/>
          <a:lstStyle/>
          <a:p>
            <a:r>
              <a:rPr lang="en-US" sz="3200" dirty="0">
                <a:solidFill>
                  <a:srgbClr val="333333"/>
                </a:solidFill>
              </a:rPr>
              <a:t>COLLEAGUES: WHAT AND WHY IT HAPPENED</a:t>
            </a:r>
          </a:p>
        </p:txBody>
      </p:sp>
      <p:pic>
        <p:nvPicPr>
          <p:cNvPr id="3" name="Picture 2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xmlns="" id="{E39D2598-BD98-EE46-8864-131D46BBC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4E6E1C-99AB-417A-B670-87C538E19A93}"/>
              </a:ext>
            </a:extLst>
          </p:cNvPr>
          <p:cNvSpPr/>
          <p:nvPr/>
        </p:nvSpPr>
        <p:spPr>
          <a:xfrm>
            <a:off x="6096000" y="0"/>
            <a:ext cx="6096000" cy="6872459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2627F6-5B12-7143-9BF9-0306B881AB94}"/>
              </a:ext>
            </a:extLst>
          </p:cNvPr>
          <p:cNvSpPr/>
          <p:nvPr/>
        </p:nvSpPr>
        <p:spPr>
          <a:xfrm>
            <a:off x="9706136" y="6432159"/>
            <a:ext cx="2322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#BrightEdgeWebinars</a:t>
            </a:r>
          </a:p>
        </p:txBody>
      </p:sp>
    </p:spTree>
    <p:extLst>
      <p:ext uri="{BB962C8B-B14F-4D97-AF65-F5344CB8AC3E}">
        <p14:creationId xmlns:p14="http://schemas.microsoft.com/office/powerpoint/2010/main" val="250532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BF3C163-206A-6D4B-B189-5ABE3710566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2118" y="1404074"/>
            <a:ext cx="5466088" cy="484432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ContentIQ run a technical site audit to pinpoint issues</a:t>
            </a:r>
          </a:p>
          <a:p>
            <a:pPr marL="914400" lvl="1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Customize crawl for internal inbound links</a:t>
            </a:r>
          </a:p>
          <a:p>
            <a:pPr marL="914400" lvl="1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Customize to crawl specific directory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your backlinks report to identify if a high-authoritative domain removed a link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 Intent Signal Dashboard in StoryBuilder to identify your mix between paid and organic keyword opportunity</a:t>
            </a:r>
          </a:p>
          <a:p>
            <a:pPr marL="914400" lvl="1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Collaborate with your paid team on which keywords to target </a:t>
            </a:r>
          </a:p>
          <a:p>
            <a:pPr marL="342900" indent="-342900">
              <a:lnSpc>
                <a:spcPct val="100000"/>
              </a:lnSpc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sz="2400" dirty="0">
              <a:solidFill>
                <a:srgbClr val="808080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AC9F9C-CABB-264D-A599-66B768AD52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2117" y="528920"/>
            <a:ext cx="6033062" cy="875153"/>
          </a:xfrm>
        </p:spPr>
        <p:txBody>
          <a:bodyPr/>
          <a:lstStyle/>
          <a:p>
            <a:r>
              <a:rPr lang="en-US" sz="3200" dirty="0">
                <a:solidFill>
                  <a:srgbClr val="333333"/>
                </a:solidFill>
              </a:rPr>
              <a:t>COLLEAGUES: HOW TO FIX</a:t>
            </a: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4F47DCDD-2576-8E4F-B8AC-AB8792F3B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04073"/>
            <a:ext cx="4936177" cy="2670103"/>
          </a:xfrm>
          <a:prstGeom prst="rect">
            <a:avLst/>
          </a:prstGeo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36BC05A-B033-AD44-9D7D-8E2D57AFF2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83" y="3429000"/>
            <a:ext cx="4936177" cy="2670103"/>
          </a:xfrm>
          <a:prstGeom prst="rect">
            <a:avLst/>
          </a:prstGeo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85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12CEE1DA-0647-1849-BD4A-A2DF744D8D7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2117" y="2280062"/>
            <a:ext cx="5094912" cy="396833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Are new competitors are showing up in the SERP or taking more market share?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Are competitors outperforming you from a content perspective?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99FB779-C7F0-774D-B012-8AB260FB9E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2117" y="528920"/>
            <a:ext cx="5573883" cy="875153"/>
          </a:xfrm>
        </p:spPr>
        <p:txBody>
          <a:bodyPr/>
          <a:lstStyle/>
          <a:p>
            <a:r>
              <a:rPr lang="en-US" sz="3200" dirty="0">
                <a:solidFill>
                  <a:srgbClr val="333333"/>
                </a:solidFill>
              </a:rPr>
              <a:t>COMPETITORS: WHAT AND WHY IT HAPPENED</a:t>
            </a:r>
          </a:p>
        </p:txBody>
      </p:sp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xmlns="" id="{EA932628-EE5C-C742-BF6C-A32103352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132" y="0"/>
            <a:ext cx="582286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6E5306A-5105-44D8-8992-55B01C54EE52}"/>
              </a:ext>
            </a:extLst>
          </p:cNvPr>
          <p:cNvSpPr/>
          <p:nvPr/>
        </p:nvSpPr>
        <p:spPr>
          <a:xfrm>
            <a:off x="6369132" y="0"/>
            <a:ext cx="5822868" cy="6872459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865C23-9D9B-EA4A-8978-AF2B24FEA4C8}"/>
              </a:ext>
            </a:extLst>
          </p:cNvPr>
          <p:cNvSpPr/>
          <p:nvPr/>
        </p:nvSpPr>
        <p:spPr>
          <a:xfrm>
            <a:off x="9706136" y="6432159"/>
            <a:ext cx="2322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#BrightEdgeWebinars</a:t>
            </a:r>
          </a:p>
        </p:txBody>
      </p:sp>
    </p:spTree>
    <p:extLst>
      <p:ext uri="{BB962C8B-B14F-4D97-AF65-F5344CB8AC3E}">
        <p14:creationId xmlns:p14="http://schemas.microsoft.com/office/powerpoint/2010/main" val="18622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4B3AB8BC-5DA8-6449-A960-BFCDC570B4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185" y="1404073"/>
            <a:ext cx="5382697" cy="2831523"/>
          </a:xfrm>
          <a:prstGeom prst="rect">
            <a:avLst/>
          </a:prstGeo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BF3C163-206A-6D4B-B189-5ABE3710566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2118" y="1594132"/>
            <a:ext cx="5573882" cy="465427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Share of Voice (SOV) to understand if new competitors have shown up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SOV see what content is winning in the SERP over yours — different content type (category vs. blog), better-optimized, longer-form, more-helpful content 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Recommendations for a prioritized list of actions to take and assign tasks to colleagues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AC9F9C-CABB-264D-A599-66B768AD52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2117" y="528920"/>
            <a:ext cx="5962904" cy="875153"/>
          </a:xfrm>
        </p:spPr>
        <p:txBody>
          <a:bodyPr/>
          <a:lstStyle/>
          <a:p>
            <a:r>
              <a:rPr lang="en-US" sz="3200" dirty="0">
                <a:solidFill>
                  <a:srgbClr val="333333"/>
                </a:solidFill>
              </a:rPr>
              <a:t>COMPETITORS: HOW TO FIX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0FF7500-8D0D-7C4C-A1D4-3CCFDF817E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055" y="3595156"/>
            <a:ext cx="4905012" cy="2653245"/>
          </a:xfrm>
          <a:prstGeom prst="rect">
            <a:avLst/>
          </a:prstGeo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81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12CEE1DA-0647-1849-BD4A-A2DF744D8D7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2117" y="2274850"/>
            <a:ext cx="5061387" cy="397355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the consumer behavior changed?</a:t>
            </a:r>
          </a:p>
          <a:p>
            <a:pPr marL="914400" lvl="1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vocabulary in use changed?</a:t>
            </a:r>
          </a:p>
          <a:p>
            <a:pPr marL="914400" lvl="1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search volume dropped?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this drop aligned to seasonality?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99FB779-C7F0-774D-B012-8AB260FB9E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2117" y="528920"/>
            <a:ext cx="5573883" cy="875153"/>
          </a:xfrm>
        </p:spPr>
        <p:txBody>
          <a:bodyPr/>
          <a:lstStyle/>
          <a:p>
            <a:r>
              <a:rPr lang="en-US" sz="3200" dirty="0">
                <a:solidFill>
                  <a:srgbClr val="333333"/>
                </a:solidFill>
              </a:rPr>
              <a:t>CONSUMERS: WHAT AND WHY IT HAPPENED</a:t>
            </a:r>
          </a:p>
        </p:txBody>
      </p:sp>
      <p:pic>
        <p:nvPicPr>
          <p:cNvPr id="22" name="Picture 21" descr="A person taking a selfie&#10;&#10;Description automatically generated">
            <a:extLst>
              <a:ext uri="{FF2B5EF4-FFF2-40B4-BE49-F238E27FC236}">
                <a16:creationId xmlns:a16="http://schemas.microsoft.com/office/drawing/2014/main" xmlns="" id="{590E4B7B-6DC5-0747-8474-DAF72092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7B072D-6014-4402-A06D-45F9FEC518C5}"/>
              </a:ext>
            </a:extLst>
          </p:cNvPr>
          <p:cNvSpPr/>
          <p:nvPr/>
        </p:nvSpPr>
        <p:spPr>
          <a:xfrm>
            <a:off x="6096000" y="0"/>
            <a:ext cx="6096000" cy="6872459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B701F1B-0855-3E4A-90C7-1462C638B1A9}"/>
              </a:ext>
            </a:extLst>
          </p:cNvPr>
          <p:cNvSpPr/>
          <p:nvPr/>
        </p:nvSpPr>
        <p:spPr>
          <a:xfrm>
            <a:off x="9706136" y="6432159"/>
            <a:ext cx="2322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#BrightEdgeWebinars</a:t>
            </a:r>
          </a:p>
        </p:txBody>
      </p:sp>
    </p:spTree>
    <p:extLst>
      <p:ext uri="{BB962C8B-B14F-4D97-AF65-F5344CB8AC3E}">
        <p14:creationId xmlns:p14="http://schemas.microsoft.com/office/powerpoint/2010/main" val="397939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BF3C163-206A-6D4B-B189-5ABE3710566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2117" y="1539434"/>
            <a:ext cx="5143966" cy="476303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 your content and language to match the intention of your consumers </a:t>
            </a:r>
          </a:p>
          <a:p>
            <a:pPr marL="914400" lvl="1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Use Data Cube to understand related terms. Find the keywords with the highest demand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StoryBuilder review year-over-year traffic to see if this dip aligns to normal site behavior – recommended to go back multiple years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AC9F9C-CABB-264D-A599-66B768AD52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2117" y="528920"/>
            <a:ext cx="5573883" cy="875153"/>
          </a:xfrm>
        </p:spPr>
        <p:txBody>
          <a:bodyPr/>
          <a:lstStyle/>
          <a:p>
            <a:r>
              <a:rPr lang="en-US" sz="3200" dirty="0">
                <a:solidFill>
                  <a:srgbClr val="333333"/>
                </a:solidFill>
              </a:rPr>
              <a:t>CONSUMERS: HOW TO FIX</a:t>
            </a: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D88594CF-4A3F-4E49-B46B-FF1AEC257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149" y="1404073"/>
            <a:ext cx="5143966" cy="2782501"/>
          </a:xfrm>
          <a:prstGeom prst="rect">
            <a:avLst/>
          </a:prstGeo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7DF94EFA-78DA-4147-A10C-3013FD173E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860" y="3429000"/>
            <a:ext cx="5150027" cy="2422281"/>
          </a:xfrm>
          <a:prstGeom prst="rect">
            <a:avLst/>
          </a:prstGeo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6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12CEE1DA-0647-1849-BD4A-A2DF744D8D7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2117" y="1936717"/>
            <a:ext cx="5573883" cy="3973551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Check the Clicks and Impressions Report in BrightEdge to see if clicks are dropping but not impressions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Keyword Reporting check to see if new content types are showing up, such as a Quick Answer or Local 3-Pack 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Has the page load time increased?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your average rank or rank for a specific category been continuously dropping – meaning the search engine started preferring different pages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99FB779-C7F0-774D-B012-8AB260FB9E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2117" y="528920"/>
            <a:ext cx="5573883" cy="875153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333333"/>
                </a:solidFill>
              </a:rPr>
              <a:t>SEARCH ENGINES: WHAT AND WHY IT HAPPENED</a:t>
            </a:r>
          </a:p>
        </p:txBody>
      </p:sp>
      <p:pic>
        <p:nvPicPr>
          <p:cNvPr id="11" name="Picture 10" descr="A hand holding up a computer sitting on top of a table&#10;&#10;Description automatically generated">
            <a:extLst>
              <a:ext uri="{FF2B5EF4-FFF2-40B4-BE49-F238E27FC236}">
                <a16:creationId xmlns:a16="http://schemas.microsoft.com/office/drawing/2014/main" xmlns="" id="{5216EDE9-71C4-4844-9176-5F342EDC8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795" y="0"/>
            <a:ext cx="598120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F59819-E0ED-489E-AD81-14B81D7CE748}"/>
              </a:ext>
            </a:extLst>
          </p:cNvPr>
          <p:cNvSpPr/>
          <p:nvPr/>
        </p:nvSpPr>
        <p:spPr>
          <a:xfrm>
            <a:off x="6210794" y="0"/>
            <a:ext cx="5981205" cy="6872459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E12EEA4-79D1-5944-ADEB-BBCB6ECFC6B9}"/>
              </a:ext>
            </a:extLst>
          </p:cNvPr>
          <p:cNvSpPr/>
          <p:nvPr/>
        </p:nvSpPr>
        <p:spPr>
          <a:xfrm>
            <a:off x="9706136" y="6432159"/>
            <a:ext cx="2322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#BrightEdgeWebinars</a:t>
            </a:r>
          </a:p>
        </p:txBody>
      </p:sp>
    </p:spTree>
    <p:extLst>
      <p:ext uri="{BB962C8B-B14F-4D97-AF65-F5344CB8AC3E}">
        <p14:creationId xmlns:p14="http://schemas.microsoft.com/office/powerpoint/2010/main" val="287810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601BA34-C668-444C-9CC9-E057D672614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2118" y="1825506"/>
            <a:ext cx="5506920" cy="397355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or optimize content for new SERP elements</a:t>
            </a:r>
          </a:p>
          <a:p>
            <a:pPr marL="342900" indent="-342900">
              <a:lnSpc>
                <a:spcPct val="100000"/>
              </a:lnSpc>
              <a:buFont typeface="Arial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Examine if page speed slowed down, which will also mean high bounce rate and low time on page </a:t>
            </a:r>
          </a:p>
          <a:p>
            <a:pPr marL="914400" lvl="1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slow Page Speed - run a ContentIQ crawl to identify if the cause; for example, large image sizes</a:t>
            </a:r>
          </a:p>
          <a:p>
            <a:pPr marL="342900" indent="-342900">
              <a:lnSpc>
                <a:spcPct val="100000"/>
              </a:lnSpc>
              <a:buFont typeface="Arial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 check would be a major shift in algo changes — see if anything happened in the world of 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AC9F9C-CABB-264D-A599-66B768AD52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2117" y="528920"/>
            <a:ext cx="5573883" cy="875153"/>
          </a:xfrm>
        </p:spPr>
        <p:txBody>
          <a:bodyPr/>
          <a:lstStyle/>
          <a:p>
            <a:r>
              <a:rPr lang="en-US" sz="3200" dirty="0">
                <a:solidFill>
                  <a:srgbClr val="333333"/>
                </a:solidFill>
              </a:rPr>
              <a:t>SEARCH ENGINES: HOW TO FIX</a:t>
            </a: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7D808F22-A7F2-B547-86F0-BD16EAD9C7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964" y="1124960"/>
            <a:ext cx="4968009" cy="2687322"/>
          </a:xfrm>
          <a:prstGeom prst="rect">
            <a:avLst/>
          </a:prstGeo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17881C9-85CA-CA4B-B14E-CF8F11461D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319" y="3149887"/>
            <a:ext cx="4968009" cy="2687322"/>
          </a:xfrm>
          <a:prstGeom prst="rect">
            <a:avLst/>
          </a:prstGeo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06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63F3917-2D82-0947-A7B3-9F3197BAB6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59C79F-9043-B346-AEE1-0D3E4FC49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267247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B6E01CC-553A-054E-A861-0A569058AD6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95626" y="1528011"/>
            <a:ext cx="5321514" cy="4801069"/>
          </a:xfrm>
        </p:spPr>
        <p:txBody>
          <a:bodyPr/>
          <a:lstStyle/>
          <a:p>
            <a:endParaRPr lang="en-US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 to make sure the data is accurate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Narrow down the cause of the issue using a combination of SEO, Web Analytics, and GSC metrics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 a technical site audit to locate site wide issues, page speed, and severe errors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Once narrowed issue down, use StoryBuilder to create the business case to secure resources to fix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FAC9844-37EC-7949-B571-D2A6C21DFF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3200" cap="all" dirty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Key Takeaways </a:t>
            </a:r>
          </a:p>
        </p:txBody>
      </p:sp>
      <p:pic>
        <p:nvPicPr>
          <p:cNvPr id="3" name="Picture 2" descr="A picture containing sky, outdoor&#10;&#10;Description automatically generated">
            <a:extLst>
              <a:ext uri="{FF2B5EF4-FFF2-40B4-BE49-F238E27FC236}">
                <a16:creationId xmlns:a16="http://schemas.microsoft.com/office/drawing/2014/main" xmlns="" id="{92E8CD7D-446D-3D41-99B5-BCE17A2036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-392"/>
            <a:ext cx="6095999" cy="68724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13A8A3A-0177-4FB6-B958-5BE4AAC79881}"/>
              </a:ext>
            </a:extLst>
          </p:cNvPr>
          <p:cNvSpPr/>
          <p:nvPr/>
        </p:nvSpPr>
        <p:spPr>
          <a:xfrm>
            <a:off x="6096000" y="0"/>
            <a:ext cx="6096000" cy="6872459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E0307B3-96D1-FD44-ACE8-0120F1680BA7}"/>
              </a:ext>
            </a:extLst>
          </p:cNvPr>
          <p:cNvSpPr/>
          <p:nvPr/>
        </p:nvSpPr>
        <p:spPr>
          <a:xfrm>
            <a:off x="9706136" y="6432159"/>
            <a:ext cx="2322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#BrightEdgeWebinars</a:t>
            </a:r>
          </a:p>
        </p:txBody>
      </p:sp>
    </p:spTree>
    <p:extLst>
      <p:ext uri="{BB962C8B-B14F-4D97-AF65-F5344CB8AC3E}">
        <p14:creationId xmlns:p14="http://schemas.microsoft.com/office/powerpoint/2010/main" val="183966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23855" y="3613326"/>
            <a:ext cx="4619536" cy="825704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ts val="2827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rgbClr val="666666"/>
                </a:solidFill>
              </a:rPr>
              <a:t>Katie O’Leary</a:t>
            </a:r>
            <a:br>
              <a:rPr lang="en-US" sz="2133" b="1" dirty="0">
                <a:solidFill>
                  <a:srgbClr val="666666"/>
                </a:solidFill>
              </a:rPr>
            </a:br>
            <a:r>
              <a:rPr lang="en-US" sz="2133" dirty="0">
                <a:solidFill>
                  <a:srgbClr val="666666"/>
                </a:solidFill>
              </a:rPr>
              <a:t>Sr. Product Marketing Manager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338" y="4897669"/>
            <a:ext cx="1371600" cy="20116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443391" y="3613326"/>
            <a:ext cx="3414784" cy="825704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ts val="2827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rgbClr val="666666"/>
                </a:solidFill>
              </a:rPr>
              <a:t>Josh Patrice</a:t>
            </a:r>
            <a:br>
              <a:rPr lang="en-US" sz="2133" b="1" dirty="0">
                <a:solidFill>
                  <a:srgbClr val="666666"/>
                </a:solidFill>
              </a:rPr>
            </a:br>
            <a:r>
              <a:rPr lang="en-US" sz="2133" dirty="0">
                <a:solidFill>
                  <a:srgbClr val="666666"/>
                </a:solidFill>
              </a:rPr>
              <a:t>Sr. Director of Professional Services</a:t>
            </a:r>
          </a:p>
          <a:p>
            <a:pPr marL="0" indent="0" algn="ctr">
              <a:lnSpc>
                <a:spcPts val="2827"/>
              </a:lnSpc>
              <a:buNone/>
            </a:pPr>
            <a:endParaRPr lang="en-US" sz="2133" dirty="0">
              <a:solidFill>
                <a:srgbClr val="666666"/>
              </a:solidFill>
            </a:endParaRPr>
          </a:p>
          <a:p>
            <a:pPr marL="0" indent="0" algn="ctr">
              <a:lnSpc>
                <a:spcPts val="2827"/>
              </a:lnSpc>
              <a:buNone/>
            </a:pPr>
            <a:endParaRPr lang="en-US" sz="2133" b="1" dirty="0">
              <a:solidFill>
                <a:srgbClr val="66666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498" y="4897669"/>
            <a:ext cx="1371600" cy="201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948A9B-A7AC-1E46-B7C6-4B08EE148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219" y="1233630"/>
            <a:ext cx="2230150" cy="2230150"/>
          </a:xfrm>
          <a:prstGeom prst="ellipse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4DEC6B71-AF24-A84B-AF8B-B6088D087676}"/>
              </a:ext>
            </a:extLst>
          </p:cNvPr>
          <p:cNvSpPr txBox="1">
            <a:spLocks/>
          </p:cNvSpPr>
          <p:nvPr/>
        </p:nvSpPr>
        <p:spPr>
          <a:xfrm>
            <a:off x="5313784" y="5098837"/>
            <a:ext cx="1742707" cy="412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27"/>
              </a:lnSpc>
              <a:spcBef>
                <a:spcPts val="0"/>
              </a:spcBef>
              <a:buFont typeface="Arial"/>
              <a:buNone/>
            </a:pPr>
            <a:r>
              <a:rPr lang="en-US" sz="1200" dirty="0">
                <a:solidFill>
                  <a:srgbClr val="666666"/>
                </a:solidFill>
              </a:rPr>
              <a:t>@ballcath</a:t>
            </a:r>
          </a:p>
          <a:p>
            <a:pPr marL="0" indent="0" algn="ctr">
              <a:lnSpc>
                <a:spcPts val="2827"/>
              </a:lnSpc>
              <a:buFont typeface="Arial"/>
              <a:buNone/>
            </a:pPr>
            <a:endParaRPr lang="en-US" sz="2133" dirty="0">
              <a:solidFill>
                <a:srgbClr val="666666"/>
              </a:solidFill>
            </a:endParaRPr>
          </a:p>
          <a:p>
            <a:pPr marL="0" indent="0" algn="ctr">
              <a:lnSpc>
                <a:spcPts val="2827"/>
              </a:lnSpc>
              <a:buFont typeface="Arial"/>
              <a:buNone/>
            </a:pPr>
            <a:endParaRPr lang="en-US" sz="2133" b="1" dirty="0">
              <a:solidFill>
                <a:srgbClr val="666666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834C0BC-CCD4-C343-96A4-560B5A67F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925" y="1179711"/>
            <a:ext cx="2230149" cy="23379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44251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81F7D1D-90CD-2E4A-B763-337630F1FBE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2117" y="2274850"/>
            <a:ext cx="4625236" cy="39735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hlinkClick r:id="rId3"/>
              </a:rPr>
              <a:t>https://www.brightedge.com/resources/webinars/launch-site-enhancements-yield-high-roi</a:t>
            </a:r>
            <a:r>
              <a:rPr lang="en-US" sz="20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B097F7-7019-F642-AEE6-FE2F8F11B0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536" y="1404072"/>
            <a:ext cx="5343480" cy="376237"/>
          </a:xfrm>
        </p:spPr>
        <p:txBody>
          <a:bodyPr/>
          <a:lstStyle/>
          <a:p>
            <a:r>
              <a:rPr lang="en-US" dirty="0"/>
              <a:t>Work with your web developer to implement needed 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D745C7-A053-4246-AF02-CCA71F1D12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2117" y="528920"/>
            <a:ext cx="5344427" cy="875153"/>
          </a:xfrm>
        </p:spPr>
        <p:txBody>
          <a:bodyPr/>
          <a:lstStyle/>
          <a:p>
            <a:r>
              <a:rPr lang="en-US" sz="3200" dirty="0">
                <a:solidFill>
                  <a:srgbClr val="333333"/>
                </a:solidFill>
              </a:rPr>
              <a:t>NEXT STEPS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8CF6F20-0A73-FF4F-AA0C-09DAE575C4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0" r="30523"/>
          <a:stretch/>
        </p:blipFill>
        <p:spPr>
          <a:xfrm>
            <a:off x="6036124" y="0"/>
            <a:ext cx="615587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958D57-53F0-415C-AB8F-3D4DD63678CC}"/>
              </a:ext>
            </a:extLst>
          </p:cNvPr>
          <p:cNvSpPr/>
          <p:nvPr/>
        </p:nvSpPr>
        <p:spPr>
          <a:xfrm>
            <a:off x="6036124" y="0"/>
            <a:ext cx="6155876" cy="6872459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E73E4C-A740-2246-95CB-CF3DFA42945D}"/>
              </a:ext>
            </a:extLst>
          </p:cNvPr>
          <p:cNvSpPr/>
          <p:nvPr/>
        </p:nvSpPr>
        <p:spPr>
          <a:xfrm>
            <a:off x="9706136" y="6432159"/>
            <a:ext cx="2322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#BrightEdgeWebinars</a:t>
            </a:r>
          </a:p>
        </p:txBody>
      </p:sp>
    </p:spTree>
    <p:extLst>
      <p:ext uri="{BB962C8B-B14F-4D97-AF65-F5344CB8AC3E}">
        <p14:creationId xmlns:p14="http://schemas.microsoft.com/office/powerpoint/2010/main" val="198709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8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74666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7019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AC804C-60EB-384E-B17E-02471ED8D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2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8237"/>
            <a:ext cx="12192000" cy="7196237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6584233" y="425841"/>
            <a:ext cx="4603173" cy="8751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</a:rPr>
              <a:t>Ever been surprised by rank and traffic drops first thing in the morning?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5E64EB-89D3-2B4C-AF73-33FC85D56731}"/>
              </a:ext>
            </a:extLst>
          </p:cNvPr>
          <p:cNvSpPr/>
          <p:nvPr/>
        </p:nvSpPr>
        <p:spPr>
          <a:xfrm>
            <a:off x="9706136" y="6432159"/>
            <a:ext cx="2322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#BrightEdgeWebinars</a:t>
            </a:r>
          </a:p>
        </p:txBody>
      </p:sp>
    </p:spTree>
    <p:extLst>
      <p:ext uri="{BB962C8B-B14F-4D97-AF65-F5344CB8AC3E}">
        <p14:creationId xmlns:p14="http://schemas.microsoft.com/office/powerpoint/2010/main" val="3065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979" y="0"/>
            <a:ext cx="12220078" cy="687379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798471" y="5240351"/>
            <a:ext cx="1782908" cy="829709"/>
          </a:xfrm>
        </p:spPr>
        <p:txBody>
          <a:bodyPr numCol="1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Discover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2119" y="528919"/>
            <a:ext cx="7578734" cy="511606"/>
          </a:xfrm>
        </p:spPr>
        <p:txBody>
          <a:bodyPr>
            <a:noAutofit/>
          </a:bodyPr>
          <a:lstStyle/>
          <a:p>
            <a:r>
              <a:rPr lang="en-US" cap="all" dirty="0">
                <a:solidFill>
                  <a:srgbClr val="333333"/>
                </a:solidFill>
              </a:rPr>
              <a:t>Steps to managing Technical website projects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5908D42B-035A-8B44-826E-D0C3659F03D7}"/>
              </a:ext>
            </a:extLst>
          </p:cNvPr>
          <p:cNvSpPr txBox="1">
            <a:spLocks/>
          </p:cNvSpPr>
          <p:nvPr/>
        </p:nvSpPr>
        <p:spPr>
          <a:xfrm>
            <a:off x="1999152" y="4052752"/>
            <a:ext cx="2208706" cy="8977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85750" indent="-285750" algn="l" defTabSz="914400" rtl="0" eaLnBrk="1" latinLnBrk="0" hangingPunct="1">
              <a:lnSpc>
                <a:spcPts val="2120"/>
              </a:lnSpc>
              <a:spcBef>
                <a:spcPts val="1000"/>
              </a:spcBef>
              <a:buFont typeface="Arial" charset="0"/>
              <a:buChar char="•"/>
              <a:defRPr sz="1600" b="0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Courier New" charset="0"/>
              <a:buChar char="o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charset="2"/>
              <a:buChar char="§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5430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Wingdings" charset="2"/>
              <a:buChar char="§"/>
              <a:tabLst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Secure commitment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E1E0C1CC-1763-6046-87D1-C75DDE11A494}"/>
              </a:ext>
            </a:extLst>
          </p:cNvPr>
          <p:cNvSpPr txBox="1">
            <a:spLocks/>
          </p:cNvSpPr>
          <p:nvPr/>
        </p:nvSpPr>
        <p:spPr>
          <a:xfrm>
            <a:off x="7193820" y="1141288"/>
            <a:ext cx="2298138" cy="87572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10000"/>
          </a:bodyPr>
          <a:lstStyle>
            <a:lvl1pPr marL="285750" indent="-285750" algn="l" defTabSz="914400" rtl="0" eaLnBrk="1" latinLnBrk="0" hangingPunct="1">
              <a:lnSpc>
                <a:spcPts val="2120"/>
              </a:lnSpc>
              <a:spcBef>
                <a:spcPts val="1000"/>
              </a:spcBef>
              <a:buFont typeface="Arial" charset="0"/>
              <a:buChar char="•"/>
              <a:defRPr sz="1600" b="0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Courier New" charset="0"/>
              <a:buChar char="o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charset="2"/>
              <a:buChar char="§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5430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Wingdings" charset="2"/>
              <a:buChar char="§"/>
              <a:tabLst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Provide feedback and share results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6036D155-6B9D-DB4D-A351-BA613542BF4B}"/>
              </a:ext>
            </a:extLst>
          </p:cNvPr>
          <p:cNvSpPr txBox="1">
            <a:spLocks/>
          </p:cNvSpPr>
          <p:nvPr/>
        </p:nvSpPr>
        <p:spPr>
          <a:xfrm>
            <a:off x="3843717" y="3089040"/>
            <a:ext cx="1998733" cy="69571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85750" indent="-285750" algn="l" defTabSz="914400" rtl="0" eaLnBrk="1" latinLnBrk="0" hangingPunct="1">
              <a:lnSpc>
                <a:spcPts val="2120"/>
              </a:lnSpc>
              <a:spcBef>
                <a:spcPts val="1000"/>
              </a:spcBef>
              <a:buFont typeface="Arial" charset="0"/>
              <a:buChar char="•"/>
              <a:defRPr sz="1600" b="0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Courier New" charset="0"/>
              <a:buChar char="o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charset="2"/>
              <a:buChar char="§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5430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Wingdings" charset="2"/>
              <a:buChar char="§"/>
              <a:tabLst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Implement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6E49A8C5-E587-6F43-BCC7-374A75558110}"/>
              </a:ext>
            </a:extLst>
          </p:cNvPr>
          <p:cNvSpPr txBox="1">
            <a:spLocks/>
          </p:cNvSpPr>
          <p:nvPr/>
        </p:nvSpPr>
        <p:spPr>
          <a:xfrm>
            <a:off x="5534953" y="2017009"/>
            <a:ext cx="1998733" cy="95965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85750" indent="-285750" algn="l" defTabSz="914400" rtl="0" eaLnBrk="1" latinLnBrk="0" hangingPunct="1">
              <a:lnSpc>
                <a:spcPts val="2120"/>
              </a:lnSpc>
              <a:spcBef>
                <a:spcPts val="1000"/>
              </a:spcBef>
              <a:buFont typeface="Arial" charset="0"/>
              <a:buChar char="•"/>
              <a:defRPr sz="1600" b="0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Courier New" charset="0"/>
              <a:buChar char="o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charset="2"/>
              <a:buChar char="§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5430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Wingdings" charset="2"/>
              <a:buChar char="§"/>
              <a:tabLst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Measure business impact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23FAE7-CF2C-3148-BC8A-64A49805D13E}"/>
              </a:ext>
            </a:extLst>
          </p:cNvPr>
          <p:cNvSpPr txBox="1"/>
          <p:nvPr/>
        </p:nvSpPr>
        <p:spPr>
          <a:xfrm>
            <a:off x="9715500" y="6415088"/>
            <a:ext cx="2214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#BrightEdgeWebinars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CFE661-AE96-7448-9514-FA6CE5DBE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56" y="6509090"/>
            <a:ext cx="1371600" cy="2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4C8F3A0-C458-4149-98C0-B2142A768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59C79F-9043-B346-AEE1-0D3E4FC49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PROCESS TO DIAGNOSE RANK OR TRAFFIC DROPS </a:t>
            </a:r>
          </a:p>
        </p:txBody>
      </p:sp>
    </p:spTree>
    <p:extLst>
      <p:ext uri="{BB962C8B-B14F-4D97-AF65-F5344CB8AC3E}">
        <p14:creationId xmlns:p14="http://schemas.microsoft.com/office/powerpoint/2010/main" val="282740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white building&#10;&#10;Description automatically generated">
            <a:extLst>
              <a:ext uri="{FF2B5EF4-FFF2-40B4-BE49-F238E27FC236}">
                <a16:creationId xmlns:a16="http://schemas.microsoft.com/office/drawing/2014/main" xmlns="" id="{D25E80F5-8B55-4F44-8A98-D1B89BBCB1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1BE001-B91C-4E85-BA65-532992A17306}"/>
              </a:ext>
            </a:extLst>
          </p:cNvPr>
          <p:cNvSpPr/>
          <p:nvPr/>
        </p:nvSpPr>
        <p:spPr>
          <a:xfrm>
            <a:off x="0" y="0"/>
            <a:ext cx="12192000" cy="6872459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567BBFC8-FD3C-4B43-9A63-5BAAA5B7F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656085"/>
              </p:ext>
            </p:extLst>
          </p:nvPr>
        </p:nvGraphicFramePr>
        <p:xfrm>
          <a:off x="463826" y="1550504"/>
          <a:ext cx="11264348" cy="216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18BAB3-1F4B-7F48-A6A3-356C736135D2}"/>
              </a:ext>
            </a:extLst>
          </p:cNvPr>
          <p:cNvSpPr/>
          <p:nvPr/>
        </p:nvSpPr>
        <p:spPr>
          <a:xfrm>
            <a:off x="9706136" y="6432159"/>
            <a:ext cx="2322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#BrightEdgeWebinars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835" y="775252"/>
            <a:ext cx="11164882" cy="775252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five pillars of traffic Drops</a:t>
            </a:r>
          </a:p>
        </p:txBody>
      </p:sp>
    </p:spTree>
    <p:extLst>
      <p:ext uri="{BB962C8B-B14F-4D97-AF65-F5344CB8AC3E}">
        <p14:creationId xmlns:p14="http://schemas.microsoft.com/office/powerpoint/2010/main" val="7521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12CEE1DA-0647-1849-BD4A-A2DF744D8D7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2118" y="2274850"/>
            <a:ext cx="5176554" cy="397355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Validate reporting data and analytics tags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Has your CMS had any recent updates?</a:t>
            </a:r>
          </a:p>
          <a:p>
            <a:endParaRPr lang="en-US" sz="14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99FB779-C7F0-774D-B012-8AB260FB9E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2118" y="528920"/>
            <a:ext cx="5176554" cy="875153"/>
          </a:xfrm>
        </p:spPr>
        <p:txBody>
          <a:bodyPr/>
          <a:lstStyle/>
          <a:p>
            <a:r>
              <a:rPr lang="en-US" sz="3200" dirty="0">
                <a:solidFill>
                  <a:srgbClr val="333333"/>
                </a:solidFill>
              </a:rPr>
              <a:t>YOU: WHAT AND WHY IT HAPPENED</a:t>
            </a:r>
          </a:p>
        </p:txBody>
      </p:sp>
      <p:pic>
        <p:nvPicPr>
          <p:cNvPr id="3" name="Picture 2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xmlns="" id="{36611897-A7A5-084F-9D93-CA28ADA32F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9920" y="0"/>
            <a:ext cx="63320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2BDF37-1923-4567-A159-20531AE6D1C0}"/>
              </a:ext>
            </a:extLst>
          </p:cNvPr>
          <p:cNvSpPr/>
          <p:nvPr/>
        </p:nvSpPr>
        <p:spPr>
          <a:xfrm>
            <a:off x="5859918" y="0"/>
            <a:ext cx="6332081" cy="6872459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F463B1-0C30-0042-AFE7-3AB3A7A0B02F}"/>
              </a:ext>
            </a:extLst>
          </p:cNvPr>
          <p:cNvSpPr/>
          <p:nvPr/>
        </p:nvSpPr>
        <p:spPr>
          <a:xfrm>
            <a:off x="9706136" y="6432159"/>
            <a:ext cx="2322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#BrightEdgeWebinars</a:t>
            </a:r>
          </a:p>
        </p:txBody>
      </p:sp>
    </p:spTree>
    <p:extLst>
      <p:ext uri="{BB962C8B-B14F-4D97-AF65-F5344CB8AC3E}">
        <p14:creationId xmlns:p14="http://schemas.microsoft.com/office/powerpoint/2010/main" val="283255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000895A-120A-654D-9EBF-74237127AB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971" y="1530201"/>
            <a:ext cx="4952492" cy="2365446"/>
          </a:xfrm>
          <a:prstGeom prst="rect">
            <a:avLst/>
          </a:prstGeo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BF3C163-206A-6D4B-B189-5ABE3710566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2116" y="1530201"/>
            <a:ext cx="5061387" cy="446906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all integrations and analytics tags</a:t>
            </a:r>
          </a:p>
          <a:p>
            <a:pPr marL="914400"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 source data and report to validate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 ContentIQ site audit</a:t>
            </a:r>
          </a:p>
          <a:p>
            <a:pPr marL="914400"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to see if pages are indexed</a:t>
            </a:r>
          </a:p>
          <a:p>
            <a:pPr marL="914400"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to see if pages blocked via robots.txt</a:t>
            </a:r>
          </a:p>
          <a:p>
            <a:pPr marL="346075" indent="-288925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Google Search Console to check for errors in your sitemap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AC9F9C-CABB-264D-A599-66B768AD52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2117" y="528920"/>
            <a:ext cx="4489270" cy="875153"/>
          </a:xfrm>
        </p:spPr>
        <p:txBody>
          <a:bodyPr/>
          <a:lstStyle/>
          <a:p>
            <a:r>
              <a:rPr lang="en-US" sz="3200" dirty="0">
                <a:solidFill>
                  <a:srgbClr val="333333"/>
                </a:solidFill>
              </a:rPr>
              <a:t>YOU: HOW TO FIX IT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06A65B4-DD1E-C041-9420-C2C61062E1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445" y="3396962"/>
            <a:ext cx="4751612" cy="2570267"/>
          </a:xfrm>
          <a:prstGeom prst="rect">
            <a:avLst/>
          </a:prstGeo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436886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grey">
  <a:themeElements>
    <a:clrScheme name="Custom 3">
      <a:dk1>
        <a:srgbClr val="000000"/>
      </a:dk1>
      <a:lt1>
        <a:srgbClr val="FFFFFF"/>
      </a:lt1>
      <a:dk2>
        <a:srgbClr val="656565"/>
      </a:dk2>
      <a:lt2>
        <a:srgbClr val="E7E6E6"/>
      </a:lt2>
      <a:accent1>
        <a:srgbClr val="08BBD2"/>
      </a:accent1>
      <a:accent2>
        <a:srgbClr val="F8D223"/>
      </a:accent2>
      <a:accent3>
        <a:srgbClr val="F0602E"/>
      </a:accent3>
      <a:accent4>
        <a:srgbClr val="50B747"/>
      </a:accent4>
      <a:accent5>
        <a:srgbClr val="009DDA"/>
      </a:accent5>
      <a:accent6>
        <a:srgbClr val="EB3927"/>
      </a:accent6>
      <a:hlink>
        <a:srgbClr val="009DDA"/>
      </a:hlink>
      <a:folHlink>
        <a:srgbClr val="2279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141D85-DF61-4940-B398-59752F94624B}" vid="{B944513B-C9F2-2F45-A726-F0DC6BA18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share copy</Template>
  <TotalTime>38744</TotalTime>
  <Words>1118</Words>
  <Application>Microsoft Office PowerPoint</Application>
  <PresentationFormat>Widescreen</PresentationFormat>
  <Paragraphs>192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Noto Sans Symbols</vt:lpstr>
      <vt:lpstr>Wingdings</vt:lpstr>
      <vt:lpstr>Light grey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pillars of traffic Drops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Lin</dc:creator>
  <cp:lastModifiedBy>svcs_pdf</cp:lastModifiedBy>
  <cp:revision>795</cp:revision>
  <dcterms:created xsi:type="dcterms:W3CDTF">2018-01-04T18:29:07Z</dcterms:created>
  <dcterms:modified xsi:type="dcterms:W3CDTF">2018-12-04T04:22:53Z</dcterms:modified>
</cp:coreProperties>
</file>