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charts/chart1.xml" ContentType="application/vnd.openxmlformats-officedocument.drawingml.chart+xml"/>
  <Override PartName="/ppt/tags/tag13.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 id="2147483670" r:id="rId2"/>
    <p:sldMasterId id="2147483673" r:id="rId3"/>
  </p:sldMasterIdLst>
  <p:notesMasterIdLst>
    <p:notesMasterId r:id="rId29"/>
  </p:notesMasterIdLst>
  <p:sldIdLst>
    <p:sldId id="256" r:id="rId4"/>
    <p:sldId id="1086" r:id="rId5"/>
    <p:sldId id="1077" r:id="rId6"/>
    <p:sldId id="1078" r:id="rId7"/>
    <p:sldId id="1068" r:id="rId8"/>
    <p:sldId id="1080" r:id="rId9"/>
    <p:sldId id="1084" r:id="rId10"/>
    <p:sldId id="1085" r:id="rId11"/>
    <p:sldId id="1081" r:id="rId12"/>
    <p:sldId id="1083" r:id="rId13"/>
    <p:sldId id="1082" r:id="rId14"/>
    <p:sldId id="1079" r:id="rId15"/>
    <p:sldId id="1087" r:id="rId16"/>
    <p:sldId id="1066" r:id="rId17"/>
    <p:sldId id="1063" r:id="rId18"/>
    <p:sldId id="1064" r:id="rId19"/>
    <p:sldId id="1065" r:id="rId20"/>
    <p:sldId id="1061" r:id="rId21"/>
    <p:sldId id="1062" r:id="rId22"/>
    <p:sldId id="1044" r:id="rId23"/>
    <p:sldId id="1069" r:id="rId24"/>
    <p:sldId id="1074" r:id="rId25"/>
    <p:sldId id="1073" r:id="rId26"/>
    <p:sldId id="1075" r:id="rId27"/>
    <p:sldId id="286" r:id="rId28"/>
  </p:sldIdLst>
  <p:sldSz cx="12192000" cy="6858000"/>
  <p:notesSz cx="6797675" cy="9926638"/>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AC2F"/>
    <a:srgbClr val="E4B4E4"/>
    <a:srgbClr val="FF7C80"/>
    <a:srgbClr val="D60093"/>
    <a:srgbClr val="F2F2F2"/>
    <a:srgbClr val="9BD8EF"/>
    <a:srgbClr val="F59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DAE963D-FD91-4D91-BB03-DE46618905AA}">
  <a:tblStyle styleId="{DDAE963D-FD91-4D91-BB03-DE46618905AA}"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03" autoAdjust="0"/>
    <p:restoredTop sz="86639" autoAdjust="0"/>
  </p:normalViewPr>
  <p:slideViewPr>
    <p:cSldViewPr snapToGrid="0" snapToObjects="1">
      <p:cViewPr>
        <p:scale>
          <a:sx n="70" d="100"/>
          <a:sy n="70" d="100"/>
        </p:scale>
        <p:origin x="-954"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newton\Dropbox%20(BrightEdge)\brightedge\Research\Click%20Curves%202018\total_data_desktop_only_v4%20w_pivo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newton\Dropbox%20(BrightEdge)\brightedge\Research\Click%20Curves%202018\total_data_mobile_only_v3%20w%20pivot%20and%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ClickTotals!$A$24:$A$37</c:f>
              <c:numCache>
                <c:formatCode>0.00</c:formatCode>
                <c:ptCount val="14"/>
                <c:pt idx="0">
                  <c:v>27.983125162859263</c:v>
                </c:pt>
                <c:pt idx="1">
                  <c:v>12.366659277322132</c:v>
                </c:pt>
                <c:pt idx="2">
                  <c:v>9.2665867007206355</c:v>
                </c:pt>
                <c:pt idx="3">
                  <c:v>6.1715401835683981</c:v>
                </c:pt>
                <c:pt idx="4">
                  <c:v>4.0092476995772177</c:v>
                </c:pt>
                <c:pt idx="5">
                  <c:v>2.6161778507742897</c:v>
                </c:pt>
                <c:pt idx="6">
                  <c:v>2.0124533856722255</c:v>
                </c:pt>
                <c:pt idx="7">
                  <c:v>1.6127497621313001</c:v>
                </c:pt>
                <c:pt idx="8">
                  <c:v>1.3100621118012428</c:v>
                </c:pt>
                <c:pt idx="9">
                  <c:v>1.1008589341692794</c:v>
                </c:pt>
                <c:pt idx="10">
                  <c:v>1.0185643359536622</c:v>
                </c:pt>
                <c:pt idx="11">
                  <c:v>0.94700000000000051</c:v>
                </c:pt>
                <c:pt idx="12">
                  <c:v>1.3932470119521911</c:v>
                </c:pt>
                <c:pt idx="13">
                  <c:v>1.8526704545454544</c:v>
                </c:pt>
              </c:numCache>
            </c:numRef>
          </c:val>
          <c:smooth val="0"/>
          <c:extLst xmlns:c16r2="http://schemas.microsoft.com/office/drawing/2015/06/chart">
            <c:ext xmlns:c16="http://schemas.microsoft.com/office/drawing/2014/chart" uri="{C3380CC4-5D6E-409C-BE32-E72D297353CC}">
              <c16:uniqueId val="{00000000-BE1A-8543-AB7A-83D13CA1DDBE}"/>
            </c:ext>
          </c:extLst>
        </c:ser>
        <c:ser>
          <c:idx val="1"/>
          <c:order val="1"/>
          <c:marker>
            <c:symbol val="none"/>
          </c:marker>
          <c:val>
            <c:numRef>
              <c:f>ClickTotals!$C$24:$C$37</c:f>
              <c:numCache>
                <c:formatCode>0.00</c:formatCode>
                <c:ptCount val="14"/>
                <c:pt idx="0">
                  <c:v>16.852940331001225</c:v>
                </c:pt>
                <c:pt idx="1">
                  <c:v>11.345270879801747</c:v>
                </c:pt>
                <c:pt idx="2">
                  <c:v>8.0291809908999188</c:v>
                </c:pt>
                <c:pt idx="3">
                  <c:v>5.4318615123194567</c:v>
                </c:pt>
                <c:pt idx="4">
                  <c:v>3.5678156832596546</c:v>
                </c:pt>
                <c:pt idx="5">
                  <c:v>2.4014951489951435</c:v>
                </c:pt>
                <c:pt idx="6">
                  <c:v>1.832452181208059</c:v>
                </c:pt>
                <c:pt idx="7">
                  <c:v>1.4786385813473384</c:v>
                </c:pt>
                <c:pt idx="8">
                  <c:v>1.0909992006394835</c:v>
                </c:pt>
                <c:pt idx="9">
                  <c:v>0.8475292230116872</c:v>
                </c:pt>
                <c:pt idx="10">
                  <c:v>0.81462413652986854</c:v>
                </c:pt>
                <c:pt idx="11">
                  <c:v>1.657240740740741</c:v>
                </c:pt>
                <c:pt idx="12">
                  <c:v>1.5955821917808215</c:v>
                </c:pt>
                <c:pt idx="13">
                  <c:v>1.4161313868613139</c:v>
                </c:pt>
              </c:numCache>
            </c:numRef>
          </c:val>
          <c:smooth val="0"/>
          <c:extLst xmlns:c16r2="http://schemas.microsoft.com/office/drawing/2015/06/chart">
            <c:ext xmlns:c16="http://schemas.microsoft.com/office/drawing/2014/chart" uri="{C3380CC4-5D6E-409C-BE32-E72D297353CC}">
              <c16:uniqueId val="{00000001-BE1A-8543-AB7A-83D13CA1DDBE}"/>
            </c:ext>
          </c:extLst>
        </c:ser>
        <c:dLbls>
          <c:showLegendKey val="0"/>
          <c:showVal val="0"/>
          <c:showCatName val="0"/>
          <c:showSerName val="0"/>
          <c:showPercent val="0"/>
          <c:showBubbleSize val="0"/>
        </c:dLbls>
        <c:marker val="1"/>
        <c:smooth val="0"/>
        <c:axId val="127097088"/>
        <c:axId val="136216576"/>
      </c:lineChart>
      <c:catAx>
        <c:axId val="127097088"/>
        <c:scaling>
          <c:orientation val="minMax"/>
        </c:scaling>
        <c:delete val="0"/>
        <c:axPos val="b"/>
        <c:majorTickMark val="out"/>
        <c:minorTickMark val="none"/>
        <c:tickLblPos val="nextTo"/>
        <c:txPr>
          <a:bodyPr/>
          <a:lstStyle/>
          <a:p>
            <a:pPr>
              <a:defRPr sz="1050"/>
            </a:pPr>
            <a:endParaRPr lang="en-US"/>
          </a:p>
        </c:txPr>
        <c:crossAx val="136216576"/>
        <c:crosses val="autoZero"/>
        <c:auto val="1"/>
        <c:lblAlgn val="ctr"/>
        <c:lblOffset val="100"/>
        <c:noMultiLvlLbl val="0"/>
      </c:catAx>
      <c:valAx>
        <c:axId val="136216576"/>
        <c:scaling>
          <c:orientation val="minMax"/>
        </c:scaling>
        <c:delete val="0"/>
        <c:axPos val="l"/>
        <c:majorGridlines/>
        <c:numFmt formatCode="0.00" sourceLinked="1"/>
        <c:majorTickMark val="out"/>
        <c:minorTickMark val="none"/>
        <c:tickLblPos val="nextTo"/>
        <c:crossAx val="12709708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'Vertical Plot'!$E$181</c:f>
              <c:strCache>
                <c:ptCount val="1"/>
                <c:pt idx="0">
                  <c:v>Images</c:v>
                </c:pt>
              </c:strCache>
            </c:strRef>
          </c:tx>
          <c:marker>
            <c:symbol val="none"/>
          </c:marker>
          <c:cat>
            <c:strRef>
              <c:f>'Vertical Plot'!$D$182:$D$204</c:f>
              <c:strCache>
                <c:ptCount val="23"/>
                <c:pt idx="0">
                  <c:v>1-1.5</c:v>
                </c:pt>
                <c:pt idx="1">
                  <c:v>1.5-2</c:v>
                </c:pt>
                <c:pt idx="2">
                  <c:v>2-2.5</c:v>
                </c:pt>
                <c:pt idx="3">
                  <c:v>2.5-3</c:v>
                </c:pt>
                <c:pt idx="4">
                  <c:v>3-3.5</c:v>
                </c:pt>
                <c:pt idx="5">
                  <c:v>3.5-4</c:v>
                </c:pt>
                <c:pt idx="6">
                  <c:v>4-4.5</c:v>
                </c:pt>
                <c:pt idx="7">
                  <c:v>4.5-5</c:v>
                </c:pt>
                <c:pt idx="8">
                  <c:v>5-5.5</c:v>
                </c:pt>
                <c:pt idx="9">
                  <c:v>5.5-6</c:v>
                </c:pt>
                <c:pt idx="10">
                  <c:v>6-6.5</c:v>
                </c:pt>
                <c:pt idx="11">
                  <c:v>6.5-7</c:v>
                </c:pt>
                <c:pt idx="12">
                  <c:v>7-7.5</c:v>
                </c:pt>
                <c:pt idx="13">
                  <c:v>7.5-8</c:v>
                </c:pt>
                <c:pt idx="14">
                  <c:v>8-8.5</c:v>
                </c:pt>
                <c:pt idx="15">
                  <c:v>8.5-9</c:v>
                </c:pt>
                <c:pt idx="16">
                  <c:v>9-9.5</c:v>
                </c:pt>
                <c:pt idx="17">
                  <c:v>9.5-10</c:v>
                </c:pt>
                <c:pt idx="18">
                  <c:v>10-10.5</c:v>
                </c:pt>
                <c:pt idx="19">
                  <c:v>10.5-11</c:v>
                </c:pt>
                <c:pt idx="20">
                  <c:v>11-11.5</c:v>
                </c:pt>
                <c:pt idx="21">
                  <c:v>11.5-12</c:v>
                </c:pt>
                <c:pt idx="22">
                  <c:v>12-12.5</c:v>
                </c:pt>
              </c:strCache>
            </c:strRef>
          </c:cat>
          <c:val>
            <c:numRef>
              <c:f>'Vertical Plot'!$E$182:$E$204</c:f>
              <c:numCache>
                <c:formatCode>General</c:formatCode>
                <c:ptCount val="23"/>
                <c:pt idx="0">
                  <c:v>11.357056030389346</c:v>
                </c:pt>
                <c:pt idx="1">
                  <c:v>9.4473379429559312</c:v>
                </c:pt>
                <c:pt idx="2">
                  <c:v>8.4040884179758955</c:v>
                </c:pt>
                <c:pt idx="3">
                  <c:v>7.7836321000521052</c:v>
                </c:pt>
                <c:pt idx="4">
                  <c:v>6.6366150121065237</c:v>
                </c:pt>
                <c:pt idx="5">
                  <c:v>5.8957001321004032</c:v>
                </c:pt>
                <c:pt idx="6">
                  <c:v>4.9189294403892907</c:v>
                </c:pt>
                <c:pt idx="7">
                  <c:v>4.4352779783393474</c:v>
                </c:pt>
                <c:pt idx="8">
                  <c:v>3.4625386313465736</c:v>
                </c:pt>
                <c:pt idx="9">
                  <c:v>3.2970053475935819</c:v>
                </c:pt>
                <c:pt idx="10">
                  <c:v>2.8250000000000037</c:v>
                </c:pt>
                <c:pt idx="11">
                  <c:v>2.3984578478409868</c:v>
                </c:pt>
                <c:pt idx="12">
                  <c:v>2.241804752729609</c:v>
                </c:pt>
                <c:pt idx="13">
                  <c:v>1.9564508094645081</c:v>
                </c:pt>
                <c:pt idx="14">
                  <c:v>1.785880908532836</c:v>
                </c:pt>
                <c:pt idx="15">
                  <c:v>1.5592402464065747</c:v>
                </c:pt>
                <c:pt idx="16">
                  <c:v>1.2914710743801665</c:v>
                </c:pt>
                <c:pt idx="17">
                  <c:v>1.012691771269177</c:v>
                </c:pt>
                <c:pt idx="18">
                  <c:v>0.67771739130434805</c:v>
                </c:pt>
                <c:pt idx="19">
                  <c:v>0.6881114551083588</c:v>
                </c:pt>
                <c:pt idx="20">
                  <c:v>0.54593607305936021</c:v>
                </c:pt>
                <c:pt idx="21">
                  <c:v>0.44487804878048781</c:v>
                </c:pt>
                <c:pt idx="22">
                  <c:v>0.36166666666666664</c:v>
                </c:pt>
              </c:numCache>
            </c:numRef>
          </c:val>
          <c:smooth val="0"/>
          <c:extLst xmlns:c16r2="http://schemas.microsoft.com/office/drawing/2015/06/chart">
            <c:ext xmlns:c16="http://schemas.microsoft.com/office/drawing/2014/chart" uri="{C3380CC4-5D6E-409C-BE32-E72D297353CC}">
              <c16:uniqueId val="{00000000-D8AF-1145-AA03-038F5F252FD0}"/>
            </c:ext>
          </c:extLst>
        </c:ser>
        <c:ser>
          <c:idx val="1"/>
          <c:order val="1"/>
          <c:tx>
            <c:strRef>
              <c:f>'Vertical Plot'!$F$181</c:f>
              <c:strCache>
                <c:ptCount val="1"/>
                <c:pt idx="0">
                  <c:v>Videos</c:v>
                </c:pt>
              </c:strCache>
            </c:strRef>
          </c:tx>
          <c:marker>
            <c:symbol val="none"/>
          </c:marker>
          <c:cat>
            <c:strRef>
              <c:f>'Vertical Plot'!$D$182:$D$204</c:f>
              <c:strCache>
                <c:ptCount val="23"/>
                <c:pt idx="0">
                  <c:v>1-1.5</c:v>
                </c:pt>
                <c:pt idx="1">
                  <c:v>1.5-2</c:v>
                </c:pt>
                <c:pt idx="2">
                  <c:v>2-2.5</c:v>
                </c:pt>
                <c:pt idx="3">
                  <c:v>2.5-3</c:v>
                </c:pt>
                <c:pt idx="4">
                  <c:v>3-3.5</c:v>
                </c:pt>
                <c:pt idx="5">
                  <c:v>3.5-4</c:v>
                </c:pt>
                <c:pt idx="6">
                  <c:v>4-4.5</c:v>
                </c:pt>
                <c:pt idx="7">
                  <c:v>4.5-5</c:v>
                </c:pt>
                <c:pt idx="8">
                  <c:v>5-5.5</c:v>
                </c:pt>
                <c:pt idx="9">
                  <c:v>5.5-6</c:v>
                </c:pt>
                <c:pt idx="10">
                  <c:v>6-6.5</c:v>
                </c:pt>
                <c:pt idx="11">
                  <c:v>6.5-7</c:v>
                </c:pt>
                <c:pt idx="12">
                  <c:v>7-7.5</c:v>
                </c:pt>
                <c:pt idx="13">
                  <c:v>7.5-8</c:v>
                </c:pt>
                <c:pt idx="14">
                  <c:v>8-8.5</c:v>
                </c:pt>
                <c:pt idx="15">
                  <c:v>8.5-9</c:v>
                </c:pt>
                <c:pt idx="16">
                  <c:v>9-9.5</c:v>
                </c:pt>
                <c:pt idx="17">
                  <c:v>9.5-10</c:v>
                </c:pt>
                <c:pt idx="18">
                  <c:v>10-10.5</c:v>
                </c:pt>
                <c:pt idx="19">
                  <c:v>10.5-11</c:v>
                </c:pt>
                <c:pt idx="20">
                  <c:v>11-11.5</c:v>
                </c:pt>
                <c:pt idx="21">
                  <c:v>11.5-12</c:v>
                </c:pt>
                <c:pt idx="22">
                  <c:v>12-12.5</c:v>
                </c:pt>
              </c:strCache>
            </c:strRef>
          </c:cat>
          <c:val>
            <c:numRef>
              <c:f>'Vertical Plot'!$F$182:$F$204</c:f>
              <c:numCache>
                <c:formatCode>General</c:formatCode>
                <c:ptCount val="23"/>
                <c:pt idx="0">
                  <c:v>16.412348484848483</c:v>
                </c:pt>
                <c:pt idx="1">
                  <c:v>14.54911660777387</c:v>
                </c:pt>
                <c:pt idx="2">
                  <c:v>12.067415014164323</c:v>
                </c:pt>
                <c:pt idx="3">
                  <c:v>10.688903225806458</c:v>
                </c:pt>
                <c:pt idx="4">
                  <c:v>8.7675373878364802</c:v>
                </c:pt>
                <c:pt idx="5">
                  <c:v>7.0042753623188378</c:v>
                </c:pt>
                <c:pt idx="6">
                  <c:v>5.5814987714987776</c:v>
                </c:pt>
                <c:pt idx="7">
                  <c:v>4.7729662261380348</c:v>
                </c:pt>
                <c:pt idx="8">
                  <c:v>3.5275757575757551</c:v>
                </c:pt>
                <c:pt idx="9">
                  <c:v>2.9657507507507512</c:v>
                </c:pt>
                <c:pt idx="10">
                  <c:v>2.3221601016518441</c:v>
                </c:pt>
                <c:pt idx="11">
                  <c:v>2.0769428891377411</c:v>
                </c:pt>
                <c:pt idx="12">
                  <c:v>1.7086504424778763</c:v>
                </c:pt>
                <c:pt idx="13">
                  <c:v>1.4267922497308956</c:v>
                </c:pt>
                <c:pt idx="14">
                  <c:v>1.1893033226152199</c:v>
                </c:pt>
                <c:pt idx="15">
                  <c:v>1.1457894736842109</c:v>
                </c:pt>
                <c:pt idx="16">
                  <c:v>0.90868489583333456</c:v>
                </c:pt>
                <c:pt idx="17">
                  <c:v>0.79111510791366857</c:v>
                </c:pt>
                <c:pt idx="18">
                  <c:v>0.63668449197860932</c:v>
                </c:pt>
                <c:pt idx="19">
                  <c:v>0.46854166666666647</c:v>
                </c:pt>
                <c:pt idx="20">
                  <c:v>0.50069444444444455</c:v>
                </c:pt>
                <c:pt idx="21">
                  <c:v>0.424702380952381</c:v>
                </c:pt>
                <c:pt idx="22">
                  <c:v>0.41763157894736835</c:v>
                </c:pt>
              </c:numCache>
            </c:numRef>
          </c:val>
          <c:smooth val="0"/>
          <c:extLst xmlns:c16r2="http://schemas.microsoft.com/office/drawing/2015/06/chart">
            <c:ext xmlns:c16="http://schemas.microsoft.com/office/drawing/2014/chart" uri="{C3380CC4-5D6E-409C-BE32-E72D297353CC}">
              <c16:uniqueId val="{00000001-D8AF-1145-AA03-038F5F252FD0}"/>
            </c:ext>
          </c:extLst>
        </c:ser>
        <c:ser>
          <c:idx val="2"/>
          <c:order val="2"/>
          <c:tx>
            <c:strRef>
              <c:f>'Vertical Plot'!$G$181</c:f>
              <c:strCache>
                <c:ptCount val="1"/>
                <c:pt idx="0">
                  <c:v>Carousel</c:v>
                </c:pt>
              </c:strCache>
            </c:strRef>
          </c:tx>
          <c:marker>
            <c:symbol val="none"/>
          </c:marker>
          <c:cat>
            <c:strRef>
              <c:f>'Vertical Plot'!$D$182:$D$204</c:f>
              <c:strCache>
                <c:ptCount val="23"/>
                <c:pt idx="0">
                  <c:v>1-1.5</c:v>
                </c:pt>
                <c:pt idx="1">
                  <c:v>1.5-2</c:v>
                </c:pt>
                <c:pt idx="2">
                  <c:v>2-2.5</c:v>
                </c:pt>
                <c:pt idx="3">
                  <c:v>2.5-3</c:v>
                </c:pt>
                <c:pt idx="4">
                  <c:v>3-3.5</c:v>
                </c:pt>
                <c:pt idx="5">
                  <c:v>3.5-4</c:v>
                </c:pt>
                <c:pt idx="6">
                  <c:v>4-4.5</c:v>
                </c:pt>
                <c:pt idx="7">
                  <c:v>4.5-5</c:v>
                </c:pt>
                <c:pt idx="8">
                  <c:v>5-5.5</c:v>
                </c:pt>
                <c:pt idx="9">
                  <c:v>5.5-6</c:v>
                </c:pt>
                <c:pt idx="10">
                  <c:v>6-6.5</c:v>
                </c:pt>
                <c:pt idx="11">
                  <c:v>6.5-7</c:v>
                </c:pt>
                <c:pt idx="12">
                  <c:v>7-7.5</c:v>
                </c:pt>
                <c:pt idx="13">
                  <c:v>7.5-8</c:v>
                </c:pt>
                <c:pt idx="14">
                  <c:v>8-8.5</c:v>
                </c:pt>
                <c:pt idx="15">
                  <c:v>8.5-9</c:v>
                </c:pt>
                <c:pt idx="16">
                  <c:v>9-9.5</c:v>
                </c:pt>
                <c:pt idx="17">
                  <c:v>9.5-10</c:v>
                </c:pt>
                <c:pt idx="18">
                  <c:v>10-10.5</c:v>
                </c:pt>
                <c:pt idx="19">
                  <c:v>10.5-11</c:v>
                </c:pt>
                <c:pt idx="20">
                  <c:v>11-11.5</c:v>
                </c:pt>
                <c:pt idx="21">
                  <c:v>11.5-12</c:v>
                </c:pt>
                <c:pt idx="22">
                  <c:v>12-12.5</c:v>
                </c:pt>
              </c:strCache>
            </c:strRef>
          </c:cat>
          <c:val>
            <c:numRef>
              <c:f>'Vertical Plot'!$G$182:$G$204</c:f>
              <c:numCache>
                <c:formatCode>General</c:formatCode>
                <c:ptCount val="23"/>
                <c:pt idx="0">
                  <c:v>16.038752362948962</c:v>
                </c:pt>
                <c:pt idx="1">
                  <c:v>10.985789473684207</c:v>
                </c:pt>
                <c:pt idx="2">
                  <c:v>8.141882352941181</c:v>
                </c:pt>
                <c:pt idx="3">
                  <c:v>8.0732258064516085</c:v>
                </c:pt>
                <c:pt idx="4">
                  <c:v>5.5556647398843895</c:v>
                </c:pt>
                <c:pt idx="5">
                  <c:v>5.0256617647058803</c:v>
                </c:pt>
                <c:pt idx="6">
                  <c:v>3.7891503267973863</c:v>
                </c:pt>
                <c:pt idx="7">
                  <c:v>2.9782191780821927</c:v>
                </c:pt>
                <c:pt idx="8">
                  <c:v>2.3022758620689654</c:v>
                </c:pt>
                <c:pt idx="9">
                  <c:v>1.8046236559139777</c:v>
                </c:pt>
                <c:pt idx="10">
                  <c:v>1.6741249999999996</c:v>
                </c:pt>
                <c:pt idx="11">
                  <c:v>1.382719298245614</c:v>
                </c:pt>
                <c:pt idx="12">
                  <c:v>1.5494656488549619</c:v>
                </c:pt>
                <c:pt idx="13">
                  <c:v>1.0854999999999995</c:v>
                </c:pt>
                <c:pt idx="14">
                  <c:v>1.0035119047619052</c:v>
                </c:pt>
                <c:pt idx="15">
                  <c:v>0.76103030303030295</c:v>
                </c:pt>
                <c:pt idx="16">
                  <c:v>0.63169811320754754</c:v>
                </c:pt>
                <c:pt idx="17">
                  <c:v>0.58663934426229514</c:v>
                </c:pt>
                <c:pt idx="18">
                  <c:v>0.6356666666666666</c:v>
                </c:pt>
                <c:pt idx="19">
                  <c:v>0.35571428571428571</c:v>
                </c:pt>
                <c:pt idx="20">
                  <c:v>0.44310344827586196</c:v>
                </c:pt>
                <c:pt idx="21">
                  <c:v>0.92899999999999994</c:v>
                </c:pt>
                <c:pt idx="22">
                  <c:v>0.63714285714285701</c:v>
                </c:pt>
              </c:numCache>
            </c:numRef>
          </c:val>
          <c:smooth val="0"/>
          <c:extLst xmlns:c16r2="http://schemas.microsoft.com/office/drawing/2015/06/chart">
            <c:ext xmlns:c16="http://schemas.microsoft.com/office/drawing/2014/chart" uri="{C3380CC4-5D6E-409C-BE32-E72D297353CC}">
              <c16:uniqueId val="{00000002-D8AF-1145-AA03-038F5F252FD0}"/>
            </c:ext>
          </c:extLst>
        </c:ser>
        <c:ser>
          <c:idx val="3"/>
          <c:order val="3"/>
          <c:tx>
            <c:strRef>
              <c:f>'Vertical Plot'!$H$181</c:f>
              <c:strCache>
                <c:ptCount val="1"/>
                <c:pt idx="0">
                  <c:v>SiteLinks</c:v>
                </c:pt>
              </c:strCache>
            </c:strRef>
          </c:tx>
          <c:marker>
            <c:symbol val="none"/>
          </c:marker>
          <c:cat>
            <c:strRef>
              <c:f>'Vertical Plot'!$D$182:$D$204</c:f>
              <c:strCache>
                <c:ptCount val="23"/>
                <c:pt idx="0">
                  <c:v>1-1.5</c:v>
                </c:pt>
                <c:pt idx="1">
                  <c:v>1.5-2</c:v>
                </c:pt>
                <c:pt idx="2">
                  <c:v>2-2.5</c:v>
                </c:pt>
                <c:pt idx="3">
                  <c:v>2.5-3</c:v>
                </c:pt>
                <c:pt idx="4">
                  <c:v>3-3.5</c:v>
                </c:pt>
                <c:pt idx="5">
                  <c:v>3.5-4</c:v>
                </c:pt>
                <c:pt idx="6">
                  <c:v>4-4.5</c:v>
                </c:pt>
                <c:pt idx="7">
                  <c:v>4.5-5</c:v>
                </c:pt>
                <c:pt idx="8">
                  <c:v>5-5.5</c:v>
                </c:pt>
                <c:pt idx="9">
                  <c:v>5.5-6</c:v>
                </c:pt>
                <c:pt idx="10">
                  <c:v>6-6.5</c:v>
                </c:pt>
                <c:pt idx="11">
                  <c:v>6.5-7</c:v>
                </c:pt>
                <c:pt idx="12">
                  <c:v>7-7.5</c:v>
                </c:pt>
                <c:pt idx="13">
                  <c:v>7.5-8</c:v>
                </c:pt>
                <c:pt idx="14">
                  <c:v>8-8.5</c:v>
                </c:pt>
                <c:pt idx="15">
                  <c:v>8.5-9</c:v>
                </c:pt>
                <c:pt idx="16">
                  <c:v>9-9.5</c:v>
                </c:pt>
                <c:pt idx="17">
                  <c:v>9.5-10</c:v>
                </c:pt>
                <c:pt idx="18">
                  <c:v>10-10.5</c:v>
                </c:pt>
                <c:pt idx="19">
                  <c:v>10.5-11</c:v>
                </c:pt>
                <c:pt idx="20">
                  <c:v>11-11.5</c:v>
                </c:pt>
                <c:pt idx="21">
                  <c:v>11.5-12</c:v>
                </c:pt>
                <c:pt idx="22">
                  <c:v>12-12.5</c:v>
                </c:pt>
              </c:strCache>
            </c:strRef>
          </c:cat>
          <c:val>
            <c:numRef>
              <c:f>'Vertical Plot'!$H$182:$H$204</c:f>
              <c:numCache>
                <c:formatCode>General</c:formatCode>
                <c:ptCount val="23"/>
                <c:pt idx="0">
                  <c:v>26.244050825921182</c:v>
                </c:pt>
                <c:pt idx="1">
                  <c:v>18.555638002773936</c:v>
                </c:pt>
                <c:pt idx="2">
                  <c:v>12.215910404624276</c:v>
                </c:pt>
                <c:pt idx="3">
                  <c:v>13.078345153664305</c:v>
                </c:pt>
                <c:pt idx="4">
                  <c:v>8.2415168831168746</c:v>
                </c:pt>
                <c:pt idx="5">
                  <c:v>7.9024101479915423</c:v>
                </c:pt>
                <c:pt idx="6">
                  <c:v>5.1289730807577341</c:v>
                </c:pt>
                <c:pt idx="7">
                  <c:v>3.389499323410015</c:v>
                </c:pt>
                <c:pt idx="8">
                  <c:v>1.7760757946210257</c:v>
                </c:pt>
                <c:pt idx="9">
                  <c:v>1.3705241379310356</c:v>
                </c:pt>
                <c:pt idx="10">
                  <c:v>0.88451953537486772</c:v>
                </c:pt>
                <c:pt idx="11">
                  <c:v>0.65433553251649479</c:v>
                </c:pt>
                <c:pt idx="12">
                  <c:v>0.60350096711798851</c:v>
                </c:pt>
                <c:pt idx="13">
                  <c:v>0.51409148665819526</c:v>
                </c:pt>
                <c:pt idx="14">
                  <c:v>0.72710000000000052</c:v>
                </c:pt>
                <c:pt idx="15">
                  <c:v>0.61278260869565204</c:v>
                </c:pt>
                <c:pt idx="16">
                  <c:v>0.31956521739130445</c:v>
                </c:pt>
                <c:pt idx="17">
                  <c:v>0.27992248062015501</c:v>
                </c:pt>
                <c:pt idx="18">
                  <c:v>0.71758064516129016</c:v>
                </c:pt>
                <c:pt idx="19">
                  <c:v>1.4230555555555557</c:v>
                </c:pt>
              </c:numCache>
            </c:numRef>
          </c:val>
          <c:smooth val="0"/>
          <c:extLst xmlns:c16r2="http://schemas.microsoft.com/office/drawing/2015/06/chart">
            <c:ext xmlns:c16="http://schemas.microsoft.com/office/drawing/2014/chart" uri="{C3380CC4-5D6E-409C-BE32-E72D297353CC}">
              <c16:uniqueId val="{00000003-D8AF-1145-AA03-038F5F252FD0}"/>
            </c:ext>
          </c:extLst>
        </c:ser>
        <c:ser>
          <c:idx val="4"/>
          <c:order val="4"/>
          <c:tx>
            <c:strRef>
              <c:f>'Vertical Plot'!$I$181</c:f>
              <c:strCache>
                <c:ptCount val="1"/>
                <c:pt idx="0">
                  <c:v>Local</c:v>
                </c:pt>
              </c:strCache>
            </c:strRef>
          </c:tx>
          <c:marker>
            <c:symbol val="none"/>
          </c:marker>
          <c:cat>
            <c:strRef>
              <c:f>'Vertical Plot'!$D$182:$D$204</c:f>
              <c:strCache>
                <c:ptCount val="23"/>
                <c:pt idx="0">
                  <c:v>1-1.5</c:v>
                </c:pt>
                <c:pt idx="1">
                  <c:v>1.5-2</c:v>
                </c:pt>
                <c:pt idx="2">
                  <c:v>2-2.5</c:v>
                </c:pt>
                <c:pt idx="3">
                  <c:v>2.5-3</c:v>
                </c:pt>
                <c:pt idx="4">
                  <c:v>3-3.5</c:v>
                </c:pt>
                <c:pt idx="5">
                  <c:v>3.5-4</c:v>
                </c:pt>
                <c:pt idx="6">
                  <c:v>4-4.5</c:v>
                </c:pt>
                <c:pt idx="7">
                  <c:v>4.5-5</c:v>
                </c:pt>
                <c:pt idx="8">
                  <c:v>5-5.5</c:v>
                </c:pt>
                <c:pt idx="9">
                  <c:v>5.5-6</c:v>
                </c:pt>
                <c:pt idx="10">
                  <c:v>6-6.5</c:v>
                </c:pt>
                <c:pt idx="11">
                  <c:v>6.5-7</c:v>
                </c:pt>
                <c:pt idx="12">
                  <c:v>7-7.5</c:v>
                </c:pt>
                <c:pt idx="13">
                  <c:v>7.5-8</c:v>
                </c:pt>
                <c:pt idx="14">
                  <c:v>8-8.5</c:v>
                </c:pt>
                <c:pt idx="15">
                  <c:v>8.5-9</c:v>
                </c:pt>
                <c:pt idx="16">
                  <c:v>9-9.5</c:v>
                </c:pt>
                <c:pt idx="17">
                  <c:v>9.5-10</c:v>
                </c:pt>
                <c:pt idx="18">
                  <c:v>10-10.5</c:v>
                </c:pt>
                <c:pt idx="19">
                  <c:v>10.5-11</c:v>
                </c:pt>
                <c:pt idx="20">
                  <c:v>11-11.5</c:v>
                </c:pt>
                <c:pt idx="21">
                  <c:v>11.5-12</c:v>
                </c:pt>
                <c:pt idx="22">
                  <c:v>12-12.5</c:v>
                </c:pt>
              </c:strCache>
            </c:strRef>
          </c:cat>
          <c:val>
            <c:numRef>
              <c:f>'Vertical Plot'!$I$182:$I$204</c:f>
              <c:numCache>
                <c:formatCode>General</c:formatCode>
                <c:ptCount val="23"/>
                <c:pt idx="0">
                  <c:v>10.660102193133554</c:v>
                </c:pt>
                <c:pt idx="1">
                  <c:v>8.5968239700374216</c:v>
                </c:pt>
                <c:pt idx="2">
                  <c:v>8.0433730947647479</c:v>
                </c:pt>
                <c:pt idx="3">
                  <c:v>6.7019323241317892</c:v>
                </c:pt>
                <c:pt idx="4">
                  <c:v>6.5635738335738267</c:v>
                </c:pt>
                <c:pt idx="5">
                  <c:v>5.5157507418397502</c:v>
                </c:pt>
                <c:pt idx="6">
                  <c:v>5.7289584799437092</c:v>
                </c:pt>
                <c:pt idx="7">
                  <c:v>4.8751794071762893</c:v>
                </c:pt>
                <c:pt idx="8">
                  <c:v>4.0376422764227611</c:v>
                </c:pt>
                <c:pt idx="9">
                  <c:v>3.4762773722627691</c:v>
                </c:pt>
                <c:pt idx="10">
                  <c:v>2.6869991326973128</c:v>
                </c:pt>
                <c:pt idx="11">
                  <c:v>2.0984454545454581</c:v>
                </c:pt>
                <c:pt idx="12">
                  <c:v>1.8320921985815597</c:v>
                </c:pt>
                <c:pt idx="13">
                  <c:v>1.607744493392073</c:v>
                </c:pt>
                <c:pt idx="14">
                  <c:v>1.3938248847926291</c:v>
                </c:pt>
                <c:pt idx="15">
                  <c:v>1.1792292089249501</c:v>
                </c:pt>
                <c:pt idx="16">
                  <c:v>1.0136768149882924</c:v>
                </c:pt>
                <c:pt idx="17">
                  <c:v>0.90581059390048058</c:v>
                </c:pt>
                <c:pt idx="18">
                  <c:v>0.86920879120879213</c:v>
                </c:pt>
                <c:pt idx="19">
                  <c:v>0.69760806916426543</c:v>
                </c:pt>
                <c:pt idx="20">
                  <c:v>0.70454022988505738</c:v>
                </c:pt>
                <c:pt idx="21">
                  <c:v>0.49625954198473277</c:v>
                </c:pt>
                <c:pt idx="22">
                  <c:v>0.55500000000000005</c:v>
                </c:pt>
              </c:numCache>
            </c:numRef>
          </c:val>
          <c:smooth val="0"/>
          <c:extLst xmlns:c16r2="http://schemas.microsoft.com/office/drawing/2015/06/chart">
            <c:ext xmlns:c16="http://schemas.microsoft.com/office/drawing/2014/chart" uri="{C3380CC4-5D6E-409C-BE32-E72D297353CC}">
              <c16:uniqueId val="{00000004-D8AF-1145-AA03-038F5F252FD0}"/>
            </c:ext>
          </c:extLst>
        </c:ser>
        <c:ser>
          <c:idx val="5"/>
          <c:order val="5"/>
          <c:tx>
            <c:strRef>
              <c:f>'Vertical Plot'!$J$181</c:f>
              <c:strCache>
                <c:ptCount val="1"/>
                <c:pt idx="0">
                  <c:v>Quick Answers</c:v>
                </c:pt>
              </c:strCache>
            </c:strRef>
          </c:tx>
          <c:marker>
            <c:symbol val="none"/>
          </c:marker>
          <c:cat>
            <c:strRef>
              <c:f>'Vertical Plot'!$D$182:$D$204</c:f>
              <c:strCache>
                <c:ptCount val="23"/>
                <c:pt idx="0">
                  <c:v>1-1.5</c:v>
                </c:pt>
                <c:pt idx="1">
                  <c:v>1.5-2</c:v>
                </c:pt>
                <c:pt idx="2">
                  <c:v>2-2.5</c:v>
                </c:pt>
                <c:pt idx="3">
                  <c:v>2.5-3</c:v>
                </c:pt>
                <c:pt idx="4">
                  <c:v>3-3.5</c:v>
                </c:pt>
                <c:pt idx="5">
                  <c:v>3.5-4</c:v>
                </c:pt>
                <c:pt idx="6">
                  <c:v>4-4.5</c:v>
                </c:pt>
                <c:pt idx="7">
                  <c:v>4.5-5</c:v>
                </c:pt>
                <c:pt idx="8">
                  <c:v>5-5.5</c:v>
                </c:pt>
                <c:pt idx="9">
                  <c:v>5.5-6</c:v>
                </c:pt>
                <c:pt idx="10">
                  <c:v>6-6.5</c:v>
                </c:pt>
                <c:pt idx="11">
                  <c:v>6.5-7</c:v>
                </c:pt>
                <c:pt idx="12">
                  <c:v>7-7.5</c:v>
                </c:pt>
                <c:pt idx="13">
                  <c:v>7.5-8</c:v>
                </c:pt>
                <c:pt idx="14">
                  <c:v>8-8.5</c:v>
                </c:pt>
                <c:pt idx="15">
                  <c:v>8.5-9</c:v>
                </c:pt>
                <c:pt idx="16">
                  <c:v>9-9.5</c:v>
                </c:pt>
                <c:pt idx="17">
                  <c:v>9.5-10</c:v>
                </c:pt>
                <c:pt idx="18">
                  <c:v>10-10.5</c:v>
                </c:pt>
                <c:pt idx="19">
                  <c:v>10.5-11</c:v>
                </c:pt>
                <c:pt idx="20">
                  <c:v>11-11.5</c:v>
                </c:pt>
                <c:pt idx="21">
                  <c:v>11.5-12</c:v>
                </c:pt>
                <c:pt idx="22">
                  <c:v>12-12.5</c:v>
                </c:pt>
              </c:strCache>
            </c:strRef>
          </c:cat>
          <c:val>
            <c:numRef>
              <c:f>'Vertical Plot'!$J$182:$J$204</c:f>
              <c:numCache>
                <c:formatCode>General</c:formatCode>
                <c:ptCount val="23"/>
                <c:pt idx="0">
                  <c:v>25.069463550496494</c:v>
                </c:pt>
                <c:pt idx="1">
                  <c:v>21.854781172584683</c:v>
                </c:pt>
                <c:pt idx="2">
                  <c:v>22.589747552807829</c:v>
                </c:pt>
                <c:pt idx="3">
                  <c:v>15.626318045435086</c:v>
                </c:pt>
                <c:pt idx="4">
                  <c:v>13.230135069946936</c:v>
                </c:pt>
                <c:pt idx="5">
                  <c:v>10.062065146579815</c:v>
                </c:pt>
                <c:pt idx="6">
                  <c:v>8.179696745562131</c:v>
                </c:pt>
                <c:pt idx="7">
                  <c:v>6.7792695652173904</c:v>
                </c:pt>
                <c:pt idx="8">
                  <c:v>5.5948681898066814</c:v>
                </c:pt>
                <c:pt idx="9">
                  <c:v>4.9752316076294321</c:v>
                </c:pt>
                <c:pt idx="10">
                  <c:v>4.039008723235531</c:v>
                </c:pt>
                <c:pt idx="11">
                  <c:v>3.4030283400809731</c:v>
                </c:pt>
                <c:pt idx="12">
                  <c:v>2.8659447004608265</c:v>
                </c:pt>
                <c:pt idx="13">
                  <c:v>2.6560144346431445</c:v>
                </c:pt>
                <c:pt idx="14">
                  <c:v>2.1034044233807263</c:v>
                </c:pt>
                <c:pt idx="15">
                  <c:v>1.8192502037489826</c:v>
                </c:pt>
                <c:pt idx="16">
                  <c:v>1.5562444641275479</c:v>
                </c:pt>
                <c:pt idx="17">
                  <c:v>1.2609108527131816</c:v>
                </c:pt>
                <c:pt idx="18">
                  <c:v>1.1347791164658643</c:v>
                </c:pt>
                <c:pt idx="19">
                  <c:v>0.93169087136929529</c:v>
                </c:pt>
                <c:pt idx="20">
                  <c:v>0.86339331619537341</c:v>
                </c:pt>
                <c:pt idx="21">
                  <c:v>1.1677397260273978</c:v>
                </c:pt>
                <c:pt idx="22">
                  <c:v>3.2752631578947371</c:v>
                </c:pt>
              </c:numCache>
            </c:numRef>
          </c:val>
          <c:smooth val="0"/>
          <c:extLst xmlns:c16r2="http://schemas.microsoft.com/office/drawing/2015/06/chart">
            <c:ext xmlns:c16="http://schemas.microsoft.com/office/drawing/2014/chart" uri="{C3380CC4-5D6E-409C-BE32-E72D297353CC}">
              <c16:uniqueId val="{00000005-D8AF-1145-AA03-038F5F252FD0}"/>
            </c:ext>
          </c:extLst>
        </c:ser>
        <c:dLbls>
          <c:showLegendKey val="0"/>
          <c:showVal val="0"/>
          <c:showCatName val="0"/>
          <c:showSerName val="0"/>
          <c:showPercent val="0"/>
          <c:showBubbleSize val="0"/>
        </c:dLbls>
        <c:marker val="1"/>
        <c:smooth val="0"/>
        <c:axId val="138715520"/>
        <c:axId val="138717056"/>
      </c:lineChart>
      <c:catAx>
        <c:axId val="138715520"/>
        <c:scaling>
          <c:orientation val="minMax"/>
        </c:scaling>
        <c:delete val="0"/>
        <c:axPos val="b"/>
        <c:numFmt formatCode="General" sourceLinked="0"/>
        <c:majorTickMark val="out"/>
        <c:minorTickMark val="none"/>
        <c:tickLblPos val="nextTo"/>
        <c:crossAx val="138717056"/>
        <c:crosses val="autoZero"/>
        <c:auto val="1"/>
        <c:lblAlgn val="ctr"/>
        <c:lblOffset val="100"/>
        <c:noMultiLvlLbl val="0"/>
      </c:catAx>
      <c:valAx>
        <c:axId val="138717056"/>
        <c:scaling>
          <c:orientation val="minMax"/>
        </c:scaling>
        <c:delete val="0"/>
        <c:axPos val="l"/>
        <c:majorGridlines/>
        <c:numFmt formatCode="General" sourceLinked="1"/>
        <c:majorTickMark val="out"/>
        <c:minorTickMark val="none"/>
        <c:tickLblPos val="nextTo"/>
        <c:crossAx val="138715520"/>
        <c:crosses val="autoZero"/>
        <c:crossBetween val="between"/>
      </c:valAx>
    </c:plotArea>
    <c:legend>
      <c:legendPos val="r"/>
      <c:layout>
        <c:manualLayout>
          <c:xMode val="edge"/>
          <c:yMode val="edge"/>
          <c:x val="0.86468937526885215"/>
          <c:y val="0.38210982430975593"/>
          <c:w val="0.13531062473114788"/>
          <c:h val="0.3048703109147009"/>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9" cy="498056"/>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3" y="0"/>
            <a:ext cx="2945659" cy="498056"/>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8" y="4777194"/>
            <a:ext cx="5438140" cy="3908614"/>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4"/>
            <a:ext cx="2945659" cy="49805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170886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79768" y="4777194"/>
            <a:ext cx="5438140" cy="3908614"/>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75" name="Shape 175"/>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u="none" strike="noStrike" kern="1200" cap="none" dirty="0" smtClean="0">
                <a:solidFill>
                  <a:schemeClr val="dk1"/>
                </a:solidFill>
                <a:effectLst/>
                <a:latin typeface="Arial"/>
                <a:ea typeface="Arial"/>
                <a:cs typeface="Arial"/>
                <a:sym typeface="Arial"/>
              </a:rPr>
              <a:t>Customer Journey Analytics </a:t>
            </a:r>
            <a:r>
              <a:rPr lang="en-US" sz="1200" b="0" i="0" u="none" strike="noStrike" kern="1200" cap="none" dirty="0" smtClean="0">
                <a:solidFill>
                  <a:schemeClr val="dk1"/>
                </a:solidFill>
                <a:effectLst/>
                <a:latin typeface="Arial"/>
                <a:ea typeface="Arial"/>
                <a:cs typeface="Arial"/>
                <a:sym typeface="Arial"/>
              </a:rPr>
              <a:t>– Sites must figure out how to collect and use their vast amounts of site data to reduce friction and accelerate customers along the buyer’s journey.</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413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n-US" sz="1200" b="0" i="0" u="none" strike="noStrike" kern="1200" cap="none" dirty="0" smtClean="0">
                <a:solidFill>
                  <a:schemeClr val="dk1"/>
                </a:solidFill>
                <a:effectLst/>
                <a:latin typeface="Arial"/>
                <a:ea typeface="Arial"/>
                <a:cs typeface="Arial"/>
                <a:sym typeface="Arial"/>
              </a:rPr>
              <a:t>Establishing excellence in technical SEO is critical to maintaining content performance. </a:t>
            </a:r>
            <a:r>
              <a:rPr lang="en-US" sz="1200" b="0" i="0" u="none" strike="noStrike" kern="1200" cap="none" dirty="0" err="1" smtClean="0">
                <a:solidFill>
                  <a:schemeClr val="dk1"/>
                </a:solidFill>
                <a:effectLst/>
                <a:latin typeface="Arial"/>
                <a:ea typeface="Arial"/>
                <a:cs typeface="Arial"/>
                <a:sym typeface="Arial"/>
              </a:rPr>
              <a:t>ContentIQ</a:t>
            </a:r>
            <a:r>
              <a:rPr lang="en-US" sz="1200" b="0" i="0" u="none" strike="noStrike" kern="1200" cap="none" dirty="0" smtClean="0">
                <a:solidFill>
                  <a:schemeClr val="dk1"/>
                </a:solidFill>
                <a:effectLst/>
                <a:latin typeface="Arial"/>
                <a:ea typeface="Arial"/>
                <a:cs typeface="Arial"/>
                <a:sym typeface="Arial"/>
              </a:rPr>
              <a:t> empowers SEOs and digital practitioners to keep on top of it and ensure their SEO site health is up to spec.</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71805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n-US" sz="1200" b="0" i="0" u="none" strike="noStrike" kern="1200" cap="none" dirty="0" smtClean="0">
                <a:solidFill>
                  <a:schemeClr val="dk1"/>
                </a:solidFill>
                <a:effectLst/>
                <a:latin typeface="Arial"/>
                <a:ea typeface="Arial"/>
                <a:cs typeface="Arial"/>
                <a:sym typeface="Arial"/>
              </a:rPr>
              <a:t>BrightEdge Data Cube helps ecommerce brands to understand the voice of the customers and the words they use to search for goods and services.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1380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n-US" sz="1200" b="0" i="0" u="none" strike="noStrike" kern="1200" cap="none" dirty="0" smtClean="0">
                <a:solidFill>
                  <a:schemeClr val="dk1"/>
                </a:solidFill>
                <a:effectLst/>
                <a:latin typeface="Arial"/>
                <a:ea typeface="Arial"/>
                <a:cs typeface="Arial"/>
                <a:sym typeface="Arial"/>
              </a:rPr>
              <a:t>Site-wide conversion metrics are important in ecommerce, but so is the ability to go deeper. Page Reporting drills down into traffic and conversion data to track traffic and conversions on specific products and categories.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9106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n-US" sz="1200" b="0" i="0" u="none" strike="noStrike" kern="1200" cap="none" dirty="0" smtClean="0">
                <a:solidFill>
                  <a:schemeClr val="dk1"/>
                </a:solidFill>
                <a:effectLst/>
                <a:latin typeface="Arial"/>
                <a:ea typeface="Arial"/>
                <a:cs typeface="Arial"/>
                <a:sym typeface="Arial"/>
              </a:rPr>
              <a:t>Commerce sites like the configurable multi-dimensional structure that allows them to understand and highlight the key details and delivery those targeted dashboards by email to stakeholders around the company.</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1081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679768" y="4777194"/>
            <a:ext cx="5438140" cy="3908614"/>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41" name="Shape 641"/>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Findings</a:t>
            </a:r>
          </a:p>
          <a:p>
            <a:r>
              <a:rPr lang="en-US" dirty="0"/>
              <a:t>Google SERPs</a:t>
            </a:r>
            <a:r>
              <a:rPr lang="en-US" baseline="0" dirty="0"/>
              <a:t> are getting much more </a:t>
            </a:r>
            <a:r>
              <a:rPr lang="en-US" baseline="0" dirty="0" smtClean="0"/>
              <a:t>visual </a:t>
            </a:r>
            <a:r>
              <a:rPr lang="en-US" baseline="0" dirty="0"/>
              <a:t>with more images and video thumbnails</a:t>
            </a:r>
          </a:p>
          <a:p>
            <a:endParaRPr lang="en-US" dirty="0"/>
          </a:p>
        </p:txBody>
      </p:sp>
      <p:sp>
        <p:nvSpPr>
          <p:cNvPr id="4" name="Slide Number Placeholder 3"/>
          <p:cNvSpPr>
            <a:spLocks noGrp="1"/>
          </p:cNvSpPr>
          <p:nvPr>
            <p:ph type="sldNum" sz="quarter" idx="10"/>
          </p:nvPr>
        </p:nvSpPr>
        <p:spPr/>
        <p:txBody>
          <a:bodyPr/>
          <a:lstStyle/>
          <a:p>
            <a:fld id="{237C10A6-D020-9D41-932F-266CC45D1683}" type="slidenum">
              <a:rPr lang="en-US" smtClean="0"/>
              <a:pPr/>
              <a:t>2</a:t>
            </a:fld>
            <a:endParaRPr lang="en-US" dirty="0"/>
          </a:p>
        </p:txBody>
      </p:sp>
    </p:spTree>
    <p:extLst>
      <p:ext uri="{BB962C8B-B14F-4D97-AF65-F5344CB8AC3E}">
        <p14:creationId xmlns:p14="http://schemas.microsoft.com/office/powerpoint/2010/main" val="210734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3331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a:t>
            </a:r>
            <a:r>
              <a:rPr lang="en-US" baseline="0" dirty="0" smtClean="0"/>
              <a:t> things became digital – books, magazines, newspapers, records, movies, TV </a:t>
            </a:r>
            <a:r>
              <a:rPr lang="en-US" baseline="0" dirty="0" smtClean="0"/>
              <a:t>shows and now lectures and discussions.</a:t>
            </a:r>
          </a:p>
          <a:p>
            <a:r>
              <a:rPr lang="en-US" sz="1200" b="0" i="0" u="none" strike="noStrike" kern="1200" cap="none" dirty="0" smtClean="0">
                <a:solidFill>
                  <a:schemeClr val="dk1"/>
                </a:solidFill>
                <a:effectLst/>
                <a:latin typeface="Arial"/>
                <a:ea typeface="Arial"/>
                <a:cs typeface="Arial"/>
                <a:sym typeface="Arial"/>
              </a:rPr>
              <a:t>The industry has moved past the era of all service transactions happening either in person in a branch office or over the telephone. Today’s clientele as well as prospective customers expect self-service from any location.</a:t>
            </a:r>
            <a:endParaRPr lang="en-US" baseline="0"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8362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In recent years we’ve seen financial technology transform the industry, introducing a higher level of predictive analytics and mapping. It should be no surprise that this same tech focus would extend to the marketing of the </a:t>
            </a:r>
            <a:r>
              <a:rPr lang="en-US" sz="1200" b="0" i="0" u="none" strike="noStrike" kern="1200" cap="none" dirty="0" err="1" smtClean="0">
                <a:solidFill>
                  <a:schemeClr val="dk1"/>
                </a:solidFill>
                <a:effectLst/>
                <a:latin typeface="Arial"/>
                <a:ea typeface="Arial"/>
                <a:cs typeface="Arial"/>
                <a:sym typeface="Arial"/>
              </a:rPr>
              <a:t>fintech</a:t>
            </a:r>
            <a:r>
              <a:rPr lang="en-US" sz="1200" b="0" i="0" u="none" strike="noStrike" kern="1200" cap="none" dirty="0" smtClean="0">
                <a:solidFill>
                  <a:schemeClr val="dk1"/>
                </a:solidFill>
                <a:effectLst/>
                <a:latin typeface="Arial"/>
                <a:ea typeface="Arial"/>
                <a:cs typeface="Arial"/>
                <a:sym typeface="Arial"/>
              </a:rPr>
              <a:t> solutions themselves. </a:t>
            </a:r>
          </a:p>
          <a:p>
            <a:r>
              <a:rPr lang="en-US" sz="1200" b="0" i="0" u="none" strike="noStrike" kern="1200" cap="none" dirty="0" err="1" smtClean="0">
                <a:solidFill>
                  <a:schemeClr val="dk1"/>
                </a:solidFill>
                <a:effectLst/>
                <a:latin typeface="Arial"/>
                <a:cs typeface="Arial"/>
                <a:sym typeface="Arial"/>
              </a:rPr>
              <a:t>Blockchain</a:t>
            </a:r>
            <a:endParaRPr lang="en-US" sz="1200" b="0" i="0" u="none" strike="noStrike" kern="1200" cap="none" dirty="0" smtClean="0">
              <a:solidFill>
                <a:schemeClr val="dk1"/>
              </a:solidFill>
              <a:effectLst/>
              <a:latin typeface="Arial"/>
              <a:cs typeface="Arial"/>
              <a:sym typeface="Arial"/>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136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en-US" sz="1200" b="0" i="0" u="none" strike="noStrike" kern="1200" cap="none" dirty="0" smtClean="0">
                <a:solidFill>
                  <a:schemeClr val="dk1"/>
                </a:solidFill>
                <a:effectLst/>
                <a:latin typeface="Arial"/>
                <a:ea typeface="Arial"/>
                <a:cs typeface="Arial"/>
                <a:sym typeface="Arial"/>
              </a:rPr>
              <a:t>Spurred by consumer-centric media and ecommerce platforms like Netflix and Amazon, consumers have a greater expectation for digital experiences that programmatically learn what they want and need and tailor themselves to become more relevant.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1016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With digitization comes mobile connectivity. End users increasingly expect the ability to manage their finances securely as well as consume content over their mobile devices. New potentially</a:t>
            </a:r>
            <a:r>
              <a:rPr lang="en-US" sz="1200" b="0" i="0" u="none" strike="noStrike" kern="1200" cap="none" baseline="0" dirty="0" smtClean="0">
                <a:solidFill>
                  <a:schemeClr val="dk1"/>
                </a:solidFill>
                <a:effectLst/>
                <a:latin typeface="Arial"/>
                <a:ea typeface="Arial"/>
                <a:cs typeface="Arial"/>
                <a:sym typeface="Arial"/>
              </a:rPr>
              <a:t> disruptive </a:t>
            </a:r>
            <a:r>
              <a:rPr lang="en-US" sz="1200" b="0" i="0" u="none" strike="noStrike" kern="1200" cap="none" dirty="0" err="1" smtClean="0">
                <a:solidFill>
                  <a:schemeClr val="dk1"/>
                </a:solidFill>
                <a:effectLst/>
                <a:latin typeface="Arial"/>
                <a:ea typeface="Arial"/>
                <a:cs typeface="Arial"/>
                <a:sym typeface="Arial"/>
              </a:rPr>
              <a:t>fintech</a:t>
            </a:r>
            <a:r>
              <a:rPr lang="en-US" sz="1200" b="0" i="0" u="none" strike="noStrike" kern="1200" cap="none" baseline="0" dirty="0" smtClean="0">
                <a:solidFill>
                  <a:schemeClr val="dk1"/>
                </a:solidFill>
                <a:effectLst/>
                <a:latin typeface="Arial"/>
                <a:ea typeface="Arial"/>
                <a:cs typeface="Arial"/>
                <a:sym typeface="Arial"/>
              </a:rPr>
              <a:t> solutions are usually app-based.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704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One of the reasons digital content investments haven’t been prioritized as much as in other industries is because of the high level of federal regulation on what can and cannot be said. This can result in longer lead times and decreased cadence as marketing content must be reviewed for compliance with existing regulation before publication.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1398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Ninety percent of U.S. consumers want personal finance courses to be part of high school education according to a survey from Equifax, suggesting older generations feel unprepared to equip younger people with the financial skills they need. As a result, the potential demand for informational content about financial literacy to fill the gap is great.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37882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resentation Title">
    <p:spTree>
      <p:nvGrpSpPr>
        <p:cNvPr id="1" name="Shape 10"/>
        <p:cNvGrpSpPr/>
        <p:nvPr/>
      </p:nvGrpSpPr>
      <p:grpSpPr>
        <a:xfrm>
          <a:off x="0" y="0"/>
          <a:ext cx="0" cy="0"/>
          <a:chOff x="0" y="0"/>
          <a:chExt cx="0" cy="0"/>
        </a:xfrm>
      </p:grpSpPr>
      <p:pic>
        <p:nvPicPr>
          <p:cNvPr id="11" name="Shape 11"/>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12" name="Shape 12"/>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5557736" y="609600"/>
            <a:ext cx="1076528" cy="152338"/>
          </a:xfrm>
          <a:prstGeom prst="rect">
            <a:avLst/>
          </a:prstGeom>
          <a:noFill/>
          <a:ln>
            <a:noFill/>
          </a:ln>
        </p:spPr>
      </p:pic>
      <p:sp>
        <p:nvSpPr>
          <p:cNvPr id="13" name="Shape 13"/>
          <p:cNvSpPr txBox="1">
            <a:spLocks noGrp="1"/>
          </p:cNvSpPr>
          <p:nvPr>
            <p:ph type="body" idx="1"/>
          </p:nvPr>
        </p:nvSpPr>
        <p:spPr>
          <a:xfrm>
            <a:off x="621175" y="2824152"/>
            <a:ext cx="10972800" cy="762011"/>
          </a:xfrm>
          <a:prstGeom prst="rect">
            <a:avLst/>
          </a:prstGeom>
          <a:noFill/>
          <a:ln>
            <a:noFill/>
          </a:ln>
        </p:spPr>
        <p:txBody>
          <a:bodyPr spcFirstLastPara="1" wrap="square" lIns="91425" tIns="91425" rIns="91425" bIns="91425" anchor="t" anchorCtr="0"/>
          <a:lstStyle>
            <a:lvl1pPr marL="457200" marR="0" lvl="0" indent="-228600" algn="ctr" rtl="0">
              <a:lnSpc>
                <a:spcPct val="136363"/>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body" idx="2"/>
          </p:nvPr>
        </p:nvSpPr>
        <p:spPr>
          <a:xfrm>
            <a:off x="609600" y="2544733"/>
            <a:ext cx="10972800" cy="343460"/>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Shape 15"/>
          <p:cNvSpPr>
            <a:spLocks noGrp="1"/>
          </p:cNvSpPr>
          <p:nvPr>
            <p:ph type="pic" idx="3"/>
          </p:nvPr>
        </p:nvSpPr>
        <p:spPr>
          <a:xfrm>
            <a:off x="4876800" y="4657725"/>
            <a:ext cx="2438400" cy="1590675"/>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1000"/>
              </a:spcBef>
              <a:spcAft>
                <a:spcPts val="0"/>
              </a:spcAft>
              <a:buClr>
                <a:srgbClr val="F5F5F5"/>
              </a:buClr>
              <a:buSzPts val="1400"/>
              <a:buFont typeface="Arial"/>
              <a:buNone/>
              <a:defRPr sz="1400" b="0" i="0" u="none" strike="noStrike" cap="none">
                <a:solidFill>
                  <a:srgbClr val="F5F5F5"/>
                </a:solidFill>
                <a:latin typeface="Arial"/>
                <a:ea typeface="Arial"/>
                <a:cs typeface="Arial"/>
                <a:sym typeface="Arial"/>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228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4"/>
          </p:nvPr>
        </p:nvSpPr>
        <p:spPr>
          <a:xfrm>
            <a:off x="609600" y="3708419"/>
            <a:ext cx="10972800" cy="352593"/>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body" idx="5"/>
          </p:nvPr>
        </p:nvSpPr>
        <p:spPr>
          <a:xfrm>
            <a:off x="609600" y="4061012"/>
            <a:ext cx="10972800" cy="352593"/>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resenter">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0" y="0"/>
            <a:ext cx="3657600" cy="6858000"/>
          </a:xfrm>
          <a:prstGeom prst="rect">
            <a:avLst/>
          </a:prstGeom>
          <a:noFill/>
          <a:ln>
            <a:noFill/>
          </a:ln>
        </p:spPr>
      </p:pic>
      <p:sp>
        <p:nvSpPr>
          <p:cNvPr id="89" name="Shape 89"/>
          <p:cNvSpPr txBox="1">
            <a:spLocks noGrp="1"/>
          </p:cNvSpPr>
          <p:nvPr>
            <p:ph type="body" idx="1"/>
          </p:nvPr>
        </p:nvSpPr>
        <p:spPr>
          <a:xfrm>
            <a:off x="193878" y="2908150"/>
            <a:ext cx="3200400" cy="1068593"/>
          </a:xfrm>
          <a:prstGeom prst="rect">
            <a:avLst/>
          </a:prstGeom>
          <a:noFill/>
          <a:ln>
            <a:noFill/>
          </a:ln>
        </p:spPr>
        <p:txBody>
          <a:bodyPr spcFirstLastPara="1" wrap="square" lIns="91425" tIns="91425" rIns="91425" bIns="91425" anchor="ctr" anchorCtr="0"/>
          <a:lstStyle>
            <a:lvl1pPr marL="457200" marR="0" lvl="0" indent="-228600" algn="ctr" rtl="0">
              <a:lnSpc>
                <a:spcPct val="106250"/>
              </a:lnSpc>
              <a:spcBef>
                <a:spcPts val="1000"/>
              </a:spcBef>
              <a:spcAft>
                <a:spcPts val="0"/>
              </a:spcAft>
              <a:buClr>
                <a:srgbClr val="FFFFFF"/>
              </a:buClr>
              <a:buSzPts val="3200"/>
              <a:buFont typeface="Arial"/>
              <a:buNone/>
              <a:defRPr sz="3200" b="1"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2"/>
          </p:nvPr>
        </p:nvSpPr>
        <p:spPr>
          <a:xfrm>
            <a:off x="4247535" y="1128712"/>
            <a:ext cx="7334527" cy="5119687"/>
          </a:xfrm>
          <a:prstGeom prst="rect">
            <a:avLst/>
          </a:prstGeom>
          <a:noFill/>
          <a:ln>
            <a:noFill/>
          </a:ln>
        </p:spPr>
        <p:txBody>
          <a:bodyPr spcFirstLastPara="1" wrap="square" lIns="91425" tIns="91425" rIns="91425" bIns="91425" anchor="t" anchorCtr="0"/>
          <a:lstStyle>
            <a:lvl1pPr marL="457200" marR="0" lvl="0" indent="-228600" algn="l" rtl="0">
              <a:lnSpc>
                <a:spcPct val="1325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3"/>
          </p:nvPr>
        </p:nvSpPr>
        <p:spPr>
          <a:xfrm>
            <a:off x="4247535" y="595742"/>
            <a:ext cx="7334527" cy="346364"/>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1000"/>
              </a:spcBef>
              <a:spcAft>
                <a:spcPts val="0"/>
              </a:spcAft>
              <a:buClr>
                <a:schemeClr val="accent5"/>
              </a:buClr>
              <a:buSzPts val="2000"/>
              <a:buFont typeface="Arial"/>
              <a:buNone/>
              <a:defRPr sz="2000" b="0"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 name="Shape 9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 y="6528309"/>
            <a:ext cx="1464733" cy="9382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ide by side title w/ text">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0" y="0"/>
            <a:ext cx="4876800" cy="6858000"/>
          </a:xfrm>
          <a:prstGeom prst="rect">
            <a:avLst/>
          </a:prstGeom>
          <a:noFill/>
          <a:ln>
            <a:noFill/>
          </a:ln>
        </p:spPr>
      </p:pic>
      <p:sp>
        <p:nvSpPr>
          <p:cNvPr id="95" name="Shape 95"/>
          <p:cNvSpPr txBox="1">
            <a:spLocks noGrp="1"/>
          </p:cNvSpPr>
          <p:nvPr>
            <p:ph type="body" idx="1"/>
          </p:nvPr>
        </p:nvSpPr>
        <p:spPr>
          <a:xfrm>
            <a:off x="528576" y="609601"/>
            <a:ext cx="3869803" cy="2819399"/>
          </a:xfrm>
          <a:prstGeom prst="rect">
            <a:avLst/>
          </a:prstGeom>
          <a:noFill/>
          <a:ln>
            <a:noFill/>
          </a:ln>
        </p:spPr>
        <p:txBody>
          <a:bodyPr spcFirstLastPara="1" wrap="square" lIns="91425" tIns="91425" rIns="91425" bIns="91425" anchor="b" anchorCtr="0"/>
          <a:lstStyle>
            <a:lvl1pPr marL="457200" marR="0" lvl="0" indent="-228600" algn="l" rtl="0">
              <a:lnSpc>
                <a:spcPct val="106250"/>
              </a:lnSpc>
              <a:spcBef>
                <a:spcPts val="1000"/>
              </a:spcBef>
              <a:spcAft>
                <a:spcPts val="0"/>
              </a:spcAft>
              <a:buClr>
                <a:srgbClr val="FFFFFF"/>
              </a:buClr>
              <a:buSzPts val="3200"/>
              <a:buFont typeface="Arial"/>
              <a:buNone/>
              <a:defRPr sz="3200" b="1"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2"/>
          </p:nvPr>
        </p:nvSpPr>
        <p:spPr>
          <a:xfrm>
            <a:off x="528576" y="3429002"/>
            <a:ext cx="3869803" cy="2819398"/>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10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3"/>
          </p:nvPr>
        </p:nvSpPr>
        <p:spPr>
          <a:xfrm>
            <a:off x="5486400" y="595742"/>
            <a:ext cx="6095663" cy="34636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accent5"/>
              </a:buClr>
              <a:buSzPts val="2000"/>
              <a:buFont typeface="Arial"/>
              <a:buNone/>
              <a:defRPr sz="2000" b="0"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 name="Shape 9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 y="6528309"/>
            <a:ext cx="1464733" cy="93826"/>
          </a:xfrm>
          <a:prstGeom prst="rect">
            <a:avLst/>
          </a:prstGeom>
          <a:noFill/>
          <a:ln>
            <a:noFill/>
          </a:ln>
        </p:spPr>
      </p:pic>
      <p:sp>
        <p:nvSpPr>
          <p:cNvPr id="99" name="Shape 99"/>
          <p:cNvSpPr txBox="1">
            <a:spLocks noGrp="1"/>
          </p:cNvSpPr>
          <p:nvPr>
            <p:ph type="body" idx="4"/>
          </p:nvPr>
        </p:nvSpPr>
        <p:spPr>
          <a:xfrm>
            <a:off x="5486400" y="1128712"/>
            <a:ext cx="6095662" cy="5119687"/>
          </a:xfrm>
          <a:prstGeom prst="rect">
            <a:avLst/>
          </a:prstGeom>
          <a:noFill/>
          <a:ln>
            <a:noFill/>
          </a:ln>
        </p:spPr>
        <p:txBody>
          <a:bodyPr spcFirstLastPara="1" wrap="square" lIns="91425" tIns="91425" rIns="91425" bIns="91425" anchor="t" anchorCtr="0"/>
          <a:lstStyle>
            <a:lvl1pPr marL="457200" marR="0" lvl="0" indent="-228600" algn="l" rtl="0">
              <a:lnSpc>
                <a:spcPct val="1325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ide by side title w/ text">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0" y="0"/>
            <a:ext cx="6096000" cy="6858000"/>
          </a:xfrm>
          <a:prstGeom prst="rect">
            <a:avLst/>
          </a:prstGeom>
          <a:noFill/>
          <a:ln>
            <a:noFill/>
          </a:ln>
        </p:spPr>
      </p:pic>
      <p:sp>
        <p:nvSpPr>
          <p:cNvPr id="102" name="Shape 102"/>
          <p:cNvSpPr txBox="1">
            <a:spLocks noGrp="1"/>
          </p:cNvSpPr>
          <p:nvPr>
            <p:ph type="body" idx="1"/>
          </p:nvPr>
        </p:nvSpPr>
        <p:spPr>
          <a:xfrm>
            <a:off x="528575" y="609601"/>
            <a:ext cx="5024284" cy="2819400"/>
          </a:xfrm>
          <a:prstGeom prst="rect">
            <a:avLst/>
          </a:prstGeom>
          <a:noFill/>
          <a:ln>
            <a:noFill/>
          </a:ln>
        </p:spPr>
        <p:txBody>
          <a:bodyPr spcFirstLastPara="1" wrap="square" lIns="91425" tIns="91425" rIns="91425" bIns="91425" anchor="b" anchorCtr="0"/>
          <a:lstStyle>
            <a:lvl1pPr marL="457200" marR="0" lvl="0" indent="-228600" algn="l" rtl="0">
              <a:lnSpc>
                <a:spcPct val="106250"/>
              </a:lnSpc>
              <a:spcBef>
                <a:spcPts val="1000"/>
              </a:spcBef>
              <a:spcAft>
                <a:spcPts val="0"/>
              </a:spcAft>
              <a:buClr>
                <a:srgbClr val="FFFFFF"/>
              </a:buClr>
              <a:buSzPts val="3200"/>
              <a:buFont typeface="Arial"/>
              <a:buNone/>
              <a:defRPr sz="3200" b="1"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2"/>
          </p:nvPr>
        </p:nvSpPr>
        <p:spPr>
          <a:xfrm>
            <a:off x="528575" y="3429001"/>
            <a:ext cx="5024284" cy="2819399"/>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10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3"/>
          </p:nvPr>
        </p:nvSpPr>
        <p:spPr>
          <a:xfrm>
            <a:off x="6619537" y="595742"/>
            <a:ext cx="4962526" cy="34636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accent5"/>
              </a:buClr>
              <a:buSzPts val="2000"/>
              <a:buFont typeface="Arial"/>
              <a:buNone/>
              <a:defRPr sz="2000" b="0"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Shape 10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 y="6528309"/>
            <a:ext cx="1464733" cy="93826"/>
          </a:xfrm>
          <a:prstGeom prst="rect">
            <a:avLst/>
          </a:prstGeom>
          <a:noFill/>
          <a:ln>
            <a:noFill/>
          </a:ln>
        </p:spPr>
      </p:pic>
      <p:sp>
        <p:nvSpPr>
          <p:cNvPr id="106" name="Shape 106"/>
          <p:cNvSpPr txBox="1">
            <a:spLocks noGrp="1"/>
          </p:cNvSpPr>
          <p:nvPr>
            <p:ph type="body" idx="4"/>
          </p:nvPr>
        </p:nvSpPr>
        <p:spPr>
          <a:xfrm>
            <a:off x="6619537" y="1128712"/>
            <a:ext cx="4962525" cy="5119687"/>
          </a:xfrm>
          <a:prstGeom prst="rect">
            <a:avLst/>
          </a:prstGeom>
          <a:noFill/>
          <a:ln>
            <a:noFill/>
          </a:ln>
        </p:spPr>
        <p:txBody>
          <a:bodyPr spcFirstLastPara="1" wrap="square" lIns="91425" tIns="91425" rIns="91425" bIns="91425" anchor="t" anchorCtr="0"/>
          <a:lstStyle>
            <a:lvl1pPr marL="457200" marR="0" lvl="0" indent="-228600" algn="l" rtl="0">
              <a:lnSpc>
                <a:spcPct val="1325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side by side title w/ text">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6096000" y="0"/>
            <a:ext cx="6096000" cy="6858000"/>
          </a:xfrm>
          <a:prstGeom prst="rect">
            <a:avLst/>
          </a:prstGeom>
          <a:noFill/>
          <a:ln>
            <a:noFill/>
          </a:ln>
        </p:spPr>
      </p:pic>
      <p:sp>
        <p:nvSpPr>
          <p:cNvPr id="109" name="Shape 109"/>
          <p:cNvSpPr txBox="1">
            <a:spLocks noGrp="1"/>
          </p:cNvSpPr>
          <p:nvPr>
            <p:ph type="body" idx="1"/>
          </p:nvPr>
        </p:nvSpPr>
        <p:spPr>
          <a:xfrm>
            <a:off x="6558116" y="644435"/>
            <a:ext cx="5024284" cy="2819400"/>
          </a:xfrm>
          <a:prstGeom prst="rect">
            <a:avLst/>
          </a:prstGeom>
          <a:noFill/>
          <a:ln>
            <a:noFill/>
          </a:ln>
        </p:spPr>
        <p:txBody>
          <a:bodyPr spcFirstLastPara="1" wrap="square" lIns="91425" tIns="91425" rIns="91425" bIns="91425" anchor="b" anchorCtr="0"/>
          <a:lstStyle>
            <a:lvl1pPr marL="457200" marR="0" lvl="0" indent="-228600" algn="l" rtl="0">
              <a:lnSpc>
                <a:spcPct val="106250"/>
              </a:lnSpc>
              <a:spcBef>
                <a:spcPts val="1000"/>
              </a:spcBef>
              <a:spcAft>
                <a:spcPts val="0"/>
              </a:spcAft>
              <a:buClr>
                <a:srgbClr val="FFFFFF"/>
              </a:buClr>
              <a:buSzPts val="3200"/>
              <a:buFont typeface="Arial"/>
              <a:buNone/>
              <a:defRPr sz="3200" b="1"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2"/>
          </p:nvPr>
        </p:nvSpPr>
        <p:spPr>
          <a:xfrm>
            <a:off x="6558116" y="3483430"/>
            <a:ext cx="5024284" cy="2819399"/>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10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3"/>
          </p:nvPr>
        </p:nvSpPr>
        <p:spPr>
          <a:xfrm>
            <a:off x="427743" y="590593"/>
            <a:ext cx="4962526" cy="34636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accent5"/>
              </a:buClr>
              <a:buSzPts val="2000"/>
              <a:buFont typeface="Arial"/>
              <a:buNone/>
              <a:defRPr sz="2000" b="0"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2" name="Shape 1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 y="6528309"/>
            <a:ext cx="1464733" cy="93826"/>
          </a:xfrm>
          <a:prstGeom prst="rect">
            <a:avLst/>
          </a:prstGeom>
          <a:noFill/>
          <a:ln>
            <a:noFill/>
          </a:ln>
        </p:spPr>
      </p:pic>
      <p:sp>
        <p:nvSpPr>
          <p:cNvPr id="113" name="Shape 113"/>
          <p:cNvSpPr txBox="1">
            <a:spLocks noGrp="1"/>
          </p:cNvSpPr>
          <p:nvPr>
            <p:ph type="body" idx="4"/>
          </p:nvPr>
        </p:nvSpPr>
        <p:spPr>
          <a:xfrm>
            <a:off x="427743" y="1128712"/>
            <a:ext cx="4962525" cy="5119687"/>
          </a:xfrm>
          <a:prstGeom prst="rect">
            <a:avLst/>
          </a:prstGeom>
          <a:noFill/>
          <a:ln>
            <a:noFill/>
          </a:ln>
        </p:spPr>
        <p:txBody>
          <a:bodyPr spcFirstLastPara="1" wrap="square" lIns="91425" tIns="91425" rIns="91425" bIns="91425" anchor="t" anchorCtr="0"/>
          <a:lstStyle>
            <a:lvl1pPr marL="457200" marR="0" lvl="0" indent="-228600" algn="l" rtl="0">
              <a:lnSpc>
                <a:spcPct val="1325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ic on left">
    <p:spTree>
      <p:nvGrpSpPr>
        <p:cNvPr id="1" name="Shape 114"/>
        <p:cNvGrpSpPr/>
        <p:nvPr/>
      </p:nvGrpSpPr>
      <p:grpSpPr>
        <a:xfrm>
          <a:off x="0" y="0"/>
          <a:ext cx="0" cy="0"/>
          <a:chOff x="0" y="0"/>
          <a:chExt cx="0" cy="0"/>
        </a:xfrm>
      </p:grpSpPr>
      <p:sp>
        <p:nvSpPr>
          <p:cNvPr id="115" name="Shape 115"/>
          <p:cNvSpPr/>
          <p:nvPr/>
        </p:nvSpPr>
        <p:spPr>
          <a:xfrm>
            <a:off x="0" y="0"/>
            <a:ext cx="6096000" cy="6858000"/>
          </a:xfrm>
          <a:prstGeom prst="rect">
            <a:avLst/>
          </a:prstGeom>
          <a:solidFill>
            <a:srgbClr val="3333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16" name="Shape 116"/>
          <p:cNvSpPr>
            <a:spLocks noGrp="1"/>
          </p:cNvSpPr>
          <p:nvPr>
            <p:ph type="pic" idx="2"/>
          </p:nvPr>
        </p:nvSpPr>
        <p:spPr>
          <a:xfrm>
            <a:off x="0" y="0"/>
            <a:ext cx="6096000" cy="6858000"/>
          </a:xfrm>
          <a:prstGeom prst="rect">
            <a:avLst/>
          </a:prstGeom>
          <a:noFill/>
          <a:ln>
            <a:noFill/>
          </a:ln>
          <a:effectLst>
            <a:outerShdw blurRad="254000" dist="38100" dir="8100000" algn="tr" rotWithShape="0">
              <a:srgbClr val="000000">
                <a:alpha val="14901"/>
              </a:srgbClr>
            </a:outerShdw>
          </a:effectLst>
        </p:spPr>
        <p:txBody>
          <a:bodyPr spcFirstLastPara="1" wrap="square" lIns="91425" tIns="91425" rIns="91425" bIns="91425" anchor="ctr" anchorCtr="0"/>
          <a:lstStyle>
            <a:lvl1pPr marL="0" marR="0" lvl="0" indent="0" algn="ctr" rtl="0">
              <a:lnSpc>
                <a:spcPct val="90000"/>
              </a:lnSpc>
              <a:spcBef>
                <a:spcPts val="100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228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1"/>
          </p:nvPr>
        </p:nvSpPr>
        <p:spPr>
          <a:xfrm>
            <a:off x="515471" y="528507"/>
            <a:ext cx="5056993" cy="528017"/>
          </a:xfrm>
          <a:prstGeom prst="rect">
            <a:avLst/>
          </a:prstGeom>
          <a:noFill/>
          <a:ln>
            <a:noFill/>
          </a:ln>
        </p:spPr>
        <p:txBody>
          <a:bodyPr spcFirstLastPara="1" wrap="square" lIns="91425" tIns="91425" rIns="91425" bIns="91425" anchor="t" anchorCtr="0"/>
          <a:lstStyle>
            <a:lvl1pPr marL="457200" marR="0" lvl="0" indent="-228600" algn="l" rtl="0">
              <a:lnSpc>
                <a:spcPct val="106250"/>
              </a:lnSpc>
              <a:spcBef>
                <a:spcPts val="100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3"/>
          </p:nvPr>
        </p:nvSpPr>
        <p:spPr>
          <a:xfrm>
            <a:off x="515471" y="1069971"/>
            <a:ext cx="5056993" cy="376237"/>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Shape 1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9600" y="6528309"/>
            <a:ext cx="1464733" cy="93826"/>
          </a:xfrm>
          <a:prstGeom prst="rect">
            <a:avLst/>
          </a:prstGeom>
          <a:noFill/>
          <a:ln>
            <a:noFill/>
          </a:ln>
        </p:spPr>
      </p:pic>
      <p:sp>
        <p:nvSpPr>
          <p:cNvPr id="120" name="Shape 120"/>
          <p:cNvSpPr txBox="1">
            <a:spLocks noGrp="1"/>
          </p:cNvSpPr>
          <p:nvPr>
            <p:ph type="body" idx="4"/>
          </p:nvPr>
        </p:nvSpPr>
        <p:spPr>
          <a:xfrm>
            <a:off x="6619537" y="595742"/>
            <a:ext cx="4962526" cy="34636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accent5"/>
              </a:buClr>
              <a:buSzPts val="2000"/>
              <a:buFont typeface="Arial"/>
              <a:buNone/>
              <a:defRPr sz="2000" b="0"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5"/>
          </p:nvPr>
        </p:nvSpPr>
        <p:spPr>
          <a:xfrm>
            <a:off x="6619537" y="1128712"/>
            <a:ext cx="4962525" cy="5119687"/>
          </a:xfrm>
          <a:prstGeom prst="rect">
            <a:avLst/>
          </a:prstGeom>
          <a:noFill/>
          <a:ln>
            <a:noFill/>
          </a:ln>
        </p:spPr>
        <p:txBody>
          <a:bodyPr spcFirstLastPara="1" wrap="square" lIns="91425" tIns="91425" rIns="91425" bIns="91425" anchor="t" anchorCtr="0"/>
          <a:lstStyle>
            <a:lvl1pPr marL="457200" marR="0" lvl="0" indent="-228600" algn="l" rtl="0">
              <a:lnSpc>
                <a:spcPct val="1325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Listing 2 items w/ highlighted text">
    <p:spTree>
      <p:nvGrpSpPr>
        <p:cNvPr id="1" name="Shape 122"/>
        <p:cNvGrpSpPr/>
        <p:nvPr/>
      </p:nvGrpSpPr>
      <p:grpSpPr>
        <a:xfrm>
          <a:off x="0" y="0"/>
          <a:ext cx="0" cy="0"/>
          <a:chOff x="0" y="0"/>
          <a:chExt cx="0" cy="0"/>
        </a:xfrm>
      </p:grpSpPr>
      <p:sp>
        <p:nvSpPr>
          <p:cNvPr id="123" name="Shape 123"/>
          <p:cNvSpPr/>
          <p:nvPr/>
        </p:nvSpPr>
        <p:spPr>
          <a:xfrm>
            <a:off x="4876800" y="0"/>
            <a:ext cx="3657600" cy="6858000"/>
          </a:xfrm>
          <a:prstGeom prst="rect">
            <a:avLst/>
          </a:prstGeom>
          <a:solidFill>
            <a:srgbClr val="4CBA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24" name="Shape 124"/>
          <p:cNvSpPr/>
          <p:nvPr/>
        </p:nvSpPr>
        <p:spPr>
          <a:xfrm>
            <a:off x="8534400" y="0"/>
            <a:ext cx="3657600" cy="6858000"/>
          </a:xfrm>
          <a:prstGeom prst="rect">
            <a:avLst/>
          </a:prstGeom>
          <a:solidFill>
            <a:srgbClr val="26AC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25" name="Shape 125"/>
          <p:cNvSpPr txBox="1">
            <a:spLocks noGrp="1"/>
          </p:cNvSpPr>
          <p:nvPr>
            <p:ph type="body" idx="1"/>
          </p:nvPr>
        </p:nvSpPr>
        <p:spPr>
          <a:xfrm>
            <a:off x="5105400" y="2008562"/>
            <a:ext cx="3200400" cy="1426028"/>
          </a:xfrm>
          <a:prstGeom prst="rect">
            <a:avLst/>
          </a:prstGeom>
          <a:noFill/>
          <a:ln>
            <a:noFill/>
          </a:ln>
        </p:spPr>
        <p:txBody>
          <a:bodyPr spcFirstLastPara="1" wrap="square" lIns="91425" tIns="91425" rIns="91425" bIns="91425" anchor="ctr" anchorCtr="0"/>
          <a:lstStyle>
            <a:lvl1pPr marL="457200" marR="0" lvl="0" indent="-228600" algn="ctr" rtl="0">
              <a:lnSpc>
                <a:spcPct val="66666"/>
              </a:lnSpc>
              <a:spcBef>
                <a:spcPts val="1000"/>
              </a:spcBef>
              <a:spcAft>
                <a:spcPts val="0"/>
              </a:spcAft>
              <a:buClr>
                <a:srgbClr val="FFFFFF"/>
              </a:buClr>
              <a:buSzPts val="6000"/>
              <a:buFont typeface="Arial"/>
              <a:buNone/>
              <a:defRPr sz="6000" b="1"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body" idx="2"/>
          </p:nvPr>
        </p:nvSpPr>
        <p:spPr>
          <a:xfrm>
            <a:off x="8762998" y="2013513"/>
            <a:ext cx="3200400" cy="1426028"/>
          </a:xfrm>
          <a:prstGeom prst="rect">
            <a:avLst/>
          </a:prstGeom>
          <a:noFill/>
          <a:ln>
            <a:noFill/>
          </a:ln>
        </p:spPr>
        <p:txBody>
          <a:bodyPr spcFirstLastPara="1" wrap="square" lIns="91425" tIns="91425" rIns="91425" bIns="91425" anchor="ctr" anchorCtr="0"/>
          <a:lstStyle>
            <a:lvl1pPr marL="457200" marR="0" lvl="0" indent="-228600" algn="ctr" rtl="0">
              <a:lnSpc>
                <a:spcPct val="66666"/>
              </a:lnSpc>
              <a:spcBef>
                <a:spcPts val="1000"/>
              </a:spcBef>
              <a:spcAft>
                <a:spcPts val="0"/>
              </a:spcAft>
              <a:buClr>
                <a:srgbClr val="FFFFFF"/>
              </a:buClr>
              <a:buSzPts val="6000"/>
              <a:buFont typeface="Arial"/>
              <a:buNone/>
              <a:defRPr sz="6000" b="1"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body" idx="3"/>
          </p:nvPr>
        </p:nvSpPr>
        <p:spPr>
          <a:xfrm>
            <a:off x="5105400" y="3429000"/>
            <a:ext cx="3200400" cy="2819400"/>
          </a:xfrm>
          <a:prstGeom prst="rect">
            <a:avLst/>
          </a:prstGeom>
          <a:noFill/>
          <a:ln>
            <a:noFill/>
          </a:ln>
        </p:spPr>
        <p:txBody>
          <a:bodyPr spcFirstLastPara="1" wrap="square" lIns="91425" tIns="91425" rIns="91425" bIns="91425" anchor="t" anchorCtr="0"/>
          <a:lstStyle>
            <a:lvl1pPr marL="457200" marR="0" lvl="0" indent="-228600" algn="ctr" rtl="0">
              <a:lnSpc>
                <a:spcPct val="120000"/>
              </a:lnSpc>
              <a:spcBef>
                <a:spcPts val="10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4"/>
          </p:nvPr>
        </p:nvSpPr>
        <p:spPr>
          <a:xfrm>
            <a:off x="8762998" y="3429000"/>
            <a:ext cx="3200400" cy="2819400"/>
          </a:xfrm>
          <a:prstGeom prst="rect">
            <a:avLst/>
          </a:prstGeom>
          <a:noFill/>
          <a:ln>
            <a:noFill/>
          </a:ln>
        </p:spPr>
        <p:txBody>
          <a:bodyPr spcFirstLastPara="1" wrap="square" lIns="91425" tIns="91425" rIns="91425" bIns="91425" anchor="t" anchorCtr="0"/>
          <a:lstStyle>
            <a:lvl1pPr marL="457200" marR="0" lvl="0" indent="-228600" algn="ctr" rtl="0">
              <a:lnSpc>
                <a:spcPct val="120000"/>
              </a:lnSpc>
              <a:spcBef>
                <a:spcPts val="10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body" idx="5"/>
          </p:nvPr>
        </p:nvSpPr>
        <p:spPr>
          <a:xfrm>
            <a:off x="523536" y="3192951"/>
            <a:ext cx="3940888" cy="3055449"/>
          </a:xfrm>
          <a:prstGeom prst="rect">
            <a:avLst/>
          </a:prstGeom>
          <a:noFill/>
          <a:ln>
            <a:noFill/>
          </a:ln>
        </p:spPr>
        <p:txBody>
          <a:bodyPr spcFirstLastPara="1" wrap="square" lIns="91425" tIns="91425" rIns="91425" bIns="91425" anchor="t" anchorCtr="0"/>
          <a:lstStyle>
            <a:lvl1pPr marL="457200" marR="0" lvl="0" indent="-228600" algn="l" rtl="0">
              <a:lnSpc>
                <a:spcPct val="1325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body" idx="6"/>
          </p:nvPr>
        </p:nvSpPr>
        <p:spPr>
          <a:xfrm>
            <a:off x="515471" y="528507"/>
            <a:ext cx="3948953" cy="528017"/>
          </a:xfrm>
          <a:prstGeom prst="rect">
            <a:avLst/>
          </a:prstGeom>
          <a:noFill/>
          <a:ln>
            <a:noFill/>
          </a:ln>
        </p:spPr>
        <p:txBody>
          <a:bodyPr spcFirstLastPara="1" wrap="square" lIns="91425" tIns="91425" rIns="91425" bIns="91425" anchor="t" anchorCtr="0"/>
          <a:lstStyle>
            <a:lvl1pPr marL="457200" marR="0" lvl="0" indent="-228600" algn="l" rtl="0">
              <a:lnSpc>
                <a:spcPct val="106250"/>
              </a:lnSpc>
              <a:spcBef>
                <a:spcPts val="100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7"/>
          </p:nvPr>
        </p:nvSpPr>
        <p:spPr>
          <a:xfrm>
            <a:off x="515471" y="1069971"/>
            <a:ext cx="3948953" cy="376237"/>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Listing 3 items w/ images">
    <p:spTree>
      <p:nvGrpSpPr>
        <p:cNvPr id="1" name="Shape 132"/>
        <p:cNvGrpSpPr/>
        <p:nvPr/>
      </p:nvGrpSpPr>
      <p:grpSpPr>
        <a:xfrm>
          <a:off x="0" y="0"/>
          <a:ext cx="0" cy="0"/>
          <a:chOff x="0" y="0"/>
          <a:chExt cx="0" cy="0"/>
        </a:xfrm>
      </p:grpSpPr>
      <p:sp>
        <p:nvSpPr>
          <p:cNvPr id="133" name="Shape 133"/>
          <p:cNvSpPr/>
          <p:nvPr/>
        </p:nvSpPr>
        <p:spPr>
          <a:xfrm>
            <a:off x="4876800" y="4987636"/>
            <a:ext cx="3657600" cy="1870364"/>
          </a:xfrm>
          <a:prstGeom prst="rect">
            <a:avLst/>
          </a:prstGeom>
          <a:solidFill>
            <a:srgbClr val="4CBA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34" name="Shape 134"/>
          <p:cNvSpPr/>
          <p:nvPr/>
        </p:nvSpPr>
        <p:spPr>
          <a:xfrm>
            <a:off x="8534400" y="4987636"/>
            <a:ext cx="3657600" cy="1870364"/>
          </a:xfrm>
          <a:prstGeom prst="rect">
            <a:avLst/>
          </a:prstGeom>
          <a:solidFill>
            <a:srgbClr val="26AC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35" name="Shape 135"/>
          <p:cNvSpPr>
            <a:spLocks noGrp="1"/>
          </p:cNvSpPr>
          <p:nvPr>
            <p:ph type="pic" idx="2"/>
          </p:nvPr>
        </p:nvSpPr>
        <p:spPr>
          <a:xfrm>
            <a:off x="8534400" y="-1"/>
            <a:ext cx="3657600" cy="4987637"/>
          </a:xfrm>
          <a:prstGeom prst="rect">
            <a:avLst/>
          </a:prstGeom>
          <a:solidFill>
            <a:srgbClr val="333333"/>
          </a:solidFill>
          <a:ln>
            <a:noFill/>
          </a:ln>
        </p:spPr>
        <p:txBody>
          <a:bodyPr spcFirstLastPara="1" wrap="square" lIns="91425" tIns="91425" rIns="91425" bIns="91425" anchor="ctr" anchorCtr="0"/>
          <a:lstStyle>
            <a:lvl1pPr marL="0" marR="0" lvl="0" indent="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228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a:spLocks noGrp="1"/>
          </p:cNvSpPr>
          <p:nvPr>
            <p:ph type="pic" idx="3"/>
          </p:nvPr>
        </p:nvSpPr>
        <p:spPr>
          <a:xfrm>
            <a:off x="4876800" y="0"/>
            <a:ext cx="3657600" cy="4987637"/>
          </a:xfrm>
          <a:prstGeom prst="rect">
            <a:avLst/>
          </a:prstGeom>
          <a:solidFill>
            <a:srgbClr val="333333"/>
          </a:solidFill>
          <a:ln>
            <a:noFill/>
          </a:ln>
        </p:spPr>
        <p:txBody>
          <a:bodyPr spcFirstLastPara="1" wrap="square" lIns="91425" tIns="91425" rIns="91425" bIns="91425" anchor="ctr" anchorCtr="0"/>
          <a:lstStyle>
            <a:lvl1pPr marL="0" marR="0" lvl="0" indent="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228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body" idx="1"/>
          </p:nvPr>
        </p:nvSpPr>
        <p:spPr>
          <a:xfrm>
            <a:off x="523536" y="3192951"/>
            <a:ext cx="3940888" cy="3055449"/>
          </a:xfrm>
          <a:prstGeom prst="rect">
            <a:avLst/>
          </a:prstGeom>
          <a:noFill/>
          <a:ln>
            <a:noFill/>
          </a:ln>
        </p:spPr>
        <p:txBody>
          <a:bodyPr spcFirstLastPara="1" wrap="square" lIns="91425" tIns="91425" rIns="91425" bIns="91425" anchor="t" anchorCtr="0"/>
          <a:lstStyle>
            <a:lvl1pPr marL="457200" marR="0" lvl="0" indent="-228600" algn="l" rtl="0">
              <a:lnSpc>
                <a:spcPct val="1325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body" idx="4"/>
          </p:nvPr>
        </p:nvSpPr>
        <p:spPr>
          <a:xfrm>
            <a:off x="5044439" y="5489938"/>
            <a:ext cx="3304903" cy="1154309"/>
          </a:xfrm>
          <a:prstGeom prst="rect">
            <a:avLst/>
          </a:prstGeom>
          <a:noFill/>
          <a:ln>
            <a:noFill/>
          </a:ln>
        </p:spPr>
        <p:txBody>
          <a:bodyPr spcFirstLastPara="1" wrap="square" lIns="91425" tIns="91425" rIns="91425" bIns="91425" anchor="t" anchorCtr="0"/>
          <a:lstStyle>
            <a:lvl1pPr marL="457200" marR="0" lvl="0" indent="-228600" algn="ctr" rtl="0">
              <a:lnSpc>
                <a:spcPct val="1325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body" idx="5"/>
          </p:nvPr>
        </p:nvSpPr>
        <p:spPr>
          <a:xfrm>
            <a:off x="5044439" y="5143574"/>
            <a:ext cx="3304903" cy="346364"/>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body" idx="6"/>
          </p:nvPr>
        </p:nvSpPr>
        <p:spPr>
          <a:xfrm>
            <a:off x="8710748" y="5489938"/>
            <a:ext cx="3304903" cy="1154309"/>
          </a:xfrm>
          <a:prstGeom prst="rect">
            <a:avLst/>
          </a:prstGeom>
          <a:noFill/>
          <a:ln>
            <a:noFill/>
          </a:ln>
        </p:spPr>
        <p:txBody>
          <a:bodyPr spcFirstLastPara="1" wrap="square" lIns="91425" tIns="91425" rIns="91425" bIns="91425" anchor="t" anchorCtr="0"/>
          <a:lstStyle>
            <a:lvl1pPr marL="457200" marR="0" lvl="0" indent="-228600" algn="ctr" rtl="0">
              <a:lnSpc>
                <a:spcPct val="1325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body" idx="7"/>
          </p:nvPr>
        </p:nvSpPr>
        <p:spPr>
          <a:xfrm>
            <a:off x="8710748" y="5143574"/>
            <a:ext cx="3304903" cy="346364"/>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body" idx="8"/>
          </p:nvPr>
        </p:nvSpPr>
        <p:spPr>
          <a:xfrm>
            <a:off x="515471" y="528507"/>
            <a:ext cx="3948953" cy="528017"/>
          </a:xfrm>
          <a:prstGeom prst="rect">
            <a:avLst/>
          </a:prstGeom>
          <a:noFill/>
          <a:ln>
            <a:noFill/>
          </a:ln>
        </p:spPr>
        <p:txBody>
          <a:bodyPr spcFirstLastPara="1" wrap="square" lIns="91425" tIns="91425" rIns="91425" bIns="91425" anchor="t" anchorCtr="0"/>
          <a:lstStyle>
            <a:lvl1pPr marL="457200" marR="0" lvl="0" indent="-228600" algn="l" rtl="0">
              <a:lnSpc>
                <a:spcPct val="106250"/>
              </a:lnSpc>
              <a:spcBef>
                <a:spcPts val="100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9"/>
          </p:nvPr>
        </p:nvSpPr>
        <p:spPr>
          <a:xfrm>
            <a:off x="515471" y="1069971"/>
            <a:ext cx="3948953" cy="376237"/>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Listing 3 items w/ images">
    <p:spTree>
      <p:nvGrpSpPr>
        <p:cNvPr id="1" name="Shape 157"/>
        <p:cNvGrpSpPr/>
        <p:nvPr/>
      </p:nvGrpSpPr>
      <p:grpSpPr>
        <a:xfrm>
          <a:off x="0" y="0"/>
          <a:ext cx="0" cy="0"/>
          <a:chOff x="0" y="0"/>
          <a:chExt cx="0" cy="0"/>
        </a:xfrm>
      </p:grpSpPr>
      <p:sp>
        <p:nvSpPr>
          <p:cNvPr id="158" name="Shape 158"/>
          <p:cNvSpPr/>
          <p:nvPr/>
        </p:nvSpPr>
        <p:spPr>
          <a:xfrm>
            <a:off x="4876800" y="4987636"/>
            <a:ext cx="2438400" cy="1870363"/>
          </a:xfrm>
          <a:prstGeom prst="rect">
            <a:avLst/>
          </a:prstGeom>
          <a:solidFill>
            <a:srgbClr val="73C9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59" name="Shape 159"/>
          <p:cNvSpPr/>
          <p:nvPr/>
        </p:nvSpPr>
        <p:spPr>
          <a:xfrm>
            <a:off x="7315200" y="4987636"/>
            <a:ext cx="2438400" cy="1870363"/>
          </a:xfrm>
          <a:prstGeom prst="rect">
            <a:avLst/>
          </a:prstGeom>
          <a:solidFill>
            <a:srgbClr val="4CBA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60" name="Shape 160"/>
          <p:cNvSpPr/>
          <p:nvPr/>
        </p:nvSpPr>
        <p:spPr>
          <a:xfrm>
            <a:off x="9753600" y="4987636"/>
            <a:ext cx="2438400" cy="1870363"/>
          </a:xfrm>
          <a:prstGeom prst="rect">
            <a:avLst/>
          </a:prstGeom>
          <a:solidFill>
            <a:srgbClr val="26AC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61" name="Shape 161"/>
          <p:cNvSpPr>
            <a:spLocks noGrp="1"/>
          </p:cNvSpPr>
          <p:nvPr>
            <p:ph type="pic" idx="2"/>
          </p:nvPr>
        </p:nvSpPr>
        <p:spPr>
          <a:xfrm>
            <a:off x="7315200" y="0"/>
            <a:ext cx="2438400" cy="4987637"/>
          </a:xfrm>
          <a:prstGeom prst="rect">
            <a:avLst/>
          </a:prstGeom>
          <a:solidFill>
            <a:srgbClr val="333333"/>
          </a:solidFill>
          <a:ln>
            <a:noFill/>
          </a:ln>
        </p:spPr>
        <p:txBody>
          <a:bodyPr spcFirstLastPara="1" wrap="square" lIns="91425" tIns="91425" rIns="91425" bIns="91425" anchor="ctr" anchorCtr="0"/>
          <a:lstStyle>
            <a:lvl1pPr marL="0" marR="0" lvl="0" indent="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228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Shape 162"/>
          <p:cNvSpPr>
            <a:spLocks noGrp="1"/>
          </p:cNvSpPr>
          <p:nvPr>
            <p:ph type="pic" idx="3"/>
          </p:nvPr>
        </p:nvSpPr>
        <p:spPr>
          <a:xfrm>
            <a:off x="9753600" y="0"/>
            <a:ext cx="2438400" cy="4987637"/>
          </a:xfrm>
          <a:prstGeom prst="rect">
            <a:avLst/>
          </a:prstGeom>
          <a:solidFill>
            <a:srgbClr val="333333"/>
          </a:solidFill>
          <a:ln>
            <a:noFill/>
          </a:ln>
        </p:spPr>
        <p:txBody>
          <a:bodyPr spcFirstLastPara="1" wrap="square" lIns="91425" tIns="91425" rIns="91425" bIns="91425" anchor="ctr" anchorCtr="0"/>
          <a:lstStyle>
            <a:lvl1pPr marL="0" marR="0" lvl="0" indent="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228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a:spLocks noGrp="1"/>
          </p:cNvSpPr>
          <p:nvPr>
            <p:ph type="pic" idx="4"/>
          </p:nvPr>
        </p:nvSpPr>
        <p:spPr>
          <a:xfrm>
            <a:off x="4876800" y="0"/>
            <a:ext cx="2438400" cy="4987637"/>
          </a:xfrm>
          <a:prstGeom prst="rect">
            <a:avLst/>
          </a:prstGeom>
          <a:solidFill>
            <a:srgbClr val="333333"/>
          </a:solidFill>
          <a:ln>
            <a:noFill/>
          </a:ln>
        </p:spPr>
        <p:txBody>
          <a:bodyPr spcFirstLastPara="1" wrap="square" lIns="91425" tIns="91425" rIns="91425" bIns="91425" anchor="ctr" anchorCtr="0"/>
          <a:lstStyle>
            <a:lvl1pPr marL="0" marR="0" lvl="0" indent="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228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1"/>
          </p:nvPr>
        </p:nvSpPr>
        <p:spPr>
          <a:xfrm>
            <a:off x="523536" y="3192951"/>
            <a:ext cx="3940888" cy="3055449"/>
          </a:xfrm>
          <a:prstGeom prst="rect">
            <a:avLst/>
          </a:prstGeom>
          <a:noFill/>
          <a:ln>
            <a:noFill/>
          </a:ln>
        </p:spPr>
        <p:txBody>
          <a:bodyPr spcFirstLastPara="1" wrap="square" lIns="91425" tIns="91425" rIns="91425" bIns="91425" anchor="t" anchorCtr="0"/>
          <a:lstStyle>
            <a:lvl1pPr marL="457200" marR="0" lvl="0" indent="-228600" algn="l" rtl="0">
              <a:lnSpc>
                <a:spcPct val="1325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5"/>
          </p:nvPr>
        </p:nvSpPr>
        <p:spPr>
          <a:xfrm>
            <a:off x="5044439" y="5645875"/>
            <a:ext cx="2103121" cy="998372"/>
          </a:xfrm>
          <a:prstGeom prst="rect">
            <a:avLst/>
          </a:prstGeom>
          <a:noFill/>
          <a:ln>
            <a:noFill/>
          </a:ln>
        </p:spPr>
        <p:txBody>
          <a:bodyPr spcFirstLastPara="1" wrap="square" lIns="91425" tIns="91425" rIns="91425" bIns="91425" anchor="t" anchorCtr="0"/>
          <a:lstStyle>
            <a:lvl1pPr marL="457200" marR="0" lvl="0" indent="-228600" algn="ctr" rtl="0">
              <a:lnSpc>
                <a:spcPct val="1325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body" idx="6"/>
          </p:nvPr>
        </p:nvSpPr>
        <p:spPr>
          <a:xfrm>
            <a:off x="5044439" y="5143574"/>
            <a:ext cx="2103121" cy="346364"/>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body" idx="7"/>
          </p:nvPr>
        </p:nvSpPr>
        <p:spPr>
          <a:xfrm>
            <a:off x="7482839" y="5645875"/>
            <a:ext cx="2103121" cy="998372"/>
          </a:xfrm>
          <a:prstGeom prst="rect">
            <a:avLst/>
          </a:prstGeom>
          <a:noFill/>
          <a:ln>
            <a:noFill/>
          </a:ln>
        </p:spPr>
        <p:txBody>
          <a:bodyPr spcFirstLastPara="1" wrap="square" lIns="91425" tIns="91425" rIns="91425" bIns="91425" anchor="t" anchorCtr="0"/>
          <a:lstStyle>
            <a:lvl1pPr marL="457200" marR="0" lvl="0" indent="-228600" algn="ctr" rtl="0">
              <a:lnSpc>
                <a:spcPct val="1325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8"/>
          </p:nvPr>
        </p:nvSpPr>
        <p:spPr>
          <a:xfrm>
            <a:off x="7482839" y="5143574"/>
            <a:ext cx="2103121" cy="346364"/>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body" idx="9"/>
          </p:nvPr>
        </p:nvSpPr>
        <p:spPr>
          <a:xfrm>
            <a:off x="9921239" y="5645875"/>
            <a:ext cx="2103121" cy="998372"/>
          </a:xfrm>
          <a:prstGeom prst="rect">
            <a:avLst/>
          </a:prstGeom>
          <a:noFill/>
          <a:ln>
            <a:noFill/>
          </a:ln>
        </p:spPr>
        <p:txBody>
          <a:bodyPr spcFirstLastPara="1" wrap="square" lIns="91425" tIns="91425" rIns="91425" bIns="91425" anchor="t" anchorCtr="0"/>
          <a:lstStyle>
            <a:lvl1pPr marL="457200" marR="0" lvl="0" indent="-228600" algn="ctr" rtl="0">
              <a:lnSpc>
                <a:spcPct val="1325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body" idx="13"/>
          </p:nvPr>
        </p:nvSpPr>
        <p:spPr>
          <a:xfrm>
            <a:off x="9921239" y="5143574"/>
            <a:ext cx="2103121" cy="346364"/>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body" idx="14"/>
          </p:nvPr>
        </p:nvSpPr>
        <p:spPr>
          <a:xfrm>
            <a:off x="515471" y="528507"/>
            <a:ext cx="3948953" cy="528017"/>
          </a:xfrm>
          <a:prstGeom prst="rect">
            <a:avLst/>
          </a:prstGeom>
          <a:noFill/>
          <a:ln>
            <a:noFill/>
          </a:ln>
        </p:spPr>
        <p:txBody>
          <a:bodyPr spcFirstLastPara="1" wrap="square" lIns="91425" tIns="91425" rIns="91425" bIns="91425" anchor="t" anchorCtr="0"/>
          <a:lstStyle>
            <a:lvl1pPr marL="457200" marR="0" lvl="0" indent="-228600" algn="l" rtl="0">
              <a:lnSpc>
                <a:spcPct val="106250"/>
              </a:lnSpc>
              <a:spcBef>
                <a:spcPts val="100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body" idx="15"/>
          </p:nvPr>
        </p:nvSpPr>
        <p:spPr>
          <a:xfrm>
            <a:off x="515471" y="1069971"/>
            <a:ext cx="3948953" cy="376237"/>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93"/>
            <a:ext cx="12193587" cy="6857107"/>
          </a:xfrm>
          <a:prstGeom prst="rect">
            <a:avLst/>
          </a:prstGeom>
        </p:spPr>
      </p:pic>
      <p:sp>
        <p:nvSpPr>
          <p:cNvPr id="14" name="Rectangle 13"/>
          <p:cNvSpPr/>
          <p:nvPr userDrawn="1"/>
        </p:nvSpPr>
        <p:spPr>
          <a:xfrm>
            <a:off x="1" y="1303020"/>
            <a:ext cx="12192000" cy="116586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ctrTitle"/>
          </p:nvPr>
        </p:nvSpPr>
        <p:spPr>
          <a:xfrm>
            <a:off x="641349" y="1525530"/>
            <a:ext cx="10921064" cy="369332"/>
          </a:xfrm>
        </p:spPr>
        <p:txBody>
          <a:bodyPr wrap="square" lIns="0" tIns="0" rIns="0" bIns="0">
            <a:sp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41349" y="1890011"/>
            <a:ext cx="10921064" cy="328295"/>
          </a:xfrm>
        </p:spPr>
        <p:txBody>
          <a:bodyPr wrap="square" lIns="0" tIns="0" rIns="0" bIns="0">
            <a:spAutoFit/>
          </a:bodyPr>
          <a:lstStyle>
            <a:lvl1pPr marL="0" indent="0" algn="l">
              <a:buNone/>
              <a:defRPr sz="2100">
                <a:solidFill>
                  <a:schemeClr val="tx1">
                    <a:tint val="75000"/>
                  </a:schemeClr>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44EF78C-0077-4668-88B9-243DFB96141B}" type="datetime1">
              <a:rPr lang="en-US" smtClean="0"/>
              <a:pPr/>
              <a:t>11/16/2018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ctr">
              <a:defRPr/>
            </a:lvl1pPr>
          </a:lstStyle>
          <a:p>
            <a:fld id="{90156F56-D5AE-4C6F-B826-C69D1BC521BB}" type="slidenum">
              <a:rPr lang="en-US" smtClean="0"/>
              <a:pPr/>
              <a:t>‹#›</a:t>
            </a:fld>
            <a:endParaRPr lang="en-US"/>
          </a:p>
        </p:txBody>
      </p:sp>
      <p:sp>
        <p:nvSpPr>
          <p:cNvPr id="15" name="Rectangle 21"/>
          <p:cNvSpPr>
            <a:spLocks noChangeArrowheads="1"/>
          </p:cNvSpPr>
          <p:nvPr userDrawn="1"/>
        </p:nvSpPr>
        <p:spPr bwMode="auto">
          <a:xfrm>
            <a:off x="304800" y="6487239"/>
            <a:ext cx="518302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2014 Adobe Systems Incorporated.  All Rights Reserved.  Adobe Confidential.</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349" y="-2383"/>
            <a:ext cx="418018" cy="685799"/>
          </a:xfrm>
          <a:prstGeom prst="rect">
            <a:avLst/>
          </a:prstGeom>
        </p:spPr>
      </p:pic>
    </p:spTree>
    <p:extLst>
      <p:ext uri="{BB962C8B-B14F-4D97-AF65-F5344CB8AC3E}">
        <p14:creationId xmlns:p14="http://schemas.microsoft.com/office/powerpoint/2010/main" val="386142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 Natali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892"/>
            <a:ext cx="12192124" cy="6856283"/>
          </a:xfrm>
          <a:prstGeom prst="rect">
            <a:avLst/>
          </a:prstGeom>
        </p:spPr>
      </p:pic>
      <p:sp>
        <p:nvSpPr>
          <p:cNvPr id="14" name="Rectangle 13"/>
          <p:cNvSpPr/>
          <p:nvPr userDrawn="1"/>
        </p:nvSpPr>
        <p:spPr>
          <a:xfrm>
            <a:off x="1" y="1303020"/>
            <a:ext cx="12192000" cy="116586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ctrTitle"/>
          </p:nvPr>
        </p:nvSpPr>
        <p:spPr>
          <a:xfrm>
            <a:off x="641349" y="1525530"/>
            <a:ext cx="10921064" cy="369332"/>
          </a:xfrm>
        </p:spPr>
        <p:txBody>
          <a:bodyPr wrap="square" lIns="0" tIns="0" rIns="0" bIns="0">
            <a:sp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41349" y="1890011"/>
            <a:ext cx="10921064" cy="328295"/>
          </a:xfrm>
        </p:spPr>
        <p:txBody>
          <a:bodyPr wrap="square" lIns="0" tIns="0" rIns="0" bIns="0">
            <a:spAutoFit/>
          </a:bodyPr>
          <a:lstStyle>
            <a:lvl1pPr marL="0" indent="0" algn="l">
              <a:buNone/>
              <a:defRPr sz="2100">
                <a:solidFill>
                  <a:schemeClr val="tx1">
                    <a:tint val="75000"/>
                  </a:schemeClr>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44EF78C-0077-4668-88B9-243DFB96141B}" type="datetime1">
              <a:rPr lang="en-US" smtClean="0"/>
              <a:pPr/>
              <a:t>11/16/2018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ctr">
              <a:defRPr/>
            </a:lvl1pPr>
          </a:lstStyle>
          <a:p>
            <a:fld id="{90156F56-D5AE-4C6F-B826-C69D1BC521BB}" type="slidenum">
              <a:rPr lang="en-US" smtClean="0"/>
              <a:pPr/>
              <a:t>‹#›</a:t>
            </a:fld>
            <a:endParaRPr lang="en-US"/>
          </a:p>
        </p:txBody>
      </p:sp>
      <p:sp>
        <p:nvSpPr>
          <p:cNvPr id="15" name="Rectangle 21"/>
          <p:cNvSpPr>
            <a:spLocks noChangeArrowheads="1"/>
          </p:cNvSpPr>
          <p:nvPr userDrawn="1"/>
        </p:nvSpPr>
        <p:spPr bwMode="auto">
          <a:xfrm>
            <a:off x="304800" y="6487239"/>
            <a:ext cx="518302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2014 Adobe Systems Incorporated.  All Rights Reserved.  Adobe Confidential.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349" y="-2383"/>
            <a:ext cx="418018" cy="685799"/>
          </a:xfrm>
          <a:prstGeom prst="rect">
            <a:avLst/>
          </a:prstGeom>
        </p:spPr>
      </p:pic>
    </p:spTree>
    <p:extLst>
      <p:ext uri="{BB962C8B-B14F-4D97-AF65-F5344CB8AC3E}">
        <p14:creationId xmlns:p14="http://schemas.microsoft.com/office/powerpoint/2010/main" val="401592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Title">
    <p:spTree>
      <p:nvGrpSpPr>
        <p:cNvPr id="1" name="Shape 19"/>
        <p:cNvGrpSpPr/>
        <p:nvPr/>
      </p:nvGrpSpPr>
      <p:grpSpPr>
        <a:xfrm>
          <a:off x="0" y="0"/>
          <a:ext cx="0" cy="0"/>
          <a:chOff x="0" y="0"/>
          <a:chExt cx="0" cy="0"/>
        </a:xfrm>
      </p:grpSpPr>
      <p:pic>
        <p:nvPicPr>
          <p:cNvPr id="20" name="Shape 20"/>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1" name="Shape 21"/>
          <p:cNvSpPr txBox="1">
            <a:spLocks noGrp="1"/>
          </p:cNvSpPr>
          <p:nvPr>
            <p:ph type="body" idx="1"/>
          </p:nvPr>
        </p:nvSpPr>
        <p:spPr>
          <a:xfrm>
            <a:off x="4579793" y="1740638"/>
            <a:ext cx="3032413" cy="1804734"/>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rgbClr val="FFFFFF"/>
              </a:buClr>
              <a:buSzPts val="20000"/>
              <a:buFont typeface="Arial"/>
              <a:buNone/>
              <a:defRPr sz="20000" b="1"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 name="Shape 22"/>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5557736" y="609600"/>
            <a:ext cx="1076528" cy="152338"/>
          </a:xfrm>
          <a:prstGeom prst="rect">
            <a:avLst/>
          </a:prstGeom>
          <a:noFill/>
          <a:ln>
            <a:noFill/>
          </a:ln>
        </p:spPr>
      </p:pic>
      <p:sp>
        <p:nvSpPr>
          <p:cNvPr id="23" name="Shape 23"/>
          <p:cNvSpPr txBox="1">
            <a:spLocks noGrp="1"/>
          </p:cNvSpPr>
          <p:nvPr>
            <p:ph type="body" idx="2"/>
          </p:nvPr>
        </p:nvSpPr>
        <p:spPr>
          <a:xfrm>
            <a:off x="609600" y="2815535"/>
            <a:ext cx="10972800" cy="1275735"/>
          </a:xfrm>
          <a:prstGeom prst="rect">
            <a:avLst/>
          </a:prstGeom>
          <a:noFill/>
          <a:ln>
            <a:noFill/>
          </a:ln>
        </p:spPr>
        <p:txBody>
          <a:bodyPr spcFirstLastPara="1" wrap="square" lIns="91425" tIns="91425" rIns="91425" bIns="91425" anchor="t" anchorCtr="0"/>
          <a:lstStyle>
            <a:lvl1pPr marL="457200" marR="0" lvl="0" indent="-228600" algn="ctr" rtl="0">
              <a:lnSpc>
                <a:spcPct val="187500"/>
              </a:lnSpc>
              <a:spcBef>
                <a:spcPts val="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3"/>
          </p:nvPr>
        </p:nvSpPr>
        <p:spPr>
          <a:xfrm>
            <a:off x="609600" y="2655485"/>
            <a:ext cx="10972800" cy="343460"/>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 name="Shape 2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382294" y="6528309"/>
            <a:ext cx="1464733" cy="93826"/>
          </a:xfrm>
          <a:prstGeom prst="rect">
            <a:avLst/>
          </a:prstGeom>
          <a:noFill/>
          <a:ln>
            <a:noFill/>
          </a:ln>
        </p:spPr>
      </p:pic>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 TMS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 y="892"/>
            <a:ext cx="12192120" cy="6856282"/>
          </a:xfrm>
          <a:prstGeom prst="rect">
            <a:avLst/>
          </a:prstGeom>
        </p:spPr>
      </p:pic>
      <p:sp>
        <p:nvSpPr>
          <p:cNvPr id="14" name="Rectangle 13"/>
          <p:cNvSpPr/>
          <p:nvPr userDrawn="1"/>
        </p:nvSpPr>
        <p:spPr>
          <a:xfrm>
            <a:off x="1" y="1303020"/>
            <a:ext cx="12192000" cy="1165860"/>
          </a:xfrm>
          <a:prstGeom prst="rect">
            <a:avLst/>
          </a:prstGeom>
          <a:solidFill>
            <a:srgbClr val="37434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sz="1400">
              <a:solidFill>
                <a:srgbClr val="FFFFFF"/>
              </a:solidFill>
              <a:ea typeface="ＭＳ Ｐゴシック" pitchFamily="-111" charset="-128"/>
            </a:endParaRPr>
          </a:p>
        </p:txBody>
      </p:sp>
      <p:sp>
        <p:nvSpPr>
          <p:cNvPr id="2" name="Title 1"/>
          <p:cNvSpPr>
            <a:spLocks noGrp="1"/>
          </p:cNvSpPr>
          <p:nvPr>
            <p:ph type="ctrTitle"/>
          </p:nvPr>
        </p:nvSpPr>
        <p:spPr>
          <a:xfrm>
            <a:off x="641349" y="1525530"/>
            <a:ext cx="10921064" cy="369332"/>
          </a:xfrm>
        </p:spPr>
        <p:txBody>
          <a:bodyPr wrap="square" lIns="0" tIns="0" rIns="0" bIns="0">
            <a:sp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41349" y="1890011"/>
            <a:ext cx="10921064" cy="328295"/>
          </a:xfrm>
        </p:spPr>
        <p:txBody>
          <a:bodyPr wrap="square" lIns="0" tIns="0" rIns="0" bIns="0">
            <a:spAutoFit/>
          </a:bodyPr>
          <a:lstStyle>
            <a:lvl1pPr marL="0" indent="0" algn="l">
              <a:buNone/>
              <a:defRPr sz="2100">
                <a:solidFill>
                  <a:schemeClr val="tx1">
                    <a:tint val="75000"/>
                  </a:schemeClr>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fld id="{644EF78C-0077-4668-88B9-243DFB96141B}" type="datetime1">
              <a:rPr lang="en-US" smtClean="0"/>
              <a:pPr/>
              <a:t>11/16/2018</a:t>
            </a:fld>
            <a:endParaRPr lang="en-US" dirty="0"/>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p:txBody>
          <a:bodyPr/>
          <a:lstStyle>
            <a:lvl1pPr algn="ctr">
              <a:defRPr>
                <a:solidFill>
                  <a:schemeClr val="tx1">
                    <a:lumMod val="65000"/>
                    <a:lumOff val="35000"/>
                  </a:schemeClr>
                </a:solidFill>
              </a:defRPr>
            </a:lvl1pPr>
          </a:lstStyle>
          <a:p>
            <a:fld id="{90156F56-D5AE-4C6F-B826-C69D1BC521BB}" type="slidenum">
              <a:rPr lang="en-US" smtClean="0"/>
              <a:pPr/>
              <a:t>‹#›</a:t>
            </a:fld>
            <a:endParaRPr lang="en-US"/>
          </a:p>
        </p:txBody>
      </p:sp>
      <p:sp>
        <p:nvSpPr>
          <p:cNvPr id="15" name="Rectangle 21"/>
          <p:cNvSpPr>
            <a:spLocks noChangeArrowheads="1"/>
          </p:cNvSpPr>
          <p:nvPr userDrawn="1"/>
        </p:nvSpPr>
        <p:spPr bwMode="auto">
          <a:xfrm>
            <a:off x="304800" y="6487239"/>
            <a:ext cx="5183029" cy="107722"/>
          </a:xfrm>
          <a:prstGeom prst="rect">
            <a:avLst/>
          </a:prstGeom>
          <a:noFill/>
          <a:ln w="9525">
            <a:noFill/>
            <a:miter lim="800000"/>
            <a:headEnd/>
            <a:tailEnd/>
          </a:ln>
        </p:spPr>
        <p:txBody>
          <a:bodyPr wrap="square" lIns="0" tIns="0" rIns="0" bIns="0" anchor="b">
            <a:spAutoFit/>
          </a:bodyPr>
          <a:lstStyle/>
          <a:p>
            <a:r>
              <a:rPr lang="en-US" sz="700" dirty="0">
                <a:solidFill>
                  <a:schemeClr val="tx1">
                    <a:lumMod val="65000"/>
                    <a:lumOff val="35000"/>
                  </a:schemeClr>
                </a:solidFill>
                <a:latin typeface="Adobe Clean" pitchFamily="-111" charset="0"/>
              </a:rPr>
              <a:t>© 2014 Adobe Systems Incorporated.  All Rights Reserved.  Adobe Confidential.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349" y="-2383"/>
            <a:ext cx="418018" cy="685799"/>
          </a:xfrm>
          <a:prstGeom prst="rect">
            <a:avLst/>
          </a:prstGeom>
        </p:spPr>
      </p:pic>
    </p:spTree>
    <p:extLst>
      <p:ext uri="{BB962C8B-B14F-4D97-AF65-F5344CB8AC3E}">
        <p14:creationId xmlns:p14="http://schemas.microsoft.com/office/powerpoint/2010/main" val="3310067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 TMS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 y="892"/>
            <a:ext cx="12192120" cy="6856281"/>
          </a:xfrm>
          <a:prstGeom prst="rect">
            <a:avLst/>
          </a:prstGeom>
        </p:spPr>
      </p:pic>
      <p:sp>
        <p:nvSpPr>
          <p:cNvPr id="14" name="Rectangle 13"/>
          <p:cNvSpPr/>
          <p:nvPr userDrawn="1"/>
        </p:nvSpPr>
        <p:spPr>
          <a:xfrm>
            <a:off x="1" y="1303020"/>
            <a:ext cx="12192000" cy="116586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a:p>
        </p:txBody>
      </p:sp>
      <p:sp>
        <p:nvSpPr>
          <p:cNvPr id="2" name="Title 1"/>
          <p:cNvSpPr>
            <a:spLocks noGrp="1"/>
          </p:cNvSpPr>
          <p:nvPr>
            <p:ph type="ctrTitle"/>
          </p:nvPr>
        </p:nvSpPr>
        <p:spPr>
          <a:xfrm>
            <a:off x="641349" y="1525530"/>
            <a:ext cx="10921064" cy="369332"/>
          </a:xfrm>
        </p:spPr>
        <p:txBody>
          <a:bodyPr wrap="square" lIns="0" tIns="0" rIns="0" bIns="0">
            <a:sp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41349" y="1890011"/>
            <a:ext cx="10921064" cy="328295"/>
          </a:xfrm>
        </p:spPr>
        <p:txBody>
          <a:bodyPr wrap="square" lIns="0" tIns="0" rIns="0" bIns="0">
            <a:spAutoFit/>
          </a:bodyPr>
          <a:lstStyle>
            <a:lvl1pPr marL="0" indent="0" algn="l">
              <a:buNone/>
              <a:defRPr sz="2100">
                <a:solidFill>
                  <a:schemeClr val="tx1">
                    <a:tint val="75000"/>
                  </a:schemeClr>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fld id="{644EF78C-0077-4668-88B9-243DFB96141B}" type="datetime1">
              <a:rPr lang="en-US" smtClean="0"/>
              <a:pPr/>
              <a:t>11/16/2018</a:t>
            </a:fld>
            <a:endParaRPr lang="en-US" dirty="0"/>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p:txBody>
          <a:bodyPr/>
          <a:lstStyle>
            <a:lvl1pPr algn="ctr">
              <a:defRPr>
                <a:solidFill>
                  <a:schemeClr val="tx1">
                    <a:lumMod val="65000"/>
                    <a:lumOff val="35000"/>
                  </a:schemeClr>
                </a:solidFill>
              </a:defRPr>
            </a:lvl1pPr>
          </a:lstStyle>
          <a:p>
            <a:fld id="{90156F56-D5AE-4C6F-B826-C69D1BC521BB}" type="slidenum">
              <a:rPr lang="en-US" smtClean="0"/>
              <a:pPr/>
              <a:t>‹#›</a:t>
            </a:fld>
            <a:endParaRPr lang="en-US"/>
          </a:p>
        </p:txBody>
      </p:sp>
      <p:sp>
        <p:nvSpPr>
          <p:cNvPr id="15" name="Rectangle 21"/>
          <p:cNvSpPr>
            <a:spLocks noChangeArrowheads="1"/>
          </p:cNvSpPr>
          <p:nvPr userDrawn="1"/>
        </p:nvSpPr>
        <p:spPr bwMode="auto">
          <a:xfrm>
            <a:off x="304800" y="6487239"/>
            <a:ext cx="5183029" cy="107722"/>
          </a:xfrm>
          <a:prstGeom prst="rect">
            <a:avLst/>
          </a:prstGeom>
          <a:noFill/>
          <a:ln w="9525">
            <a:noFill/>
            <a:miter lim="800000"/>
            <a:headEnd/>
            <a:tailEnd/>
          </a:ln>
        </p:spPr>
        <p:txBody>
          <a:bodyPr wrap="square" lIns="0" tIns="0" rIns="0" bIns="0" anchor="b">
            <a:spAutoFit/>
          </a:bodyPr>
          <a:lstStyle/>
          <a:p>
            <a:r>
              <a:rPr lang="en-US" sz="700" dirty="0">
                <a:solidFill>
                  <a:schemeClr val="tx1">
                    <a:lumMod val="65000"/>
                    <a:lumOff val="35000"/>
                  </a:schemeClr>
                </a:solidFill>
                <a:latin typeface="Adobe Clean" pitchFamily="-111" charset="0"/>
              </a:rPr>
              <a:t>© 2017 Adobe Systems Incorporated.  All Rights Reserved.  Adobe Confidential.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349" y="-2383"/>
            <a:ext cx="418018" cy="685799"/>
          </a:xfrm>
          <a:prstGeom prst="rect">
            <a:avLst/>
          </a:prstGeom>
        </p:spPr>
      </p:pic>
    </p:spTree>
    <p:extLst>
      <p:ext uri="{BB962C8B-B14F-4D97-AF65-F5344CB8AC3E}">
        <p14:creationId xmlns:p14="http://schemas.microsoft.com/office/powerpoint/2010/main" val="2982806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 TMS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 y="892"/>
            <a:ext cx="12192118" cy="6856281"/>
          </a:xfrm>
          <a:prstGeom prst="rect">
            <a:avLst/>
          </a:prstGeom>
          <a:noFill/>
          <a:ln>
            <a:noFill/>
          </a:ln>
        </p:spPr>
      </p:pic>
      <p:sp>
        <p:nvSpPr>
          <p:cNvPr id="14" name="Rectangle 13"/>
          <p:cNvSpPr/>
          <p:nvPr userDrawn="1"/>
        </p:nvSpPr>
        <p:spPr>
          <a:xfrm>
            <a:off x="1" y="1303020"/>
            <a:ext cx="12192000" cy="116586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a:p>
        </p:txBody>
      </p:sp>
      <p:sp>
        <p:nvSpPr>
          <p:cNvPr id="2" name="Title 1"/>
          <p:cNvSpPr>
            <a:spLocks noGrp="1"/>
          </p:cNvSpPr>
          <p:nvPr>
            <p:ph type="ctrTitle"/>
          </p:nvPr>
        </p:nvSpPr>
        <p:spPr>
          <a:xfrm>
            <a:off x="641349" y="1525530"/>
            <a:ext cx="10921064" cy="369332"/>
          </a:xfrm>
        </p:spPr>
        <p:txBody>
          <a:bodyPr wrap="square" lIns="0" tIns="0" rIns="0" bIns="0">
            <a:sp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41349" y="1890011"/>
            <a:ext cx="10921064" cy="328295"/>
          </a:xfrm>
        </p:spPr>
        <p:txBody>
          <a:bodyPr wrap="square" lIns="0" tIns="0" rIns="0" bIns="0">
            <a:spAutoFit/>
          </a:bodyPr>
          <a:lstStyle>
            <a:lvl1pPr marL="0" indent="0" algn="l">
              <a:buNone/>
              <a:defRPr sz="2100">
                <a:solidFill>
                  <a:schemeClr val="tx1">
                    <a:tint val="75000"/>
                  </a:schemeClr>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fld id="{644EF78C-0077-4668-88B9-243DFB96141B}" type="datetime1">
              <a:rPr lang="en-US" smtClean="0"/>
              <a:pPr/>
              <a:t>11/16/2018</a:t>
            </a:fld>
            <a:endParaRPr lang="en-US" dirty="0"/>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p:txBody>
          <a:bodyPr/>
          <a:lstStyle>
            <a:lvl1pPr algn="ctr">
              <a:defRPr>
                <a:solidFill>
                  <a:schemeClr val="tx1">
                    <a:lumMod val="65000"/>
                    <a:lumOff val="35000"/>
                  </a:schemeClr>
                </a:solidFill>
              </a:defRPr>
            </a:lvl1pPr>
          </a:lstStyle>
          <a:p>
            <a:fld id="{90156F56-D5AE-4C6F-B826-C69D1BC521BB}" type="slidenum">
              <a:rPr lang="en-US" smtClean="0"/>
              <a:pPr/>
              <a:t>‹#›</a:t>
            </a:fld>
            <a:endParaRPr lang="en-US"/>
          </a:p>
        </p:txBody>
      </p:sp>
      <p:sp>
        <p:nvSpPr>
          <p:cNvPr id="15" name="Rectangle 21"/>
          <p:cNvSpPr>
            <a:spLocks noChangeArrowheads="1"/>
          </p:cNvSpPr>
          <p:nvPr userDrawn="1"/>
        </p:nvSpPr>
        <p:spPr bwMode="auto">
          <a:xfrm>
            <a:off x="304800" y="6487239"/>
            <a:ext cx="5183029" cy="107722"/>
          </a:xfrm>
          <a:prstGeom prst="rect">
            <a:avLst/>
          </a:prstGeom>
          <a:noFill/>
          <a:ln w="9525">
            <a:noFill/>
            <a:miter lim="800000"/>
            <a:headEnd/>
            <a:tailEnd/>
          </a:ln>
        </p:spPr>
        <p:txBody>
          <a:bodyPr wrap="square" lIns="0" tIns="0" rIns="0" bIns="0" anchor="b">
            <a:spAutoFit/>
          </a:bodyPr>
          <a:lstStyle/>
          <a:p>
            <a:r>
              <a:rPr lang="en-US" sz="700" dirty="0">
                <a:solidFill>
                  <a:schemeClr val="tx1">
                    <a:lumMod val="65000"/>
                    <a:lumOff val="35000"/>
                  </a:schemeClr>
                </a:solidFill>
                <a:latin typeface="Adobe Clean" pitchFamily="-111" charset="0"/>
              </a:rPr>
              <a:t>© 2017 Adobe Systems Incorporated.  All Rights Reserved.  Adobe Confidential.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349" y="-2383"/>
            <a:ext cx="418018" cy="685799"/>
          </a:xfrm>
          <a:prstGeom prst="rect">
            <a:avLst/>
          </a:prstGeom>
        </p:spPr>
      </p:pic>
    </p:spTree>
    <p:extLst>
      <p:ext uri="{BB962C8B-B14F-4D97-AF65-F5344CB8AC3E}">
        <p14:creationId xmlns:p14="http://schemas.microsoft.com/office/powerpoint/2010/main" val="1463790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 TMS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 y="892"/>
            <a:ext cx="12192118" cy="6856281"/>
          </a:xfrm>
          <a:prstGeom prst="rect">
            <a:avLst/>
          </a:prstGeom>
          <a:noFill/>
          <a:ln>
            <a:noFill/>
          </a:ln>
        </p:spPr>
      </p:pic>
      <p:sp>
        <p:nvSpPr>
          <p:cNvPr id="14" name="Rectangle 13"/>
          <p:cNvSpPr/>
          <p:nvPr userDrawn="1"/>
        </p:nvSpPr>
        <p:spPr>
          <a:xfrm>
            <a:off x="1" y="1303020"/>
            <a:ext cx="12192000" cy="1165860"/>
          </a:xfrm>
          <a:prstGeom prst="rect">
            <a:avLst/>
          </a:prstGeom>
          <a:solidFill>
            <a:srgbClr val="37434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sz="1400">
              <a:solidFill>
                <a:srgbClr val="FFFFFF"/>
              </a:solidFill>
              <a:ea typeface="ＭＳ Ｐゴシック" pitchFamily="-111" charset="-128"/>
            </a:endParaRPr>
          </a:p>
        </p:txBody>
      </p:sp>
      <p:sp>
        <p:nvSpPr>
          <p:cNvPr id="2" name="Title 1"/>
          <p:cNvSpPr>
            <a:spLocks noGrp="1"/>
          </p:cNvSpPr>
          <p:nvPr>
            <p:ph type="ctrTitle"/>
          </p:nvPr>
        </p:nvSpPr>
        <p:spPr>
          <a:xfrm>
            <a:off x="641349" y="1525530"/>
            <a:ext cx="10921064" cy="369332"/>
          </a:xfrm>
        </p:spPr>
        <p:txBody>
          <a:bodyPr wrap="square" lIns="0" tIns="0" rIns="0" bIns="0">
            <a:sp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41349" y="1890011"/>
            <a:ext cx="10921064" cy="328295"/>
          </a:xfrm>
        </p:spPr>
        <p:txBody>
          <a:bodyPr wrap="square" lIns="0" tIns="0" rIns="0" bIns="0">
            <a:spAutoFit/>
          </a:bodyPr>
          <a:lstStyle>
            <a:lvl1pPr marL="0" indent="0" algn="l">
              <a:buNone/>
              <a:defRPr sz="2100">
                <a:solidFill>
                  <a:schemeClr val="tx1">
                    <a:tint val="75000"/>
                  </a:schemeClr>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fld id="{644EF78C-0077-4668-88B9-243DFB96141B}" type="datetime1">
              <a:rPr lang="en-US" smtClean="0"/>
              <a:pPr/>
              <a:t>11/16/2018</a:t>
            </a:fld>
            <a:endParaRPr lang="en-US" dirty="0"/>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p:txBody>
          <a:bodyPr/>
          <a:lstStyle>
            <a:lvl1pPr algn="ctr">
              <a:defRPr>
                <a:solidFill>
                  <a:schemeClr val="tx1">
                    <a:lumMod val="65000"/>
                    <a:lumOff val="35000"/>
                  </a:schemeClr>
                </a:solidFill>
              </a:defRPr>
            </a:lvl1pPr>
          </a:lstStyle>
          <a:p>
            <a:fld id="{90156F56-D5AE-4C6F-B826-C69D1BC521BB}" type="slidenum">
              <a:rPr lang="en-US" smtClean="0"/>
              <a:pPr/>
              <a:t>‹#›</a:t>
            </a:fld>
            <a:endParaRPr lang="en-US"/>
          </a:p>
        </p:txBody>
      </p:sp>
      <p:sp>
        <p:nvSpPr>
          <p:cNvPr id="15" name="Rectangle 21"/>
          <p:cNvSpPr>
            <a:spLocks noChangeArrowheads="1"/>
          </p:cNvSpPr>
          <p:nvPr userDrawn="1"/>
        </p:nvSpPr>
        <p:spPr bwMode="auto">
          <a:xfrm>
            <a:off x="304800" y="6487239"/>
            <a:ext cx="5183029" cy="107722"/>
          </a:xfrm>
          <a:prstGeom prst="rect">
            <a:avLst/>
          </a:prstGeom>
          <a:noFill/>
          <a:ln w="9525">
            <a:noFill/>
            <a:miter lim="800000"/>
            <a:headEnd/>
            <a:tailEnd/>
          </a:ln>
        </p:spPr>
        <p:txBody>
          <a:bodyPr wrap="square" lIns="0" tIns="0" rIns="0" bIns="0" anchor="b">
            <a:spAutoFit/>
          </a:bodyPr>
          <a:lstStyle/>
          <a:p>
            <a:r>
              <a:rPr lang="en-US" sz="700" dirty="0">
                <a:solidFill>
                  <a:schemeClr val="tx1">
                    <a:lumMod val="65000"/>
                    <a:lumOff val="35000"/>
                  </a:schemeClr>
                </a:solidFill>
                <a:latin typeface="Adobe Clean" pitchFamily="-111" charset="0"/>
              </a:rPr>
              <a:t>© 2017 Adobe Systems Incorporated.  All Rights Reserved.  Adobe Confidential.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349" y="-2383"/>
            <a:ext cx="418018" cy="685799"/>
          </a:xfrm>
          <a:prstGeom prst="rect">
            <a:avLst/>
          </a:prstGeom>
        </p:spPr>
      </p:pic>
    </p:spTree>
    <p:extLst>
      <p:ext uri="{BB962C8B-B14F-4D97-AF65-F5344CB8AC3E}">
        <p14:creationId xmlns:p14="http://schemas.microsoft.com/office/powerpoint/2010/main" val="4285421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 SnW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93"/>
            <a:ext cx="12193590" cy="6857107"/>
          </a:xfrm>
          <a:prstGeom prst="rect">
            <a:avLst/>
          </a:prstGeom>
        </p:spPr>
      </p:pic>
      <p:sp>
        <p:nvSpPr>
          <p:cNvPr id="14" name="Rectangle 13"/>
          <p:cNvSpPr/>
          <p:nvPr userDrawn="1"/>
        </p:nvSpPr>
        <p:spPr>
          <a:xfrm>
            <a:off x="1" y="1303020"/>
            <a:ext cx="12192000" cy="116586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a:p>
        </p:txBody>
      </p:sp>
      <p:sp>
        <p:nvSpPr>
          <p:cNvPr id="2" name="Title 1"/>
          <p:cNvSpPr>
            <a:spLocks noGrp="1"/>
          </p:cNvSpPr>
          <p:nvPr>
            <p:ph type="ctrTitle"/>
          </p:nvPr>
        </p:nvSpPr>
        <p:spPr>
          <a:xfrm>
            <a:off x="641349" y="1525530"/>
            <a:ext cx="10921064" cy="369332"/>
          </a:xfrm>
        </p:spPr>
        <p:txBody>
          <a:bodyPr wrap="square" lIns="0" tIns="0" rIns="0" bIns="0">
            <a:sp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41349" y="1890011"/>
            <a:ext cx="10921064" cy="328295"/>
          </a:xfrm>
        </p:spPr>
        <p:txBody>
          <a:bodyPr wrap="square" lIns="0" tIns="0" rIns="0" bIns="0">
            <a:spAutoFit/>
          </a:bodyPr>
          <a:lstStyle>
            <a:lvl1pPr marL="0" indent="0" algn="l">
              <a:buNone/>
              <a:defRPr sz="2100">
                <a:solidFill>
                  <a:schemeClr val="tx1">
                    <a:tint val="75000"/>
                  </a:schemeClr>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fld id="{644EF78C-0077-4668-88B9-243DFB96141B}" type="datetime1">
              <a:rPr lang="en-US" smtClean="0"/>
              <a:pPr/>
              <a:t>11/16/2018</a:t>
            </a:fld>
            <a:endParaRPr lang="en-US" dirty="0"/>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p:txBody>
          <a:bodyPr/>
          <a:lstStyle>
            <a:lvl1pPr algn="ctr">
              <a:defRPr>
                <a:solidFill>
                  <a:schemeClr val="tx1">
                    <a:lumMod val="65000"/>
                    <a:lumOff val="35000"/>
                  </a:schemeClr>
                </a:solidFill>
              </a:defRPr>
            </a:lvl1pPr>
          </a:lstStyle>
          <a:p>
            <a:fld id="{90156F56-D5AE-4C6F-B826-C69D1BC521BB}" type="slidenum">
              <a:rPr lang="en-US" smtClean="0"/>
              <a:pPr/>
              <a:t>‹#›</a:t>
            </a:fld>
            <a:endParaRPr lang="en-US"/>
          </a:p>
        </p:txBody>
      </p:sp>
      <p:sp>
        <p:nvSpPr>
          <p:cNvPr id="15" name="Rectangle 21"/>
          <p:cNvSpPr>
            <a:spLocks noChangeArrowheads="1"/>
          </p:cNvSpPr>
          <p:nvPr userDrawn="1"/>
        </p:nvSpPr>
        <p:spPr bwMode="auto">
          <a:xfrm>
            <a:off x="304800" y="6487239"/>
            <a:ext cx="5183029" cy="107722"/>
          </a:xfrm>
          <a:prstGeom prst="rect">
            <a:avLst/>
          </a:prstGeom>
          <a:noFill/>
          <a:ln w="9525">
            <a:noFill/>
            <a:miter lim="800000"/>
            <a:headEnd/>
            <a:tailEnd/>
          </a:ln>
        </p:spPr>
        <p:txBody>
          <a:bodyPr wrap="square" lIns="0" tIns="0" rIns="0" bIns="0" anchor="b">
            <a:spAutoFit/>
          </a:bodyPr>
          <a:lstStyle/>
          <a:p>
            <a:r>
              <a:rPr lang="en-US" sz="700" dirty="0">
                <a:solidFill>
                  <a:schemeClr val="tx1">
                    <a:lumMod val="65000"/>
                    <a:lumOff val="35000"/>
                  </a:schemeClr>
                </a:solidFill>
                <a:latin typeface="Adobe Clean" pitchFamily="-111" charset="0"/>
              </a:rPr>
              <a:t>© 2017 Adobe Systems Incorporated.  All Rights Reserved.  Adobe Confidential.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349" y="-2383"/>
            <a:ext cx="418018" cy="685799"/>
          </a:xfrm>
          <a:prstGeom prst="rect">
            <a:avLst/>
          </a:prstGeom>
        </p:spPr>
      </p:pic>
    </p:spTree>
    <p:extLst>
      <p:ext uri="{BB962C8B-B14F-4D97-AF65-F5344CB8AC3E}">
        <p14:creationId xmlns:p14="http://schemas.microsoft.com/office/powerpoint/2010/main" val="2757018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 SnW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 y="892"/>
            <a:ext cx="12192118" cy="6856281"/>
          </a:xfrm>
          <a:prstGeom prst="rect">
            <a:avLst/>
          </a:prstGeom>
          <a:noFill/>
          <a:ln>
            <a:noFill/>
          </a:ln>
        </p:spPr>
      </p:pic>
      <p:sp>
        <p:nvSpPr>
          <p:cNvPr id="14" name="Rectangle 13"/>
          <p:cNvSpPr/>
          <p:nvPr userDrawn="1"/>
        </p:nvSpPr>
        <p:spPr>
          <a:xfrm>
            <a:off x="1" y="1303020"/>
            <a:ext cx="12192000" cy="116586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a:p>
        </p:txBody>
      </p:sp>
      <p:sp>
        <p:nvSpPr>
          <p:cNvPr id="2" name="Title 1"/>
          <p:cNvSpPr>
            <a:spLocks noGrp="1"/>
          </p:cNvSpPr>
          <p:nvPr>
            <p:ph type="ctrTitle"/>
          </p:nvPr>
        </p:nvSpPr>
        <p:spPr>
          <a:xfrm>
            <a:off x="641349" y="1525530"/>
            <a:ext cx="10921064" cy="369332"/>
          </a:xfrm>
        </p:spPr>
        <p:txBody>
          <a:bodyPr wrap="square" lIns="0" tIns="0" rIns="0" bIns="0">
            <a:sp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41349" y="1890011"/>
            <a:ext cx="10921064" cy="328295"/>
          </a:xfrm>
        </p:spPr>
        <p:txBody>
          <a:bodyPr wrap="square" lIns="0" tIns="0" rIns="0" bIns="0">
            <a:spAutoFit/>
          </a:bodyPr>
          <a:lstStyle>
            <a:lvl1pPr marL="0" indent="0" algn="l">
              <a:buNone/>
              <a:defRPr sz="2100">
                <a:solidFill>
                  <a:schemeClr val="tx1">
                    <a:tint val="75000"/>
                  </a:schemeClr>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fld id="{644EF78C-0077-4668-88B9-243DFB96141B}" type="datetime1">
              <a:rPr lang="en-US" smtClean="0"/>
              <a:pPr/>
              <a:t>11/16/2018</a:t>
            </a:fld>
            <a:endParaRPr lang="en-US" dirty="0"/>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p:txBody>
          <a:bodyPr/>
          <a:lstStyle>
            <a:lvl1pPr algn="ctr">
              <a:defRPr>
                <a:solidFill>
                  <a:schemeClr val="tx1">
                    <a:lumMod val="65000"/>
                    <a:lumOff val="35000"/>
                  </a:schemeClr>
                </a:solidFill>
              </a:defRPr>
            </a:lvl1pPr>
          </a:lstStyle>
          <a:p>
            <a:fld id="{90156F56-D5AE-4C6F-B826-C69D1BC521BB}" type="slidenum">
              <a:rPr lang="en-US" smtClean="0"/>
              <a:pPr/>
              <a:t>‹#›</a:t>
            </a:fld>
            <a:endParaRPr lang="en-US"/>
          </a:p>
        </p:txBody>
      </p:sp>
      <p:sp>
        <p:nvSpPr>
          <p:cNvPr id="15" name="Rectangle 21"/>
          <p:cNvSpPr>
            <a:spLocks noChangeArrowheads="1"/>
          </p:cNvSpPr>
          <p:nvPr userDrawn="1"/>
        </p:nvSpPr>
        <p:spPr bwMode="auto">
          <a:xfrm>
            <a:off x="304800" y="6487239"/>
            <a:ext cx="5183029" cy="107722"/>
          </a:xfrm>
          <a:prstGeom prst="rect">
            <a:avLst/>
          </a:prstGeom>
          <a:noFill/>
          <a:ln w="9525">
            <a:noFill/>
            <a:miter lim="800000"/>
            <a:headEnd/>
            <a:tailEnd/>
          </a:ln>
        </p:spPr>
        <p:txBody>
          <a:bodyPr wrap="square" lIns="0" tIns="0" rIns="0" bIns="0" anchor="b">
            <a:spAutoFit/>
          </a:bodyPr>
          <a:lstStyle/>
          <a:p>
            <a:r>
              <a:rPr lang="en-US" sz="700" dirty="0">
                <a:solidFill>
                  <a:schemeClr val="tx1">
                    <a:lumMod val="65000"/>
                    <a:lumOff val="35000"/>
                  </a:schemeClr>
                </a:solidFill>
                <a:latin typeface="Adobe Clean" pitchFamily="-111" charset="0"/>
              </a:rPr>
              <a:t>© 2017 Adobe Systems Incorporated.  All Rights Reserved.  Adobe Confidential.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349" y="-2383"/>
            <a:ext cx="418018" cy="685799"/>
          </a:xfrm>
          <a:prstGeom prst="rect">
            <a:avLst/>
          </a:prstGeom>
        </p:spPr>
      </p:pic>
    </p:spTree>
    <p:extLst>
      <p:ext uri="{BB962C8B-B14F-4D97-AF65-F5344CB8AC3E}">
        <p14:creationId xmlns:p14="http://schemas.microsoft.com/office/powerpoint/2010/main" val="827406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 SnW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 y="892"/>
            <a:ext cx="12192118" cy="6856281"/>
          </a:xfrm>
          <a:prstGeom prst="rect">
            <a:avLst/>
          </a:prstGeom>
          <a:noFill/>
          <a:ln>
            <a:noFill/>
          </a:ln>
        </p:spPr>
      </p:pic>
      <p:sp>
        <p:nvSpPr>
          <p:cNvPr id="14" name="Rectangle 13"/>
          <p:cNvSpPr/>
          <p:nvPr userDrawn="1"/>
        </p:nvSpPr>
        <p:spPr>
          <a:xfrm>
            <a:off x="1" y="1303020"/>
            <a:ext cx="12192000" cy="116586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a:p>
        </p:txBody>
      </p:sp>
      <p:sp>
        <p:nvSpPr>
          <p:cNvPr id="2" name="Title 1"/>
          <p:cNvSpPr>
            <a:spLocks noGrp="1"/>
          </p:cNvSpPr>
          <p:nvPr>
            <p:ph type="ctrTitle"/>
          </p:nvPr>
        </p:nvSpPr>
        <p:spPr>
          <a:xfrm>
            <a:off x="641349" y="1525530"/>
            <a:ext cx="10921064" cy="369332"/>
          </a:xfrm>
        </p:spPr>
        <p:txBody>
          <a:bodyPr wrap="square" lIns="0" tIns="0" rIns="0" bIns="0">
            <a:sp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41349" y="1890011"/>
            <a:ext cx="10921064" cy="328295"/>
          </a:xfrm>
        </p:spPr>
        <p:txBody>
          <a:bodyPr wrap="square" lIns="0" tIns="0" rIns="0" bIns="0">
            <a:spAutoFit/>
          </a:bodyPr>
          <a:lstStyle>
            <a:lvl1pPr marL="0" indent="0" algn="l">
              <a:buNone/>
              <a:defRPr sz="2100">
                <a:solidFill>
                  <a:schemeClr val="tx1">
                    <a:tint val="75000"/>
                  </a:schemeClr>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fld id="{644EF78C-0077-4668-88B9-243DFB96141B}" type="datetime1">
              <a:rPr lang="en-US" smtClean="0"/>
              <a:pPr/>
              <a:t>11/16/2018</a:t>
            </a:fld>
            <a:endParaRPr lang="en-US" dirty="0"/>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p:txBody>
          <a:bodyPr/>
          <a:lstStyle>
            <a:lvl1pPr algn="ctr">
              <a:defRPr>
                <a:solidFill>
                  <a:schemeClr val="tx1">
                    <a:lumMod val="65000"/>
                    <a:lumOff val="35000"/>
                  </a:schemeClr>
                </a:solidFill>
              </a:defRPr>
            </a:lvl1pPr>
          </a:lstStyle>
          <a:p>
            <a:fld id="{90156F56-D5AE-4C6F-B826-C69D1BC521BB}" type="slidenum">
              <a:rPr lang="en-US" smtClean="0"/>
              <a:pPr/>
              <a:t>‹#›</a:t>
            </a:fld>
            <a:endParaRPr lang="en-US"/>
          </a:p>
        </p:txBody>
      </p:sp>
      <p:sp>
        <p:nvSpPr>
          <p:cNvPr id="15" name="Rectangle 21"/>
          <p:cNvSpPr>
            <a:spLocks noChangeArrowheads="1"/>
          </p:cNvSpPr>
          <p:nvPr userDrawn="1"/>
        </p:nvSpPr>
        <p:spPr bwMode="auto">
          <a:xfrm>
            <a:off x="304800" y="6487239"/>
            <a:ext cx="5183029" cy="107722"/>
          </a:xfrm>
          <a:prstGeom prst="rect">
            <a:avLst/>
          </a:prstGeom>
          <a:noFill/>
          <a:ln w="9525">
            <a:noFill/>
            <a:miter lim="800000"/>
            <a:headEnd/>
            <a:tailEnd/>
          </a:ln>
        </p:spPr>
        <p:txBody>
          <a:bodyPr wrap="square" lIns="0" tIns="0" rIns="0" bIns="0" anchor="b">
            <a:spAutoFit/>
          </a:bodyPr>
          <a:lstStyle/>
          <a:p>
            <a:r>
              <a:rPr lang="en-US" sz="700" dirty="0">
                <a:solidFill>
                  <a:schemeClr val="tx1">
                    <a:lumMod val="65000"/>
                    <a:lumOff val="35000"/>
                  </a:schemeClr>
                </a:solidFill>
                <a:latin typeface="Adobe Clean" pitchFamily="-111" charset="0"/>
              </a:rPr>
              <a:t>© 2017 Adobe Systems Incorporated.  All Rights Reserved.  Adobe Confidential.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349" y="-2383"/>
            <a:ext cx="418018" cy="685799"/>
          </a:xfrm>
          <a:prstGeom prst="rect">
            <a:avLst/>
          </a:prstGeom>
        </p:spPr>
      </p:pic>
    </p:spTree>
    <p:extLst>
      <p:ext uri="{BB962C8B-B14F-4D97-AF65-F5344CB8AC3E}">
        <p14:creationId xmlns:p14="http://schemas.microsoft.com/office/powerpoint/2010/main" val="3976391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 GSP">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892"/>
            <a:ext cx="12192122" cy="6856282"/>
          </a:xfrm>
          <a:prstGeom prst="rect">
            <a:avLst/>
          </a:prstGeom>
        </p:spPr>
      </p:pic>
      <p:sp>
        <p:nvSpPr>
          <p:cNvPr id="14" name="Rectangle 13"/>
          <p:cNvSpPr/>
          <p:nvPr userDrawn="1"/>
        </p:nvSpPr>
        <p:spPr>
          <a:xfrm>
            <a:off x="1" y="1303020"/>
            <a:ext cx="12192000" cy="116586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ctrTitle"/>
          </p:nvPr>
        </p:nvSpPr>
        <p:spPr>
          <a:xfrm>
            <a:off x="641349" y="1525530"/>
            <a:ext cx="10921064" cy="369332"/>
          </a:xfrm>
        </p:spPr>
        <p:txBody>
          <a:bodyPr wrap="square" lIns="0" tIns="0" rIns="0" bIns="0">
            <a:sp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41349" y="1890011"/>
            <a:ext cx="10921064" cy="328295"/>
          </a:xfrm>
        </p:spPr>
        <p:txBody>
          <a:bodyPr wrap="square" lIns="0" tIns="0" rIns="0" bIns="0">
            <a:spAutoFit/>
          </a:bodyPr>
          <a:lstStyle>
            <a:lvl1pPr marL="0" indent="0" algn="l">
              <a:buNone/>
              <a:defRPr sz="2100">
                <a:solidFill>
                  <a:schemeClr val="tx1">
                    <a:lumMod val="65000"/>
                    <a:lumOff val="35000"/>
                  </a:schemeClr>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44EF78C-0077-4668-88B9-243DFB96141B}" type="datetime1">
              <a:rPr lang="en-US" smtClean="0"/>
              <a:pPr/>
              <a:t>11/16/2018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ctr">
              <a:defRPr/>
            </a:lvl1pPr>
          </a:lstStyle>
          <a:p>
            <a:fld id="{90156F56-D5AE-4C6F-B826-C69D1BC521BB}" type="slidenum">
              <a:rPr lang="en-US" smtClean="0"/>
              <a:pPr/>
              <a:t>‹#›</a:t>
            </a:fld>
            <a:endParaRPr lang="en-US"/>
          </a:p>
        </p:txBody>
      </p:sp>
      <p:sp>
        <p:nvSpPr>
          <p:cNvPr id="15" name="Rectangle 21"/>
          <p:cNvSpPr>
            <a:spLocks noChangeArrowheads="1"/>
          </p:cNvSpPr>
          <p:nvPr userDrawn="1"/>
        </p:nvSpPr>
        <p:spPr bwMode="auto">
          <a:xfrm>
            <a:off x="304800" y="6487239"/>
            <a:ext cx="518302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2017 Adobe Systems Incorporated.  All Rights Reserved.  Adobe Confidential.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349" y="-2383"/>
            <a:ext cx="418018" cy="685799"/>
          </a:xfrm>
          <a:prstGeom prst="rect">
            <a:avLst/>
          </a:prstGeom>
        </p:spPr>
      </p:pic>
    </p:spTree>
    <p:extLst>
      <p:ext uri="{BB962C8B-B14F-4D97-AF65-F5344CB8AC3E}">
        <p14:creationId xmlns:p14="http://schemas.microsoft.com/office/powerpoint/2010/main" val="2872506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 E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892"/>
            <a:ext cx="12192122" cy="6856283"/>
          </a:xfrm>
          <a:prstGeom prst="rect">
            <a:avLst/>
          </a:prstGeom>
        </p:spPr>
      </p:pic>
      <p:sp>
        <p:nvSpPr>
          <p:cNvPr id="14" name="Rectangle 13"/>
          <p:cNvSpPr/>
          <p:nvPr userDrawn="1"/>
        </p:nvSpPr>
        <p:spPr>
          <a:xfrm>
            <a:off x="1" y="1303020"/>
            <a:ext cx="12192000" cy="116586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ctrTitle"/>
          </p:nvPr>
        </p:nvSpPr>
        <p:spPr>
          <a:xfrm>
            <a:off x="641349" y="1525530"/>
            <a:ext cx="10921064" cy="369332"/>
          </a:xfrm>
        </p:spPr>
        <p:txBody>
          <a:bodyPr wrap="square" lIns="0" tIns="0" rIns="0" bIns="0">
            <a:sp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41349" y="1890011"/>
            <a:ext cx="10921064" cy="328295"/>
          </a:xfrm>
        </p:spPr>
        <p:txBody>
          <a:bodyPr wrap="square" lIns="0" tIns="0" rIns="0" bIns="0">
            <a:spAutoFit/>
          </a:bodyPr>
          <a:lstStyle>
            <a:lvl1pPr marL="0" indent="0" algn="l">
              <a:buNone/>
              <a:defRPr sz="2100">
                <a:solidFill>
                  <a:schemeClr val="tx1">
                    <a:lumMod val="65000"/>
                    <a:lumOff val="35000"/>
                  </a:schemeClr>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44EF78C-0077-4668-88B9-243DFB96141B}" type="datetime1">
              <a:rPr lang="en-US" smtClean="0"/>
              <a:pPr/>
              <a:t>11/16/2018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ctr">
              <a:defRPr/>
            </a:lvl1pPr>
          </a:lstStyle>
          <a:p>
            <a:fld id="{90156F56-D5AE-4C6F-B826-C69D1BC521BB}" type="slidenum">
              <a:rPr lang="en-US" smtClean="0"/>
              <a:pPr/>
              <a:t>‹#›</a:t>
            </a:fld>
            <a:endParaRPr lang="en-US"/>
          </a:p>
        </p:txBody>
      </p:sp>
      <p:sp>
        <p:nvSpPr>
          <p:cNvPr id="15" name="Rectangle 21"/>
          <p:cNvSpPr>
            <a:spLocks noChangeArrowheads="1"/>
          </p:cNvSpPr>
          <p:nvPr userDrawn="1"/>
        </p:nvSpPr>
        <p:spPr bwMode="auto">
          <a:xfrm>
            <a:off x="304800" y="6487239"/>
            <a:ext cx="518302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2017 Adobe Systems Incorporated.  All Rights Reserved.  Adobe Confidential.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349" y="-2383"/>
            <a:ext cx="418018" cy="685799"/>
          </a:xfrm>
          <a:prstGeom prst="rect">
            <a:avLst/>
          </a:prstGeom>
        </p:spPr>
      </p:pic>
    </p:spTree>
    <p:extLst>
      <p:ext uri="{BB962C8B-B14F-4D97-AF65-F5344CB8AC3E}">
        <p14:creationId xmlns:p14="http://schemas.microsoft.com/office/powerpoint/2010/main" val="2702972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 GMUNK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92"/>
            <a:ext cx="12192127" cy="6856284"/>
          </a:xfrm>
          <a:prstGeom prst="rect">
            <a:avLst/>
          </a:prstGeom>
        </p:spPr>
      </p:pic>
      <p:sp>
        <p:nvSpPr>
          <p:cNvPr id="14" name="Rectangle 13"/>
          <p:cNvSpPr/>
          <p:nvPr userDrawn="1"/>
        </p:nvSpPr>
        <p:spPr>
          <a:xfrm>
            <a:off x="1" y="1303020"/>
            <a:ext cx="12192000" cy="116586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ctrTitle"/>
          </p:nvPr>
        </p:nvSpPr>
        <p:spPr>
          <a:xfrm>
            <a:off x="641349" y="1525530"/>
            <a:ext cx="10921064" cy="369332"/>
          </a:xfrm>
        </p:spPr>
        <p:txBody>
          <a:bodyPr wrap="square" lIns="0" tIns="0" rIns="0" bIns="0">
            <a:sp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41349" y="1890011"/>
            <a:ext cx="10921064" cy="328295"/>
          </a:xfrm>
        </p:spPr>
        <p:txBody>
          <a:bodyPr wrap="square" lIns="0" tIns="0" rIns="0" bIns="0">
            <a:spAutoFit/>
          </a:bodyPr>
          <a:lstStyle>
            <a:lvl1pPr marL="0" indent="0" algn="l">
              <a:buNone/>
              <a:defRPr sz="2100">
                <a:solidFill>
                  <a:schemeClr val="tx1">
                    <a:lumMod val="65000"/>
                    <a:lumOff val="35000"/>
                  </a:schemeClr>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44EF78C-0077-4668-88B9-243DFB96141B}" type="datetime1">
              <a:rPr lang="en-US" smtClean="0"/>
              <a:pPr/>
              <a:t>11/16/2018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ctr">
              <a:defRPr/>
            </a:lvl1pPr>
          </a:lstStyle>
          <a:p>
            <a:fld id="{90156F56-D5AE-4C6F-B826-C69D1BC521BB}" type="slidenum">
              <a:rPr lang="en-US" smtClean="0"/>
              <a:pPr/>
              <a:t>‹#›</a:t>
            </a:fld>
            <a:endParaRPr lang="en-US"/>
          </a:p>
        </p:txBody>
      </p:sp>
      <p:sp>
        <p:nvSpPr>
          <p:cNvPr id="15" name="Rectangle 21"/>
          <p:cNvSpPr>
            <a:spLocks noChangeArrowheads="1"/>
          </p:cNvSpPr>
          <p:nvPr userDrawn="1"/>
        </p:nvSpPr>
        <p:spPr bwMode="auto">
          <a:xfrm>
            <a:off x="304800" y="6487239"/>
            <a:ext cx="518302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2017 Adobe Systems Incorporated.  All Rights Reserved.  Adobe Confidential.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349" y="-2383"/>
            <a:ext cx="418018" cy="685799"/>
          </a:xfrm>
          <a:prstGeom prst="rect">
            <a:avLst/>
          </a:prstGeom>
        </p:spPr>
      </p:pic>
    </p:spTree>
    <p:extLst>
      <p:ext uri="{BB962C8B-B14F-4D97-AF65-F5344CB8AC3E}">
        <p14:creationId xmlns:p14="http://schemas.microsoft.com/office/powerpoint/2010/main" val="422242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genda">
    <p:spTree>
      <p:nvGrpSpPr>
        <p:cNvPr id="1" name="Shape 26"/>
        <p:cNvGrpSpPr/>
        <p:nvPr/>
      </p:nvGrpSpPr>
      <p:grpSpPr>
        <a:xfrm>
          <a:off x="0" y="0"/>
          <a:ext cx="0" cy="0"/>
          <a:chOff x="0" y="0"/>
          <a:chExt cx="0" cy="0"/>
        </a:xfrm>
      </p:grpSpPr>
      <p:pic>
        <p:nvPicPr>
          <p:cNvPr id="27" name="Shape 27"/>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0" y="0"/>
            <a:ext cx="3657600" cy="6858000"/>
          </a:xfrm>
          <a:prstGeom prst="rect">
            <a:avLst/>
          </a:prstGeom>
          <a:noFill/>
          <a:ln>
            <a:noFill/>
          </a:ln>
        </p:spPr>
      </p:pic>
      <p:sp>
        <p:nvSpPr>
          <p:cNvPr id="28" name="Shape 28"/>
          <p:cNvSpPr txBox="1">
            <a:spLocks noGrp="1"/>
          </p:cNvSpPr>
          <p:nvPr>
            <p:ph type="body" idx="1"/>
          </p:nvPr>
        </p:nvSpPr>
        <p:spPr>
          <a:xfrm>
            <a:off x="4876800" y="1471864"/>
            <a:ext cx="6705600" cy="3931170"/>
          </a:xfrm>
          <a:prstGeom prst="rect">
            <a:avLst/>
          </a:prstGeom>
          <a:noFill/>
          <a:ln>
            <a:noFill/>
          </a:ln>
        </p:spPr>
        <p:txBody>
          <a:bodyPr spcFirstLastPara="1" wrap="square" lIns="91425" tIns="91425" rIns="91425" bIns="91425" anchor="ctr" anchorCtr="0"/>
          <a:lstStyle>
            <a:lvl1pPr marL="457200" marR="0" lvl="0" indent="-228600" algn="l" rtl="0">
              <a:lnSpc>
                <a:spcPct val="200000"/>
              </a:lnSpc>
              <a:spcBef>
                <a:spcPts val="1000"/>
              </a:spcBef>
              <a:spcAft>
                <a:spcPts val="0"/>
              </a:spcAft>
              <a:buClr>
                <a:srgbClr val="666666"/>
              </a:buClr>
              <a:buSzPts val="2000"/>
              <a:buFont typeface="Arial"/>
              <a:buNone/>
              <a:defRPr sz="2000" b="0" i="0" u="none" strike="noStrike" cap="none">
                <a:solidFill>
                  <a:srgbClr val="66666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4242217" y="1471864"/>
            <a:ext cx="634583" cy="3931170"/>
          </a:xfrm>
          <a:prstGeom prst="rect">
            <a:avLst/>
          </a:prstGeom>
          <a:noFill/>
          <a:ln>
            <a:noFill/>
          </a:ln>
        </p:spPr>
        <p:txBody>
          <a:bodyPr spcFirstLastPara="1" wrap="square" lIns="91425" tIns="91425" rIns="91425" bIns="91425" anchor="ctr" anchorCtr="0"/>
          <a:lstStyle>
            <a:lvl1pPr marL="457200" marR="0" lvl="0" indent="-228600" algn="l" rtl="0">
              <a:lnSpc>
                <a:spcPct val="200000"/>
              </a:lnSpc>
              <a:spcBef>
                <a:spcPts val="1000"/>
              </a:spcBef>
              <a:spcAft>
                <a:spcPts val="0"/>
              </a:spcAft>
              <a:buClr>
                <a:srgbClr val="009DDA"/>
              </a:buClr>
              <a:buSzPts val="2000"/>
              <a:buFont typeface="Arial"/>
              <a:buNone/>
              <a:defRPr sz="2000" b="1" i="0" u="none" strike="noStrike" cap="none">
                <a:solidFill>
                  <a:srgbClr val="009DD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3"/>
          </p:nvPr>
        </p:nvSpPr>
        <p:spPr>
          <a:xfrm>
            <a:off x="135467" y="2894703"/>
            <a:ext cx="3200400" cy="1068593"/>
          </a:xfrm>
          <a:prstGeom prst="rect">
            <a:avLst/>
          </a:prstGeom>
          <a:noFill/>
          <a:ln>
            <a:noFill/>
          </a:ln>
        </p:spPr>
        <p:txBody>
          <a:bodyPr spcFirstLastPara="1" wrap="square" lIns="91425" tIns="91425" rIns="91425" bIns="91425" anchor="ctr" anchorCtr="0"/>
          <a:lstStyle>
            <a:lvl1pPr marL="457200" marR="0" lvl="0" indent="-228600" algn="ctr" rtl="0">
              <a:lnSpc>
                <a:spcPct val="106250"/>
              </a:lnSpc>
              <a:spcBef>
                <a:spcPts val="1000"/>
              </a:spcBef>
              <a:spcAft>
                <a:spcPts val="0"/>
              </a:spcAft>
              <a:buClr>
                <a:srgbClr val="FFFFFF"/>
              </a:buClr>
              <a:buSzPts val="3200"/>
              <a:buFont typeface="Arial"/>
              <a:buNone/>
              <a:defRPr sz="3200" b="1"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 name="Shape 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 y="6528309"/>
            <a:ext cx="1464733" cy="938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 GMUNK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92"/>
            <a:ext cx="12192127" cy="6856284"/>
          </a:xfrm>
          <a:prstGeom prst="rect">
            <a:avLst/>
          </a:prstGeom>
        </p:spPr>
      </p:pic>
      <p:sp>
        <p:nvSpPr>
          <p:cNvPr id="14" name="Rectangle 13"/>
          <p:cNvSpPr/>
          <p:nvPr userDrawn="1"/>
        </p:nvSpPr>
        <p:spPr>
          <a:xfrm>
            <a:off x="1" y="1303020"/>
            <a:ext cx="12192000" cy="116586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ctrTitle"/>
          </p:nvPr>
        </p:nvSpPr>
        <p:spPr>
          <a:xfrm>
            <a:off x="641349" y="1525530"/>
            <a:ext cx="10921064" cy="369332"/>
          </a:xfrm>
        </p:spPr>
        <p:txBody>
          <a:bodyPr wrap="square" lIns="0" tIns="0" rIns="0" bIns="0">
            <a:sp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41349" y="1890011"/>
            <a:ext cx="10921064" cy="328295"/>
          </a:xfrm>
        </p:spPr>
        <p:txBody>
          <a:bodyPr wrap="square" lIns="0" tIns="0" rIns="0" bIns="0">
            <a:spAutoFit/>
          </a:bodyPr>
          <a:lstStyle>
            <a:lvl1pPr marL="0" indent="0" algn="l">
              <a:buNone/>
              <a:defRPr sz="2100">
                <a:solidFill>
                  <a:schemeClr val="tx1">
                    <a:lumMod val="65000"/>
                    <a:lumOff val="35000"/>
                  </a:schemeClr>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44EF78C-0077-4668-88B9-243DFB96141B}" type="datetime1">
              <a:rPr lang="en-US" smtClean="0"/>
              <a:pPr/>
              <a:t>11/16/2018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ctr">
              <a:defRPr/>
            </a:lvl1pPr>
          </a:lstStyle>
          <a:p>
            <a:fld id="{90156F56-D5AE-4C6F-B826-C69D1BC521BB}" type="slidenum">
              <a:rPr lang="en-US" smtClean="0"/>
              <a:pPr/>
              <a:t>‹#›</a:t>
            </a:fld>
            <a:endParaRPr lang="en-US"/>
          </a:p>
        </p:txBody>
      </p:sp>
      <p:sp>
        <p:nvSpPr>
          <p:cNvPr id="15" name="Rectangle 21"/>
          <p:cNvSpPr>
            <a:spLocks noChangeArrowheads="1"/>
          </p:cNvSpPr>
          <p:nvPr userDrawn="1"/>
        </p:nvSpPr>
        <p:spPr bwMode="auto">
          <a:xfrm>
            <a:off x="304800" y="6487239"/>
            <a:ext cx="518302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2017 Adobe Systems Incorporated.  All Rights Reserved.  Adobe Confidential.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349" y="-2383"/>
            <a:ext cx="418018" cy="685799"/>
          </a:xfrm>
          <a:prstGeom prst="rect">
            <a:avLst/>
          </a:prstGeom>
        </p:spPr>
      </p:pic>
    </p:spTree>
    <p:extLst>
      <p:ext uri="{BB962C8B-B14F-4D97-AF65-F5344CB8AC3E}">
        <p14:creationId xmlns:p14="http://schemas.microsoft.com/office/powerpoint/2010/main" val="575999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B8D6CA-D4AF-4FDC-9641-A8569C957DEB}" type="datetime1">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extLst>
      <p:ext uri="{BB962C8B-B14F-4D97-AF65-F5344CB8AC3E}">
        <p14:creationId xmlns:p14="http://schemas.microsoft.com/office/powerpoint/2010/main" val="2258809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79050707-6B9C-41AD-8E71-8169BFD8CE9E}" type="datetime1">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extLst>
      <p:ext uri="{BB962C8B-B14F-4D97-AF65-F5344CB8AC3E}">
        <p14:creationId xmlns:p14="http://schemas.microsoft.com/office/powerpoint/2010/main" val="3124349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y Content Are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7B347668-7CB5-401B-A4E5-A798FE114AAD}" type="datetime1">
              <a:rPr lang="en-US" smtClean="0"/>
              <a:pPr/>
              <a:t>11/16/2018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
        <p:nvSpPr>
          <p:cNvPr id="7" name="Rectangle 5"/>
          <p:cNvSpPr>
            <a:spLocks noChangeArrowheads="1"/>
          </p:cNvSpPr>
          <p:nvPr userDrawn="1"/>
        </p:nvSpPr>
        <p:spPr bwMode="auto">
          <a:xfrm>
            <a:off x="1" y="742951"/>
            <a:ext cx="12192000" cy="5699124"/>
          </a:xfrm>
          <a:prstGeom prst="rect">
            <a:avLst/>
          </a:prstGeom>
          <a:solidFill>
            <a:srgbClr val="37434D"/>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9" tIns="54414" rIns="108829" bIns="54414" anchor="ctr"/>
          <a:lstStyle/>
          <a:p>
            <a:pPr algn="ctr" rtl="0" fontAlgn="base">
              <a:spcBef>
                <a:spcPct val="0"/>
              </a:spcBef>
              <a:spcAft>
                <a:spcPct val="0"/>
              </a:spcAft>
            </a:pPr>
            <a:endParaRPr lang="en-US" sz="1400" kern="1200">
              <a:solidFill>
                <a:srgbClr val="FFFFFF"/>
              </a:solidFill>
              <a:latin typeface="+mn-lt"/>
              <a:ea typeface="ＭＳ Ｐゴシック" pitchFamily="-111" charset="-128"/>
              <a:cs typeface="+mn-cs"/>
            </a:endParaRPr>
          </a:p>
        </p:txBody>
      </p:sp>
    </p:spTree>
    <p:extLst>
      <p:ext uri="{BB962C8B-B14F-4D97-AF65-F5344CB8AC3E}">
        <p14:creationId xmlns:p14="http://schemas.microsoft.com/office/powerpoint/2010/main" val="131148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ck Content Are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576251BD-8A37-4A4F-BD66-CA6ADEC4144E}" type="datetime1">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
        <p:nvSpPr>
          <p:cNvPr id="7" name="Rectangle 5"/>
          <p:cNvSpPr>
            <a:spLocks noChangeArrowheads="1"/>
          </p:cNvSpPr>
          <p:nvPr userDrawn="1"/>
        </p:nvSpPr>
        <p:spPr bwMode="auto">
          <a:xfrm>
            <a:off x="1" y="777875"/>
            <a:ext cx="12192000" cy="5664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9" tIns="54414" rIns="108829" bIns="54414" anchor="ctr"/>
          <a:lstStyle/>
          <a:p>
            <a:pPr algn="ctr" rtl="0" fontAlgn="base">
              <a:spcBef>
                <a:spcPct val="0"/>
              </a:spcBef>
              <a:spcAft>
                <a:spcPct val="0"/>
              </a:spcAft>
            </a:pPr>
            <a:endParaRPr lang="en-US" sz="1400" kern="1200">
              <a:solidFill>
                <a:srgbClr val="FFFFFF"/>
              </a:solidFill>
              <a:latin typeface="+mn-lt"/>
              <a:ea typeface="ＭＳ Ｐゴシック" pitchFamily="-111" charset="-128"/>
              <a:cs typeface="+mn-cs"/>
            </a:endParaRPr>
          </a:p>
        </p:txBody>
      </p:sp>
    </p:spTree>
    <p:extLst>
      <p:ext uri="{BB962C8B-B14F-4D97-AF65-F5344CB8AC3E}">
        <p14:creationId xmlns:p14="http://schemas.microsoft.com/office/powerpoint/2010/main" val="1226273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ck Content Are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6251BD-8A37-4A4F-BD66-CA6ADEC4144E}" type="datetime1">
              <a:rPr lang="en-US" smtClean="0"/>
              <a:pPr/>
              <a:t>11/16/2018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
        <p:nvSpPr>
          <p:cNvPr id="7" name="Rectangle 5"/>
          <p:cNvSpPr>
            <a:spLocks noChangeArrowheads="1"/>
          </p:cNvSpPr>
          <p:nvPr userDrawn="1"/>
        </p:nvSpPr>
        <p:spPr bwMode="auto">
          <a:xfrm>
            <a:off x="1" y="1"/>
            <a:ext cx="12192000" cy="644207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9" tIns="54414" rIns="108829" bIns="54414" anchor="ctr"/>
          <a:lstStyle/>
          <a:p>
            <a:pPr algn="ctr" rtl="0" fontAlgn="base">
              <a:spcBef>
                <a:spcPct val="0"/>
              </a:spcBef>
              <a:spcAft>
                <a:spcPct val="0"/>
              </a:spcAft>
            </a:pPr>
            <a:endParaRPr lang="en-US" sz="1400" kern="1200">
              <a:solidFill>
                <a:srgbClr val="FFFFFF"/>
              </a:solidFill>
              <a:latin typeface="+mn-lt"/>
              <a:ea typeface="ＭＳ Ｐゴシック" pitchFamily="-111" charset="-128"/>
              <a:cs typeface="+mn-cs"/>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323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general text/media">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522118" y="2274849"/>
            <a:ext cx="11060282" cy="3973551"/>
          </a:xfrm>
          <a:prstGeom prst="rect">
            <a:avLst/>
          </a:prstGeom>
          <a:noFill/>
          <a:ln>
            <a:noFill/>
          </a:ln>
        </p:spPr>
        <p:txBody>
          <a:bodyPr spcFirstLastPara="1" wrap="square" lIns="91425" tIns="91425" rIns="91425" bIns="91425" anchor="t" anchorCtr="0"/>
          <a:lstStyle>
            <a:lvl1pPr marL="457200" marR="0" lvl="0" indent="-228600" algn="l" rtl="0">
              <a:lnSpc>
                <a:spcPct val="75714"/>
              </a:lnSpc>
              <a:spcBef>
                <a:spcPts val="1000"/>
              </a:spcBef>
              <a:spcAft>
                <a:spcPts val="0"/>
              </a:spcAft>
              <a:buClr>
                <a:srgbClr val="666666"/>
              </a:buClr>
              <a:buSzPts val="2800"/>
              <a:buFont typeface="Arial"/>
              <a:buNone/>
              <a:defRPr sz="2800" b="0" i="0" u="none" strike="noStrike" cap="none">
                <a:solidFill>
                  <a:schemeClr val="tx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42" name="Shape 42"/>
          <p:cNvSpPr txBox="1">
            <a:spLocks noGrp="1"/>
          </p:cNvSpPr>
          <p:nvPr>
            <p:ph type="body" idx="2"/>
          </p:nvPr>
        </p:nvSpPr>
        <p:spPr>
          <a:xfrm>
            <a:off x="523536" y="1150071"/>
            <a:ext cx="8010864" cy="376237"/>
          </a:xfrm>
          <a:prstGeom prst="rect">
            <a:avLst/>
          </a:prstGeom>
          <a:noFill/>
          <a:ln>
            <a:noFill/>
          </a:ln>
        </p:spPr>
        <p:txBody>
          <a:bodyPr spcFirstLastPara="1" wrap="square" lIns="91425" tIns="91425" rIns="91425" bIns="91425" anchor="t" anchorCtr="0"/>
          <a:lstStyle>
            <a:lvl1pPr marL="457200" marR="0" lvl="0" indent="-228600" algn="l" rtl="0">
              <a:lnSpc>
                <a:spcPct val="85714"/>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3"/>
          </p:nvPr>
        </p:nvSpPr>
        <p:spPr>
          <a:xfrm>
            <a:off x="522118" y="528919"/>
            <a:ext cx="10463382" cy="588682"/>
          </a:xfrm>
          <a:prstGeom prst="rect">
            <a:avLst/>
          </a:prstGeom>
          <a:noFill/>
          <a:ln>
            <a:noFill/>
          </a:ln>
        </p:spPr>
        <p:txBody>
          <a:bodyPr spcFirstLastPara="1" wrap="square" lIns="91425" tIns="91425" rIns="91425" bIns="91425" anchor="t" anchorCtr="0"/>
          <a:lstStyle>
            <a:lvl1pPr marL="457200" marR="0" lvl="0" indent="-228600" algn="l" rtl="0">
              <a:lnSpc>
                <a:spcPct val="106250"/>
              </a:lnSpc>
              <a:spcBef>
                <a:spcPts val="1000"/>
              </a:spcBef>
              <a:spcAft>
                <a:spcPts val="0"/>
              </a:spcAft>
              <a:buClr>
                <a:srgbClr val="333333"/>
              </a:buClr>
              <a:buSzPts val="3200"/>
              <a:buFont typeface="Arial"/>
              <a:buNone/>
              <a:defRPr sz="3200" b="1" i="0" u="none" strike="noStrike" cap="none">
                <a:solidFill>
                  <a:srgbClr val="33333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ustDataLst>
      <p:tags r:id="rId1"/>
    </p:custDataLst>
    <p:extLst>
      <p:ext uri="{BB962C8B-B14F-4D97-AF65-F5344CB8AC3E}">
        <p14:creationId xmlns:p14="http://schemas.microsoft.com/office/powerpoint/2010/main" val="90115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general text/media">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522118" y="2274849"/>
            <a:ext cx="11060282" cy="3973551"/>
          </a:xfrm>
          <a:prstGeom prst="rect">
            <a:avLst/>
          </a:prstGeom>
          <a:noFill/>
          <a:ln>
            <a:noFill/>
          </a:ln>
        </p:spPr>
        <p:txBody>
          <a:bodyPr spcFirstLastPara="1" wrap="square" lIns="91425" tIns="91425" rIns="91425" bIns="91425" anchor="t" anchorCtr="0"/>
          <a:lstStyle>
            <a:lvl1pPr marL="457200" marR="0" lvl="0" indent="-228600" algn="l" rtl="0">
              <a:lnSpc>
                <a:spcPct val="75714"/>
              </a:lnSpc>
              <a:spcBef>
                <a:spcPts val="1000"/>
              </a:spcBef>
              <a:spcAft>
                <a:spcPts val="0"/>
              </a:spcAft>
              <a:buClr>
                <a:srgbClr val="666666"/>
              </a:buClr>
              <a:buSzPts val="2800"/>
              <a:buFont typeface="Arial"/>
              <a:buNone/>
              <a:defRPr sz="2800" b="0" i="0" u="none" strike="noStrike" cap="none">
                <a:solidFill>
                  <a:schemeClr val="tx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42" name="Shape 42"/>
          <p:cNvSpPr txBox="1">
            <a:spLocks noGrp="1"/>
          </p:cNvSpPr>
          <p:nvPr>
            <p:ph type="body" idx="2"/>
          </p:nvPr>
        </p:nvSpPr>
        <p:spPr>
          <a:xfrm>
            <a:off x="523536" y="1150071"/>
            <a:ext cx="8010864" cy="376237"/>
          </a:xfrm>
          <a:prstGeom prst="rect">
            <a:avLst/>
          </a:prstGeom>
          <a:noFill/>
          <a:ln>
            <a:noFill/>
          </a:ln>
        </p:spPr>
        <p:txBody>
          <a:bodyPr spcFirstLastPara="1" wrap="square" lIns="91425" tIns="91425" rIns="91425" bIns="91425" anchor="t" anchorCtr="0"/>
          <a:lstStyle>
            <a:lvl1pPr marL="457200" marR="0" lvl="0" indent="-228600" algn="l" rtl="0">
              <a:lnSpc>
                <a:spcPct val="85714"/>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3"/>
          </p:nvPr>
        </p:nvSpPr>
        <p:spPr>
          <a:xfrm>
            <a:off x="522118" y="528919"/>
            <a:ext cx="10463382" cy="588682"/>
          </a:xfrm>
          <a:prstGeom prst="rect">
            <a:avLst/>
          </a:prstGeom>
          <a:noFill/>
          <a:ln>
            <a:noFill/>
          </a:ln>
        </p:spPr>
        <p:txBody>
          <a:bodyPr spcFirstLastPara="1" wrap="square" lIns="91425" tIns="91425" rIns="91425" bIns="91425" anchor="t" anchorCtr="0"/>
          <a:lstStyle>
            <a:lvl1pPr marL="457200" marR="0" lvl="0" indent="-228600" algn="l" rtl="0">
              <a:lnSpc>
                <a:spcPct val="106250"/>
              </a:lnSpc>
              <a:spcBef>
                <a:spcPts val="1000"/>
              </a:spcBef>
              <a:spcAft>
                <a:spcPts val="0"/>
              </a:spcAft>
              <a:buClr>
                <a:srgbClr val="333333"/>
              </a:buClr>
              <a:buSzPts val="3200"/>
              <a:buFont typeface="Arial"/>
              <a:buNone/>
              <a:defRPr sz="3200" b="1" i="0" u="none" strike="noStrike" cap="none">
                <a:solidFill>
                  <a:srgbClr val="33333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Shape 47"/>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b="0" i="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a:solidFill>
                  <a:schemeClr val="dk1"/>
                </a:solidFill>
                <a:latin typeface="Arial"/>
                <a:ea typeface="Arial"/>
                <a:cs typeface="Arial"/>
                <a:sym typeface="Arial"/>
              </a:rPr>
              <a:t>‹#›</a:t>
            </a:fld>
            <a:endParaRPr sz="1800" b="0" i="0">
              <a:solidFill>
                <a:schemeClr val="dk1"/>
              </a:solidFill>
              <a:latin typeface="Arial"/>
              <a:ea typeface="Arial"/>
              <a:cs typeface="Arial"/>
              <a:sym typeface="Arial"/>
            </a:endParaRPr>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p:spTree>
      <p:nvGrpSpPr>
        <p:cNvPr id="1" name="Shape 51"/>
        <p:cNvGrpSpPr/>
        <p:nvPr/>
      </p:nvGrpSpPr>
      <p:grpSpPr>
        <a:xfrm>
          <a:off x="0" y="0"/>
          <a:ext cx="0" cy="0"/>
          <a:chOff x="0" y="0"/>
          <a:chExt cx="0" cy="0"/>
        </a:xfrm>
      </p:grpSpPr>
      <p:pic>
        <p:nvPicPr>
          <p:cNvPr id="52" name="Shape 52"/>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53" name="Shape 53"/>
          <p:cNvSpPr txBox="1">
            <a:spLocks noGrp="1"/>
          </p:cNvSpPr>
          <p:nvPr>
            <p:ph type="body" idx="1"/>
          </p:nvPr>
        </p:nvSpPr>
        <p:spPr>
          <a:xfrm>
            <a:off x="4579793" y="1740638"/>
            <a:ext cx="3032413" cy="1804734"/>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rgbClr val="FFFFFF"/>
              </a:buClr>
              <a:buSzPts val="20000"/>
              <a:buFont typeface="Arial"/>
              <a:buNone/>
              <a:defRPr sz="20000" b="1"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4" name="Shape 54"/>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5557736" y="609600"/>
            <a:ext cx="1076528" cy="152338"/>
          </a:xfrm>
          <a:prstGeom prst="rect">
            <a:avLst/>
          </a:prstGeom>
          <a:noFill/>
          <a:ln>
            <a:noFill/>
          </a:ln>
        </p:spPr>
      </p:pic>
      <p:sp>
        <p:nvSpPr>
          <p:cNvPr id="55" name="Shape 55"/>
          <p:cNvSpPr txBox="1">
            <a:spLocks noGrp="1"/>
          </p:cNvSpPr>
          <p:nvPr>
            <p:ph type="body" idx="2"/>
          </p:nvPr>
        </p:nvSpPr>
        <p:spPr>
          <a:xfrm>
            <a:off x="609600" y="2815535"/>
            <a:ext cx="10972800" cy="1275735"/>
          </a:xfrm>
          <a:prstGeom prst="rect">
            <a:avLst/>
          </a:prstGeom>
          <a:noFill/>
          <a:ln>
            <a:noFill/>
          </a:ln>
        </p:spPr>
        <p:txBody>
          <a:bodyPr spcFirstLastPara="1" wrap="square" lIns="91425" tIns="91425" rIns="91425" bIns="91425" anchor="t" anchorCtr="0"/>
          <a:lstStyle>
            <a:lvl1pPr marL="457200" marR="0" lvl="0" indent="-228600" algn="ctr" rtl="0">
              <a:lnSpc>
                <a:spcPct val="187500"/>
              </a:lnSpc>
              <a:spcBef>
                <a:spcPts val="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3"/>
          </p:nvPr>
        </p:nvSpPr>
        <p:spPr>
          <a:xfrm>
            <a:off x="609600" y="2655485"/>
            <a:ext cx="10972800" cy="343460"/>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7" name="Shape 5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82294" y="6528309"/>
            <a:ext cx="1464733" cy="938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ic on right 1">
    <p:spTree>
      <p:nvGrpSpPr>
        <p:cNvPr id="1" name="Shape 64"/>
        <p:cNvGrpSpPr/>
        <p:nvPr/>
      </p:nvGrpSpPr>
      <p:grpSpPr>
        <a:xfrm>
          <a:off x="0" y="0"/>
          <a:ext cx="0" cy="0"/>
          <a:chOff x="0" y="0"/>
          <a:chExt cx="0" cy="0"/>
        </a:xfrm>
      </p:grpSpPr>
      <p:sp>
        <p:nvSpPr>
          <p:cNvPr id="65" name="Shape 65"/>
          <p:cNvSpPr/>
          <p:nvPr/>
        </p:nvSpPr>
        <p:spPr>
          <a:xfrm>
            <a:off x="3429000" y="-16649"/>
            <a:ext cx="8762800" cy="68912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b="0" i="0">
              <a:solidFill>
                <a:schemeClr val="dk1"/>
              </a:solidFill>
              <a:latin typeface="Arial"/>
              <a:ea typeface="Arial"/>
              <a:cs typeface="Arial"/>
              <a:sym typeface="Arial"/>
            </a:endParaRPr>
          </a:p>
        </p:txBody>
      </p:sp>
      <p:sp>
        <p:nvSpPr>
          <p:cNvPr id="66" name="Shape 66"/>
          <p:cNvSpPr txBox="1">
            <a:spLocks noGrp="1"/>
          </p:cNvSpPr>
          <p:nvPr>
            <p:ph type="title"/>
          </p:nvPr>
        </p:nvSpPr>
        <p:spPr>
          <a:xfrm>
            <a:off x="597149" y="1657224"/>
            <a:ext cx="2650400" cy="17324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3200"/>
              <a:buFont typeface="Arial"/>
              <a:buNone/>
              <a:defRPr sz="3200" b="0" i="0">
                <a:solidFill>
                  <a:schemeClr val="dk1"/>
                </a:solidFill>
                <a:latin typeface="Arial"/>
                <a:ea typeface="Arial"/>
                <a:cs typeface="Arial"/>
                <a:sym typeface="Arial"/>
              </a:defRPr>
            </a:lvl1pPr>
            <a:lvl2pPr lvl="1" indent="0" rtl="0">
              <a:spcBef>
                <a:spcPts val="0"/>
              </a:spcBef>
              <a:spcAft>
                <a:spcPts val="0"/>
              </a:spcAft>
              <a:buClr>
                <a:schemeClr val="dk1"/>
              </a:buClr>
              <a:buSzPts val="1467"/>
              <a:buFont typeface="Arial"/>
              <a:buNone/>
              <a:defRPr sz="1467">
                <a:solidFill>
                  <a:schemeClr val="dk1"/>
                </a:solidFill>
              </a:defRPr>
            </a:lvl2pPr>
            <a:lvl3pPr lvl="2" indent="0" rtl="0">
              <a:spcBef>
                <a:spcPts val="0"/>
              </a:spcBef>
              <a:spcAft>
                <a:spcPts val="0"/>
              </a:spcAft>
              <a:buClr>
                <a:schemeClr val="dk1"/>
              </a:buClr>
              <a:buSzPts val="1467"/>
              <a:buFont typeface="Arial"/>
              <a:buNone/>
              <a:defRPr sz="1467">
                <a:solidFill>
                  <a:schemeClr val="dk1"/>
                </a:solidFill>
              </a:defRPr>
            </a:lvl3pPr>
            <a:lvl4pPr lvl="3" indent="0" rtl="0">
              <a:spcBef>
                <a:spcPts val="0"/>
              </a:spcBef>
              <a:spcAft>
                <a:spcPts val="0"/>
              </a:spcAft>
              <a:buClr>
                <a:schemeClr val="dk1"/>
              </a:buClr>
              <a:buSzPts val="1467"/>
              <a:buFont typeface="Arial"/>
              <a:buNone/>
              <a:defRPr sz="1467">
                <a:solidFill>
                  <a:schemeClr val="dk1"/>
                </a:solidFill>
              </a:defRPr>
            </a:lvl4pPr>
            <a:lvl5pPr lvl="4" indent="0" rtl="0">
              <a:spcBef>
                <a:spcPts val="0"/>
              </a:spcBef>
              <a:spcAft>
                <a:spcPts val="0"/>
              </a:spcAft>
              <a:buClr>
                <a:schemeClr val="dk1"/>
              </a:buClr>
              <a:buSzPts val="1467"/>
              <a:buFont typeface="Arial"/>
              <a:buNone/>
              <a:defRPr sz="1467">
                <a:solidFill>
                  <a:schemeClr val="dk1"/>
                </a:solidFill>
              </a:defRPr>
            </a:lvl5pPr>
            <a:lvl6pPr lvl="5" indent="0" rtl="0">
              <a:spcBef>
                <a:spcPts val="0"/>
              </a:spcBef>
              <a:spcAft>
                <a:spcPts val="0"/>
              </a:spcAft>
              <a:buClr>
                <a:schemeClr val="dk1"/>
              </a:buClr>
              <a:buSzPts val="1467"/>
              <a:buFont typeface="Arial"/>
              <a:buNone/>
              <a:defRPr sz="1467">
                <a:solidFill>
                  <a:schemeClr val="dk1"/>
                </a:solidFill>
              </a:defRPr>
            </a:lvl6pPr>
            <a:lvl7pPr lvl="6" indent="0" rtl="0">
              <a:spcBef>
                <a:spcPts val="0"/>
              </a:spcBef>
              <a:spcAft>
                <a:spcPts val="0"/>
              </a:spcAft>
              <a:buClr>
                <a:schemeClr val="dk1"/>
              </a:buClr>
              <a:buSzPts val="1467"/>
              <a:buFont typeface="Arial"/>
              <a:buNone/>
              <a:defRPr sz="1467">
                <a:solidFill>
                  <a:schemeClr val="dk1"/>
                </a:solidFill>
              </a:defRPr>
            </a:lvl7pPr>
            <a:lvl8pPr lvl="7" indent="0" rtl="0">
              <a:spcBef>
                <a:spcPts val="0"/>
              </a:spcBef>
              <a:spcAft>
                <a:spcPts val="0"/>
              </a:spcAft>
              <a:buClr>
                <a:schemeClr val="dk1"/>
              </a:buClr>
              <a:buSzPts val="1467"/>
              <a:buFont typeface="Arial"/>
              <a:buNone/>
              <a:defRPr sz="1467">
                <a:solidFill>
                  <a:schemeClr val="dk1"/>
                </a:solidFill>
              </a:defRPr>
            </a:lvl8pPr>
            <a:lvl9pPr lvl="8" indent="0" rtl="0">
              <a:spcBef>
                <a:spcPts val="0"/>
              </a:spcBef>
              <a:spcAft>
                <a:spcPts val="0"/>
              </a:spcAft>
              <a:buClr>
                <a:schemeClr val="dk1"/>
              </a:buClr>
              <a:buSzPts val="1467"/>
              <a:buFont typeface="Arial"/>
              <a:buNone/>
              <a:defRPr sz="1467">
                <a:solidFill>
                  <a:schemeClr val="dk1"/>
                </a:solidFill>
              </a:defRPr>
            </a:lvl9pPr>
          </a:lstStyle>
          <a:p>
            <a:endParaRPr/>
          </a:p>
        </p:txBody>
      </p:sp>
      <p:sp>
        <p:nvSpPr>
          <p:cNvPr id="67" name="Shape 67"/>
          <p:cNvSpPr txBox="1">
            <a:spLocks noGrp="1"/>
          </p:cNvSpPr>
          <p:nvPr>
            <p:ph type="subTitle" idx="1"/>
          </p:nvPr>
        </p:nvSpPr>
        <p:spPr>
          <a:xfrm>
            <a:off x="597149" y="3389424"/>
            <a:ext cx="2650400" cy="894400"/>
          </a:xfrm>
          <a:prstGeom prst="rect">
            <a:avLst/>
          </a:prstGeom>
          <a:noFill/>
          <a:ln>
            <a:noFill/>
          </a:ln>
        </p:spPr>
        <p:txBody>
          <a:bodyPr spcFirstLastPara="1" wrap="square" lIns="91425" tIns="91425" rIns="91425" bIns="91425" anchor="t" anchorCtr="0"/>
          <a:lstStyle>
            <a:lvl1pPr marL="228600" marR="0" lvl="0" indent="-228600" algn="l" rtl="0">
              <a:lnSpc>
                <a:spcPct val="90000"/>
              </a:lnSpc>
              <a:spcBef>
                <a:spcPts val="0"/>
              </a:spcBef>
              <a:spcAft>
                <a:spcPts val="0"/>
              </a:spcAft>
              <a:buClr>
                <a:srgbClr val="333333"/>
              </a:buClr>
              <a:buSzPts val="2000"/>
              <a:buFont typeface="Arial"/>
              <a:buNone/>
              <a:defRPr sz="2000" b="0" i="0" u="none" strike="noStrike" cap="none">
                <a:solidFill>
                  <a:srgbClr val="333333"/>
                </a:solidFill>
                <a:latin typeface="Arial"/>
                <a:ea typeface="Arial"/>
                <a:cs typeface="Arial"/>
                <a:sym typeface="Arial"/>
              </a:defRPr>
            </a:lvl1pPr>
            <a:lvl2pPr marL="685800" marR="0" lvl="1" indent="-228600" algn="l" rtl="0">
              <a:lnSpc>
                <a:spcPct val="90000"/>
              </a:lnSpc>
              <a:spcBef>
                <a:spcPts val="0"/>
              </a:spcBef>
              <a:spcAft>
                <a:spcPts val="0"/>
              </a:spcAft>
              <a:buClr>
                <a:srgbClr val="333333"/>
              </a:buClr>
              <a:buSzPts val="2000"/>
              <a:buFont typeface="Arial"/>
              <a:buNone/>
              <a:defRPr sz="2000" b="0" i="0" u="none" strike="noStrike" cap="none">
                <a:solidFill>
                  <a:srgbClr val="333333"/>
                </a:solidFill>
                <a:latin typeface="Roboto Light"/>
                <a:ea typeface="Roboto Light"/>
                <a:cs typeface="Roboto Light"/>
                <a:sym typeface="Roboto Light"/>
              </a:defRPr>
            </a:lvl2pPr>
            <a:lvl3pPr marL="1143000" marR="0" lvl="2" indent="-228600" algn="l" rtl="0">
              <a:lnSpc>
                <a:spcPct val="90000"/>
              </a:lnSpc>
              <a:spcBef>
                <a:spcPts val="0"/>
              </a:spcBef>
              <a:spcAft>
                <a:spcPts val="0"/>
              </a:spcAft>
              <a:buClr>
                <a:srgbClr val="333333"/>
              </a:buClr>
              <a:buSzPts val="2000"/>
              <a:buFont typeface="Arial"/>
              <a:buNone/>
              <a:defRPr sz="2000" b="0" i="0" u="none" strike="noStrike" cap="none">
                <a:solidFill>
                  <a:srgbClr val="333333"/>
                </a:solidFill>
                <a:latin typeface="Roboto Light"/>
                <a:ea typeface="Roboto Light"/>
                <a:cs typeface="Roboto Light"/>
                <a:sym typeface="Roboto Light"/>
              </a:defRPr>
            </a:lvl3pPr>
            <a:lvl4pPr marL="1600200" marR="0" lvl="3" indent="-228600" algn="l" rtl="0">
              <a:lnSpc>
                <a:spcPct val="90000"/>
              </a:lnSpc>
              <a:spcBef>
                <a:spcPts val="0"/>
              </a:spcBef>
              <a:spcAft>
                <a:spcPts val="0"/>
              </a:spcAft>
              <a:buClr>
                <a:srgbClr val="333333"/>
              </a:buClr>
              <a:buSzPts val="2000"/>
              <a:buFont typeface="Arial"/>
              <a:buNone/>
              <a:defRPr sz="2000" b="0" i="0" u="none" strike="noStrike" cap="none">
                <a:solidFill>
                  <a:srgbClr val="333333"/>
                </a:solidFill>
                <a:latin typeface="Roboto Light"/>
                <a:ea typeface="Roboto Light"/>
                <a:cs typeface="Roboto Light"/>
                <a:sym typeface="Roboto Light"/>
              </a:defRPr>
            </a:lvl4pPr>
            <a:lvl5pPr marL="2057400" marR="0" lvl="4" indent="-228600" algn="l" rtl="0">
              <a:lnSpc>
                <a:spcPct val="90000"/>
              </a:lnSpc>
              <a:spcBef>
                <a:spcPts val="0"/>
              </a:spcBef>
              <a:spcAft>
                <a:spcPts val="0"/>
              </a:spcAft>
              <a:buClr>
                <a:srgbClr val="333333"/>
              </a:buClr>
              <a:buSzPts val="2000"/>
              <a:buFont typeface="Arial"/>
              <a:buNone/>
              <a:defRPr sz="2000" b="0" i="0" u="none" strike="noStrike" cap="none">
                <a:solidFill>
                  <a:srgbClr val="333333"/>
                </a:solidFill>
                <a:latin typeface="Roboto Light"/>
                <a:ea typeface="Roboto Light"/>
                <a:cs typeface="Roboto Light"/>
                <a:sym typeface="Roboto Light"/>
              </a:defRPr>
            </a:lvl5pPr>
            <a:lvl6pPr marL="2514600" marR="0" lvl="5" indent="-228600" algn="l" rtl="0">
              <a:lnSpc>
                <a:spcPct val="90000"/>
              </a:lnSpc>
              <a:spcBef>
                <a:spcPts val="0"/>
              </a:spcBef>
              <a:spcAft>
                <a:spcPts val="0"/>
              </a:spcAft>
              <a:buClr>
                <a:srgbClr val="333333"/>
              </a:buClr>
              <a:buSzPts val="2000"/>
              <a:buFont typeface="Arial"/>
              <a:buNone/>
              <a:defRPr sz="2000" b="0" i="0" u="none" strike="noStrike" cap="none">
                <a:solidFill>
                  <a:srgbClr val="333333"/>
                </a:solidFill>
                <a:latin typeface="Roboto Light"/>
                <a:ea typeface="Roboto Light"/>
                <a:cs typeface="Roboto Light"/>
                <a:sym typeface="Roboto Light"/>
              </a:defRPr>
            </a:lvl6pPr>
            <a:lvl7pPr marL="2971800" marR="0" lvl="6" indent="-228600" algn="l" rtl="0">
              <a:lnSpc>
                <a:spcPct val="90000"/>
              </a:lnSpc>
              <a:spcBef>
                <a:spcPts val="0"/>
              </a:spcBef>
              <a:spcAft>
                <a:spcPts val="0"/>
              </a:spcAft>
              <a:buClr>
                <a:srgbClr val="333333"/>
              </a:buClr>
              <a:buSzPts val="2000"/>
              <a:buFont typeface="Arial"/>
              <a:buNone/>
              <a:defRPr sz="2000" b="0" i="0" u="none" strike="noStrike" cap="none">
                <a:solidFill>
                  <a:srgbClr val="333333"/>
                </a:solidFill>
                <a:latin typeface="Roboto Light"/>
                <a:ea typeface="Roboto Light"/>
                <a:cs typeface="Roboto Light"/>
                <a:sym typeface="Roboto Light"/>
              </a:defRPr>
            </a:lvl7pPr>
            <a:lvl8pPr marL="3429000" marR="0" lvl="7" indent="-228600" algn="l" rtl="0">
              <a:lnSpc>
                <a:spcPct val="90000"/>
              </a:lnSpc>
              <a:spcBef>
                <a:spcPts val="0"/>
              </a:spcBef>
              <a:spcAft>
                <a:spcPts val="0"/>
              </a:spcAft>
              <a:buClr>
                <a:srgbClr val="333333"/>
              </a:buClr>
              <a:buSzPts val="2000"/>
              <a:buFont typeface="Arial"/>
              <a:buNone/>
              <a:defRPr sz="2000" b="0" i="0" u="none" strike="noStrike" cap="none">
                <a:solidFill>
                  <a:srgbClr val="333333"/>
                </a:solidFill>
                <a:latin typeface="Roboto Light"/>
                <a:ea typeface="Roboto Light"/>
                <a:cs typeface="Roboto Light"/>
                <a:sym typeface="Roboto Light"/>
              </a:defRPr>
            </a:lvl8pPr>
            <a:lvl9pPr marL="3886200" marR="0" lvl="8" indent="-228600" algn="l" rtl="0">
              <a:lnSpc>
                <a:spcPct val="90000"/>
              </a:lnSpc>
              <a:spcBef>
                <a:spcPts val="0"/>
              </a:spcBef>
              <a:spcAft>
                <a:spcPts val="0"/>
              </a:spcAft>
              <a:buClr>
                <a:srgbClr val="333333"/>
              </a:buClr>
              <a:buSzPts val="2000"/>
              <a:buFont typeface="Arial"/>
              <a:buNone/>
              <a:defRPr sz="2000" b="0" i="0" u="none" strike="noStrike" cap="none">
                <a:solidFill>
                  <a:srgbClr val="333333"/>
                </a:solidFill>
                <a:latin typeface="Roboto Light"/>
                <a:ea typeface="Roboto Light"/>
                <a:cs typeface="Roboto Light"/>
                <a:sym typeface="Roboto Ligh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 column text">
    <p:spTree>
      <p:nvGrpSpPr>
        <p:cNvPr id="1" name="Shape 76"/>
        <p:cNvGrpSpPr/>
        <p:nvPr/>
      </p:nvGrpSpPr>
      <p:grpSpPr>
        <a:xfrm>
          <a:off x="0" y="0"/>
          <a:ext cx="0" cy="0"/>
          <a:chOff x="0" y="0"/>
          <a:chExt cx="0" cy="0"/>
        </a:xfrm>
      </p:grpSpPr>
      <p:cxnSp>
        <p:nvCxnSpPr>
          <p:cNvPr id="77" name="Shape 77"/>
          <p:cNvCxnSpPr/>
          <p:nvPr/>
        </p:nvCxnSpPr>
        <p:spPr>
          <a:xfrm flipH="1">
            <a:off x="4087653" y="2269068"/>
            <a:ext cx="15231" cy="3979332"/>
          </a:xfrm>
          <a:prstGeom prst="straightConnector1">
            <a:avLst/>
          </a:prstGeom>
          <a:noFill/>
          <a:ln w="12700" cap="rnd" cmpd="sng">
            <a:solidFill>
              <a:srgbClr val="CCCCCC"/>
            </a:solidFill>
            <a:prstDash val="solid"/>
            <a:miter lim="800000"/>
            <a:headEnd type="none" w="med" len="med"/>
            <a:tailEnd type="none" w="med" len="med"/>
          </a:ln>
        </p:spPr>
      </p:cxnSp>
      <p:cxnSp>
        <p:nvCxnSpPr>
          <p:cNvPr id="78" name="Shape 78"/>
          <p:cNvCxnSpPr/>
          <p:nvPr/>
        </p:nvCxnSpPr>
        <p:spPr>
          <a:xfrm flipH="1">
            <a:off x="8054721" y="2269068"/>
            <a:ext cx="15231" cy="3979332"/>
          </a:xfrm>
          <a:prstGeom prst="straightConnector1">
            <a:avLst/>
          </a:prstGeom>
          <a:noFill/>
          <a:ln w="12700" cap="rnd" cmpd="sng">
            <a:solidFill>
              <a:srgbClr val="CCCCCC"/>
            </a:solidFill>
            <a:prstDash val="solid"/>
            <a:miter lim="800000"/>
            <a:headEnd type="none" w="med" len="med"/>
            <a:tailEnd type="none" w="med" len="med"/>
          </a:ln>
        </p:spPr>
      </p:cxnSp>
      <p:sp>
        <p:nvSpPr>
          <p:cNvPr id="79" name="Shape 79"/>
          <p:cNvSpPr txBox="1">
            <a:spLocks noGrp="1"/>
          </p:cNvSpPr>
          <p:nvPr>
            <p:ph type="body" idx="1"/>
          </p:nvPr>
        </p:nvSpPr>
        <p:spPr>
          <a:xfrm>
            <a:off x="521375" y="2800350"/>
            <a:ext cx="3207377" cy="3448049"/>
          </a:xfrm>
          <a:prstGeom prst="rect">
            <a:avLst/>
          </a:prstGeom>
          <a:noFill/>
          <a:ln>
            <a:noFill/>
          </a:ln>
        </p:spPr>
        <p:txBody>
          <a:bodyPr spcFirstLastPara="1" wrap="square" lIns="91425" tIns="91425" rIns="91425" bIns="91425" anchor="t" anchorCtr="0"/>
          <a:lstStyle>
            <a:lvl1pPr marL="457200" marR="0" lvl="0" indent="-228600" algn="l" rtl="0">
              <a:lnSpc>
                <a:spcPct val="1325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2"/>
          </p:nvPr>
        </p:nvSpPr>
        <p:spPr>
          <a:xfrm>
            <a:off x="521375" y="2269066"/>
            <a:ext cx="3207377" cy="34636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accent5"/>
              </a:buClr>
              <a:buSzPts val="2000"/>
              <a:buFont typeface="Arial"/>
              <a:buNone/>
              <a:defRPr sz="2000" b="0"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3"/>
          </p:nvPr>
        </p:nvSpPr>
        <p:spPr>
          <a:xfrm>
            <a:off x="4454812" y="2800350"/>
            <a:ext cx="3207377" cy="3448049"/>
          </a:xfrm>
          <a:prstGeom prst="rect">
            <a:avLst/>
          </a:prstGeom>
          <a:noFill/>
          <a:ln>
            <a:noFill/>
          </a:ln>
        </p:spPr>
        <p:txBody>
          <a:bodyPr spcFirstLastPara="1" wrap="square" lIns="91425" tIns="91425" rIns="91425" bIns="91425" anchor="t" anchorCtr="0"/>
          <a:lstStyle>
            <a:lvl1pPr marL="457200" marR="0" lvl="0" indent="-228600" algn="l" rtl="0">
              <a:lnSpc>
                <a:spcPct val="1325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body" idx="4"/>
          </p:nvPr>
        </p:nvSpPr>
        <p:spPr>
          <a:xfrm>
            <a:off x="4454812" y="2269066"/>
            <a:ext cx="3207377" cy="34636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accent5"/>
              </a:buClr>
              <a:buSzPts val="2000"/>
              <a:buFont typeface="Arial"/>
              <a:buNone/>
              <a:defRPr sz="2000" b="0"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5"/>
          </p:nvPr>
        </p:nvSpPr>
        <p:spPr>
          <a:xfrm>
            <a:off x="8428853" y="2800350"/>
            <a:ext cx="3207377" cy="3448049"/>
          </a:xfrm>
          <a:prstGeom prst="rect">
            <a:avLst/>
          </a:prstGeom>
          <a:noFill/>
          <a:ln>
            <a:noFill/>
          </a:ln>
        </p:spPr>
        <p:txBody>
          <a:bodyPr spcFirstLastPara="1" wrap="square" lIns="91425" tIns="91425" rIns="91425" bIns="91425" anchor="t" anchorCtr="0"/>
          <a:lstStyle>
            <a:lvl1pPr marL="457200" marR="0" lvl="0" indent="-228600" algn="l" rtl="0">
              <a:lnSpc>
                <a:spcPct val="1325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6"/>
          </p:nvPr>
        </p:nvSpPr>
        <p:spPr>
          <a:xfrm>
            <a:off x="8428853" y="2269066"/>
            <a:ext cx="3207377" cy="34636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accent5"/>
              </a:buClr>
              <a:buSzPts val="2000"/>
              <a:buFont typeface="Arial"/>
              <a:buNone/>
              <a:defRPr sz="2000" b="0"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7"/>
          </p:nvPr>
        </p:nvSpPr>
        <p:spPr>
          <a:xfrm>
            <a:off x="522118" y="528918"/>
            <a:ext cx="8012282" cy="875153"/>
          </a:xfrm>
          <a:prstGeom prst="rect">
            <a:avLst/>
          </a:prstGeom>
          <a:noFill/>
          <a:ln>
            <a:noFill/>
          </a:ln>
        </p:spPr>
        <p:txBody>
          <a:bodyPr spcFirstLastPara="1" wrap="square" lIns="91425" tIns="91425" rIns="91425" bIns="91425" anchor="t" anchorCtr="0"/>
          <a:lstStyle>
            <a:lvl1pPr marL="457200" marR="0" lvl="0" indent="-228600" algn="l" rtl="0">
              <a:lnSpc>
                <a:spcPct val="106250"/>
              </a:lnSpc>
              <a:spcBef>
                <a:spcPts val="1000"/>
              </a:spcBef>
              <a:spcAft>
                <a:spcPts val="0"/>
              </a:spcAft>
              <a:buClr>
                <a:srgbClr val="333333"/>
              </a:buClr>
              <a:buSzPts val="3200"/>
              <a:buFont typeface="Arial"/>
              <a:buNone/>
              <a:defRPr sz="3200" b="1" i="0" u="none" strike="noStrike" cap="none">
                <a:solidFill>
                  <a:srgbClr val="33333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8"/>
          </p:nvPr>
        </p:nvSpPr>
        <p:spPr>
          <a:xfrm>
            <a:off x="523536" y="1404071"/>
            <a:ext cx="8010864" cy="376237"/>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ags" Target="../tags/tag6.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8.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ags" Target="../tags/tag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ustDataLst>
      <p:tags r:id="rId6"/>
    </p:custDataLst>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9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Tree>
    <p:custDataLst>
      <p:tags r:id="rId15"/>
    </p:custDataLst>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7"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auto">
          <a:xfrm>
            <a:off x="1" y="6442077"/>
            <a:ext cx="12192000" cy="415925"/>
          </a:xfrm>
          <a:prstGeom prst="rect">
            <a:avLst/>
          </a:prstGeom>
          <a:solidFill>
            <a:srgbClr val="37434D"/>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9" tIns="54414" rIns="108829" bIns="54414" anchor="ctr"/>
          <a:lstStyle/>
          <a:p>
            <a:pPr algn="ctr"/>
            <a:endParaRPr lang="en-US" sz="1400">
              <a:solidFill>
                <a:srgbClr val="FFFFFF"/>
              </a:solidFill>
              <a:ea typeface="ＭＳ Ｐゴシック" pitchFamily="-111" charset="-128"/>
            </a:endParaRPr>
          </a:p>
        </p:txBody>
      </p:sp>
      <p:pic>
        <p:nvPicPr>
          <p:cNvPr id="12" name="Picture 1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1699744" y="6528876"/>
            <a:ext cx="187457" cy="258055"/>
          </a:xfrm>
          <a:prstGeom prst="rect">
            <a:avLst/>
          </a:prstGeom>
        </p:spPr>
      </p:pic>
      <p:sp>
        <p:nvSpPr>
          <p:cNvPr id="7" name="Rectangle 5"/>
          <p:cNvSpPr>
            <a:spLocks noChangeArrowheads="1"/>
          </p:cNvSpPr>
          <p:nvPr/>
        </p:nvSpPr>
        <p:spPr bwMode="auto">
          <a:xfrm>
            <a:off x="1" y="2"/>
            <a:ext cx="12192000" cy="779463"/>
          </a:xfrm>
          <a:prstGeom prst="rect">
            <a:avLst/>
          </a:prstGeom>
          <a:solidFill>
            <a:srgbClr val="37434D"/>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9" tIns="54414" rIns="108829" bIns="54414" anchor="ctr"/>
          <a:lstStyle/>
          <a:p>
            <a:pPr algn="ctr" rtl="0" fontAlgn="base">
              <a:spcBef>
                <a:spcPct val="0"/>
              </a:spcBef>
              <a:spcAft>
                <a:spcPct val="0"/>
              </a:spcAft>
            </a:pPr>
            <a:endParaRPr lang="en-US" sz="1400" kern="1200" dirty="0">
              <a:solidFill>
                <a:srgbClr val="FFFFFF"/>
              </a:solidFill>
              <a:latin typeface="+mn-lt"/>
              <a:ea typeface="ＭＳ Ｐゴシック" pitchFamily="-111" charset="-128"/>
              <a:cs typeface="+mn-cs"/>
            </a:endParaRPr>
          </a:p>
        </p:txBody>
      </p:sp>
      <p:sp>
        <p:nvSpPr>
          <p:cNvPr id="9" name="Rectangle 21"/>
          <p:cNvSpPr>
            <a:spLocks noChangeArrowheads="1"/>
          </p:cNvSpPr>
          <p:nvPr/>
        </p:nvSpPr>
        <p:spPr bwMode="auto">
          <a:xfrm>
            <a:off x="304800" y="6487239"/>
            <a:ext cx="518302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2017 Adobe Systems Incorporated.  All Rights Reserved.  Adobe Confidential.</a:t>
            </a:r>
          </a:p>
        </p:txBody>
      </p:sp>
      <p:sp>
        <p:nvSpPr>
          <p:cNvPr id="2" name="Title Placeholder 1"/>
          <p:cNvSpPr>
            <a:spLocks noGrp="1"/>
          </p:cNvSpPr>
          <p:nvPr>
            <p:ph type="title"/>
          </p:nvPr>
        </p:nvSpPr>
        <p:spPr>
          <a:xfrm>
            <a:off x="304801" y="184150"/>
            <a:ext cx="11582400" cy="411162"/>
          </a:xfrm>
          <a:prstGeom prst="rect">
            <a:avLst/>
          </a:prstGeom>
        </p:spPr>
        <p:txBody>
          <a:bodyPr vert="horz" lIns="108829" tIns="54414" rIns="108829" bIns="54414" rtlCol="0" anchor="ctr">
            <a:noAutofit/>
          </a:bodyPr>
          <a:lstStyle/>
          <a:p>
            <a:r>
              <a:rPr lang="en-US" dirty="0"/>
              <a:t>Click to edit Master title style</a:t>
            </a:r>
          </a:p>
        </p:txBody>
      </p:sp>
      <p:sp>
        <p:nvSpPr>
          <p:cNvPr id="3" name="Text Placeholder 2"/>
          <p:cNvSpPr>
            <a:spLocks noGrp="1"/>
          </p:cNvSpPr>
          <p:nvPr>
            <p:ph type="body" idx="1"/>
          </p:nvPr>
        </p:nvSpPr>
        <p:spPr>
          <a:xfrm>
            <a:off x="304801" y="990600"/>
            <a:ext cx="11582400" cy="5181600"/>
          </a:xfrm>
          <a:prstGeom prst="rect">
            <a:avLst/>
          </a:prstGeom>
        </p:spPr>
        <p:txBody>
          <a:bodyPr vert="horz" lIns="108829" tIns="54414" rIns="108829" bIns="5441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88001" y="6629400"/>
            <a:ext cx="1016000" cy="168274"/>
          </a:xfrm>
          <a:prstGeom prst="rect">
            <a:avLst/>
          </a:prstGeom>
        </p:spPr>
        <p:txBody>
          <a:bodyPr vert="horz" lIns="108829" tIns="54414" rIns="108829" bIns="54414" rtlCol="0" anchor="ctr"/>
          <a:lstStyle>
            <a:lvl1pPr algn="ctr">
              <a:defRPr sz="800">
                <a:solidFill>
                  <a:schemeClr val="bg1"/>
                </a:solidFill>
              </a:defRPr>
            </a:lvl1pPr>
          </a:lstStyle>
          <a:p>
            <a:fld id="{3AB78257-7A7E-4BBC-BB44-767E213B120F}" type="datetime1">
              <a:rPr lang="en-US" smtClean="0"/>
              <a:pPr/>
              <a:t>11/16/2018</a:t>
            </a:fld>
            <a:endParaRPr lang="en-US" dirty="0"/>
          </a:p>
        </p:txBody>
      </p:sp>
      <p:sp>
        <p:nvSpPr>
          <p:cNvPr id="5" name="Footer Placeholder 4"/>
          <p:cNvSpPr>
            <a:spLocks noGrp="1"/>
          </p:cNvSpPr>
          <p:nvPr>
            <p:ph type="ftr" sz="quarter" idx="3"/>
          </p:nvPr>
        </p:nvSpPr>
        <p:spPr>
          <a:xfrm>
            <a:off x="281515" y="6629400"/>
            <a:ext cx="5204885" cy="168274"/>
          </a:xfrm>
          <a:prstGeom prst="rect">
            <a:avLst/>
          </a:prstGeom>
        </p:spPr>
        <p:txBody>
          <a:bodyPr vert="horz" lIns="0" tIns="54414" rIns="108829" bIns="54414"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5588001" y="6477000"/>
            <a:ext cx="1016000" cy="168274"/>
          </a:xfrm>
          <a:prstGeom prst="rect">
            <a:avLst/>
          </a:prstGeom>
        </p:spPr>
        <p:txBody>
          <a:bodyPr vert="horz" lIns="108829" tIns="54414" rIns="108829" bIns="54414" rtlCol="0" anchor="ctr"/>
          <a:lstStyle>
            <a:lvl1pPr algn="r">
              <a:defRPr sz="800">
                <a:solidFill>
                  <a:schemeClr val="bg1"/>
                </a:solidFill>
              </a:defRPr>
            </a:lvl1pPr>
          </a:lstStyle>
          <a:p>
            <a:pPr algn="ctr"/>
            <a:fld id="{90156F56-D5AE-4C6F-B826-C69D1BC521BB}" type="slidenum">
              <a:rPr lang="en-US" smtClean="0"/>
              <a:pPr algn="ctr"/>
              <a:t>‹#›</a:t>
            </a:fld>
            <a:endParaRPr lang="en-US" dirty="0"/>
          </a:p>
        </p:txBody>
      </p:sp>
    </p:spTree>
    <p:custDataLst>
      <p:tags r:id="rId20"/>
    </p:custDataLst>
    <p:extLst>
      <p:ext uri="{BB962C8B-B14F-4D97-AF65-F5344CB8AC3E}">
        <p14:creationId xmlns:p14="http://schemas.microsoft.com/office/powerpoint/2010/main" val="35572424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hf hdr="0" ftr="0" dt="0"/>
  <p:txStyles>
    <p:titleStyle>
      <a:lvl1pPr algn="l" defTabSz="1088291" rtl="0" eaLnBrk="1" latinLnBrk="0" hangingPunct="1">
        <a:spcBef>
          <a:spcPct val="0"/>
        </a:spcBef>
        <a:buNone/>
        <a:defRPr sz="2400" kern="1200">
          <a:solidFill>
            <a:schemeClr val="bg2"/>
          </a:solidFill>
          <a:latin typeface="+mj-lt"/>
          <a:ea typeface="+mj-ea"/>
          <a:cs typeface="+mj-cs"/>
        </a:defRPr>
      </a:lvl1pPr>
    </p:titleStyle>
    <p:bodyStyle>
      <a:lvl1pPr marL="275852" indent="-275852" algn="l" defTabSz="1088291" rtl="0" eaLnBrk="1" latinLnBrk="0" hangingPunct="1">
        <a:spcBef>
          <a:spcPts val="714"/>
        </a:spcBef>
        <a:buClr>
          <a:schemeClr val="accent4"/>
        </a:buClr>
        <a:buSzPct val="70000"/>
        <a:buFont typeface="Wingdings" pitchFamily="2" charset="2"/>
        <a:buChar char="§"/>
        <a:defRPr sz="2000" kern="1200">
          <a:solidFill>
            <a:schemeClr val="tx1"/>
          </a:solidFill>
          <a:latin typeface="+mn-lt"/>
          <a:ea typeface="+mn-ea"/>
          <a:cs typeface="+mn-cs"/>
        </a:defRPr>
      </a:lvl1pPr>
      <a:lvl2pPr marL="551703" indent="-275852" algn="l" defTabSz="1088291" rtl="0" eaLnBrk="1" latinLnBrk="0" hangingPunct="1">
        <a:spcBef>
          <a:spcPts val="714"/>
        </a:spcBef>
        <a:buClr>
          <a:schemeClr val="accent4"/>
        </a:buClr>
        <a:buSzPct val="70000"/>
        <a:buFont typeface="Wingdings" pitchFamily="2" charset="2"/>
        <a:buChar char="§"/>
        <a:defRPr sz="2000" kern="1200">
          <a:solidFill>
            <a:schemeClr val="tx1"/>
          </a:solidFill>
          <a:latin typeface="+mn-lt"/>
          <a:ea typeface="+mn-ea"/>
          <a:cs typeface="+mn-cs"/>
        </a:defRPr>
      </a:lvl2pPr>
      <a:lvl3pPr marL="751979" indent="-200276" algn="l" defTabSz="1088291" rtl="0" eaLnBrk="1" latinLnBrk="0" hangingPunct="1">
        <a:spcBef>
          <a:spcPts val="714"/>
        </a:spcBef>
        <a:buClr>
          <a:schemeClr val="accent4"/>
        </a:buClr>
        <a:buSzPct val="70000"/>
        <a:buFont typeface="Wingdings" pitchFamily="2" charset="2"/>
        <a:buChar char="§"/>
        <a:defRPr sz="1800" kern="1200">
          <a:solidFill>
            <a:schemeClr val="tx1"/>
          </a:solidFill>
          <a:latin typeface="+mn-lt"/>
          <a:ea typeface="+mn-ea"/>
          <a:cs typeface="+mn-cs"/>
        </a:defRPr>
      </a:lvl3pPr>
      <a:lvl4pPr marL="950366" indent="-198387" algn="l" defTabSz="1088291" rtl="0" eaLnBrk="1" latinLnBrk="0" hangingPunct="1">
        <a:spcBef>
          <a:spcPts val="714"/>
        </a:spcBef>
        <a:buClr>
          <a:schemeClr val="accent4"/>
        </a:buClr>
        <a:buSzPct val="70000"/>
        <a:buFont typeface="Wingdings" pitchFamily="2" charset="2"/>
        <a:buChar char="§"/>
        <a:defRPr sz="1800" kern="1200">
          <a:solidFill>
            <a:schemeClr val="tx1"/>
          </a:solidFill>
          <a:latin typeface="+mn-lt"/>
          <a:ea typeface="+mn-ea"/>
          <a:cs typeface="+mn-cs"/>
        </a:defRPr>
      </a:lvl4pPr>
      <a:lvl5pPr marL="1088291" indent="-137926" algn="l" defTabSz="1088291" rtl="0" eaLnBrk="1" latinLnBrk="0" hangingPunct="1">
        <a:spcBef>
          <a:spcPts val="714"/>
        </a:spcBef>
        <a:buClr>
          <a:schemeClr val="accent4"/>
        </a:buClr>
        <a:buSzPct val="70000"/>
        <a:buFont typeface="Wingdings" pitchFamily="2" charset="2"/>
        <a:buChar char="§"/>
        <a:defRPr sz="1400" kern="1200">
          <a:solidFill>
            <a:schemeClr val="tx1"/>
          </a:solidFill>
          <a:latin typeface="+mn-lt"/>
          <a:ea typeface="+mn-ea"/>
          <a:cs typeface="+mn-cs"/>
        </a:defRPr>
      </a:lvl5pPr>
      <a:lvl6pPr marL="299279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44"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8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35"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291" rtl="0" eaLnBrk="1" latinLnBrk="0" hangingPunct="1">
        <a:defRPr sz="2100" kern="1200">
          <a:solidFill>
            <a:schemeClr val="tx1"/>
          </a:solidFill>
          <a:latin typeface="+mn-lt"/>
          <a:ea typeface="+mn-ea"/>
          <a:cs typeface="+mn-cs"/>
        </a:defRPr>
      </a:lvl1pPr>
      <a:lvl2pPr marL="544145" algn="l" defTabSz="1088291" rtl="0" eaLnBrk="1" latinLnBrk="0" hangingPunct="1">
        <a:defRPr sz="2100" kern="1200">
          <a:solidFill>
            <a:schemeClr val="tx1"/>
          </a:solidFill>
          <a:latin typeface="+mn-lt"/>
          <a:ea typeface="+mn-ea"/>
          <a:cs typeface="+mn-cs"/>
        </a:defRPr>
      </a:lvl2pPr>
      <a:lvl3pPr marL="1088291" algn="l" defTabSz="1088291" rtl="0" eaLnBrk="1" latinLnBrk="0" hangingPunct="1">
        <a:defRPr sz="2100" kern="1200">
          <a:solidFill>
            <a:schemeClr val="tx1"/>
          </a:solidFill>
          <a:latin typeface="+mn-lt"/>
          <a:ea typeface="+mn-ea"/>
          <a:cs typeface="+mn-cs"/>
        </a:defRPr>
      </a:lvl3pPr>
      <a:lvl4pPr marL="1632436" algn="l" defTabSz="1088291" rtl="0" eaLnBrk="1" latinLnBrk="0" hangingPunct="1">
        <a:defRPr sz="2100" kern="1200">
          <a:solidFill>
            <a:schemeClr val="tx1"/>
          </a:solidFill>
          <a:latin typeface="+mn-lt"/>
          <a:ea typeface="+mn-ea"/>
          <a:cs typeface="+mn-cs"/>
        </a:defRPr>
      </a:lvl4pPr>
      <a:lvl5pPr marL="2176581" algn="l" defTabSz="1088291" rtl="0" eaLnBrk="1" latinLnBrk="0" hangingPunct="1">
        <a:defRPr sz="2100" kern="1200">
          <a:solidFill>
            <a:schemeClr val="tx1"/>
          </a:solidFill>
          <a:latin typeface="+mn-lt"/>
          <a:ea typeface="+mn-ea"/>
          <a:cs typeface="+mn-cs"/>
        </a:defRPr>
      </a:lvl5pPr>
      <a:lvl6pPr marL="2720726" algn="l" defTabSz="1088291" rtl="0" eaLnBrk="1" latinLnBrk="0" hangingPunct="1">
        <a:defRPr sz="2100" kern="1200">
          <a:solidFill>
            <a:schemeClr val="tx1"/>
          </a:solidFill>
          <a:latin typeface="+mn-lt"/>
          <a:ea typeface="+mn-ea"/>
          <a:cs typeface="+mn-cs"/>
        </a:defRPr>
      </a:lvl6pPr>
      <a:lvl7pPr marL="3264872" algn="l" defTabSz="1088291" rtl="0" eaLnBrk="1" latinLnBrk="0" hangingPunct="1">
        <a:defRPr sz="2100" kern="1200">
          <a:solidFill>
            <a:schemeClr val="tx1"/>
          </a:solidFill>
          <a:latin typeface="+mn-lt"/>
          <a:ea typeface="+mn-ea"/>
          <a:cs typeface="+mn-cs"/>
        </a:defRPr>
      </a:lvl7pPr>
      <a:lvl8pPr marL="3809017" algn="l" defTabSz="1088291" rtl="0" eaLnBrk="1" latinLnBrk="0" hangingPunct="1">
        <a:defRPr sz="2100" kern="1200">
          <a:solidFill>
            <a:schemeClr val="tx1"/>
          </a:solidFill>
          <a:latin typeface="+mn-lt"/>
          <a:ea typeface="+mn-ea"/>
          <a:cs typeface="+mn-cs"/>
        </a:defRPr>
      </a:lvl8pPr>
      <a:lvl9pPr marL="4353162" algn="l" defTabSz="108829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31.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32.tif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33.tif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34.tif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09600" y="2248691"/>
            <a:ext cx="10972800" cy="762011"/>
          </a:xfrm>
          <a:prstGeom prst="rect">
            <a:avLst/>
          </a:prstGeom>
          <a:noFill/>
          <a:ln>
            <a:noFill/>
          </a:ln>
        </p:spPr>
        <p:txBody>
          <a:bodyPr spcFirstLastPara="1" wrap="square" lIns="91425" tIns="45700" rIns="91425" bIns="45700" anchor="t" anchorCtr="0">
            <a:noAutofit/>
          </a:bodyPr>
          <a:lstStyle/>
          <a:p>
            <a:pPr marL="0" marR="0" lvl="0" indent="0" algn="ctr" rtl="0">
              <a:lnSpc>
                <a:spcPct val="136363"/>
              </a:lnSpc>
              <a:spcBef>
                <a:spcPts val="0"/>
              </a:spcBef>
              <a:spcAft>
                <a:spcPts val="0"/>
              </a:spcAft>
              <a:buClr>
                <a:schemeClr val="lt1"/>
              </a:buClr>
              <a:buSzPts val="4400"/>
              <a:buFont typeface="Arial"/>
              <a:buNone/>
            </a:pPr>
            <a:r>
              <a:rPr lang="en-US" dirty="0" smtClean="0"/>
              <a:t>Financial Services </a:t>
            </a:r>
          </a:p>
          <a:p>
            <a:pPr marL="0" marR="0" lvl="0" indent="0" algn="ctr" rtl="0">
              <a:lnSpc>
                <a:spcPct val="136363"/>
              </a:lnSpc>
              <a:spcBef>
                <a:spcPts val="0"/>
              </a:spcBef>
              <a:spcAft>
                <a:spcPts val="0"/>
              </a:spcAft>
              <a:buClr>
                <a:schemeClr val="lt1"/>
              </a:buClr>
              <a:buSzPts val="4400"/>
              <a:buFont typeface="Arial"/>
              <a:buNone/>
            </a:pPr>
            <a:r>
              <a:rPr lang="en-US" dirty="0" smtClean="0"/>
              <a:t>Marketing </a:t>
            </a:r>
            <a:r>
              <a:rPr lang="en-US" dirty="0" smtClean="0"/>
              <a:t>&amp; SEO</a:t>
            </a:r>
            <a:endParaRPr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enewton\Pictures\Compli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211" y="-19609"/>
            <a:ext cx="9943531" cy="68776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53845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newton\Pictures\Financial-Literac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72296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52125" y="1558220"/>
            <a:ext cx="6851181" cy="2699880"/>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5815" y="1731199"/>
            <a:ext cx="8327409" cy="1325563"/>
          </a:xfrm>
        </p:spPr>
        <p:txBody>
          <a:bodyPr/>
          <a:lstStyle/>
          <a:p>
            <a:pPr algn="ctr"/>
            <a:r>
              <a:rPr lang="en-US" sz="6600" dirty="0" smtClean="0">
                <a:solidFill>
                  <a:schemeClr val="bg1"/>
                </a:solidFill>
              </a:rPr>
              <a:t>Financial Literacy</a:t>
            </a:r>
            <a:br>
              <a:rPr lang="en-US" sz="6600" dirty="0" smtClean="0">
                <a:solidFill>
                  <a:schemeClr val="bg1"/>
                </a:solidFill>
              </a:rPr>
            </a:br>
            <a:r>
              <a:rPr lang="en-US" sz="3600" dirty="0" smtClean="0">
                <a:solidFill>
                  <a:schemeClr val="bg1"/>
                </a:solidFill>
              </a:rPr>
              <a:t>90% of US </a:t>
            </a:r>
            <a:r>
              <a:rPr lang="en-US" sz="3600" dirty="0">
                <a:solidFill>
                  <a:schemeClr val="bg1"/>
                </a:solidFill>
              </a:rPr>
              <a:t>c</a:t>
            </a:r>
            <a:r>
              <a:rPr lang="en-US" sz="3600" dirty="0" smtClean="0">
                <a:solidFill>
                  <a:schemeClr val="bg1"/>
                </a:solidFill>
              </a:rPr>
              <a:t>onsumers </a:t>
            </a:r>
            <a:br>
              <a:rPr lang="en-US" sz="3600" dirty="0" smtClean="0">
                <a:solidFill>
                  <a:schemeClr val="bg1"/>
                </a:solidFill>
              </a:rPr>
            </a:br>
            <a:r>
              <a:rPr lang="en-US" sz="3600" dirty="0" smtClean="0">
                <a:solidFill>
                  <a:schemeClr val="bg1"/>
                </a:solidFill>
              </a:rPr>
              <a:t>want financial training</a:t>
            </a:r>
            <a:endParaRPr lang="en-US" sz="3600" dirty="0">
              <a:solidFill>
                <a:schemeClr val="bg1"/>
              </a:solidFill>
            </a:endParaRPr>
          </a:p>
        </p:txBody>
      </p:sp>
    </p:spTree>
    <p:custDataLst>
      <p:tags r:id="rId1"/>
    </p:custDataLst>
    <p:extLst>
      <p:ext uri="{BB962C8B-B14F-4D97-AF65-F5344CB8AC3E}">
        <p14:creationId xmlns:p14="http://schemas.microsoft.com/office/powerpoint/2010/main" val="1726587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32288" y="-41830"/>
            <a:ext cx="7718947" cy="818300"/>
          </a:xfrm>
        </p:spPr>
        <p:txBody>
          <a:bodyPr/>
          <a:lstStyle/>
          <a:p>
            <a:r>
              <a:rPr lang="en-US" dirty="0" smtClean="0">
                <a:solidFill>
                  <a:schemeClr val="bg1"/>
                </a:solidFill>
              </a:rPr>
              <a:t>Customer Journey Analytics</a:t>
            </a:r>
            <a:endParaRPr lang="en-US" dirty="0">
              <a:solidFill>
                <a:schemeClr val="bg1"/>
              </a:solidFill>
            </a:endParaRPr>
          </a:p>
        </p:txBody>
      </p:sp>
    </p:spTree>
    <p:custDataLst>
      <p:tags r:id="rId1"/>
    </p:custDataLst>
    <p:extLst>
      <p:ext uri="{BB962C8B-B14F-4D97-AF65-F5344CB8AC3E}">
        <p14:creationId xmlns:p14="http://schemas.microsoft.com/office/powerpoint/2010/main" val="3136026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descr="C:\Users\enewton\Pictures\Conclusions-sl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 y="-14170"/>
            <a:ext cx="12345215" cy="68721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515600" cy="767639"/>
          </a:xfrm>
        </p:spPr>
        <p:txBody>
          <a:bodyPr/>
          <a:lstStyle/>
          <a:p>
            <a:r>
              <a:rPr lang="en-US" dirty="0" smtClean="0"/>
              <a:t>Conclusions</a:t>
            </a:r>
            <a:endParaRPr lang="en-US" dirty="0"/>
          </a:p>
        </p:txBody>
      </p:sp>
      <p:sp>
        <p:nvSpPr>
          <p:cNvPr id="3" name="Text Placeholder 2"/>
          <p:cNvSpPr>
            <a:spLocks noGrp="1"/>
          </p:cNvSpPr>
          <p:nvPr>
            <p:ph type="body" idx="1"/>
          </p:nvPr>
        </p:nvSpPr>
        <p:spPr>
          <a:xfrm>
            <a:off x="665328" y="1284255"/>
            <a:ext cx="5780964" cy="5171135"/>
          </a:xfrm>
        </p:spPr>
        <p:txBody>
          <a:bodyPr/>
          <a:lstStyle/>
          <a:p>
            <a:r>
              <a:rPr lang="en-US" dirty="0" smtClean="0"/>
              <a:t>Financial services trends:</a:t>
            </a:r>
          </a:p>
          <a:p>
            <a:pPr lvl="1"/>
            <a:r>
              <a:rPr lang="en-US" dirty="0" smtClean="0"/>
              <a:t>Digital and online</a:t>
            </a:r>
          </a:p>
          <a:p>
            <a:pPr lvl="1"/>
            <a:r>
              <a:rPr lang="en-US" dirty="0" smtClean="0"/>
              <a:t>Self-serve</a:t>
            </a:r>
          </a:p>
          <a:p>
            <a:pPr lvl="1"/>
            <a:r>
              <a:rPr lang="en-US" dirty="0" smtClean="0"/>
              <a:t>Mobile emergent</a:t>
            </a:r>
          </a:p>
          <a:p>
            <a:pPr lvl="1"/>
            <a:r>
              <a:rPr lang="en-US" dirty="0" smtClean="0"/>
              <a:t>Compliance</a:t>
            </a:r>
          </a:p>
          <a:p>
            <a:pPr lvl="1"/>
            <a:r>
              <a:rPr lang="en-US" dirty="0" smtClean="0"/>
              <a:t>Personalized</a:t>
            </a:r>
          </a:p>
          <a:p>
            <a:pPr lvl="1"/>
            <a:r>
              <a:rPr lang="en-US" dirty="0" smtClean="0"/>
              <a:t>Financial literacy</a:t>
            </a:r>
            <a:endParaRPr lang="en-US" dirty="0"/>
          </a:p>
          <a:p>
            <a:pPr lvl="1"/>
            <a:endParaRPr lang="en-US" dirty="0" smtClean="0"/>
          </a:p>
          <a:p>
            <a:r>
              <a:rPr lang="en-US" dirty="0" smtClean="0"/>
              <a:t>SEO and content marketing even more critical skills for financial services</a:t>
            </a:r>
          </a:p>
          <a:p>
            <a:pPr lvl="1"/>
            <a:endParaRPr lang="en-US" dirty="0"/>
          </a:p>
        </p:txBody>
      </p:sp>
    </p:spTree>
    <p:custDataLst>
      <p:tags r:id="rId1"/>
    </p:custDataLst>
    <p:extLst>
      <p:ext uri="{BB962C8B-B14F-4D97-AF65-F5344CB8AC3E}">
        <p14:creationId xmlns:p14="http://schemas.microsoft.com/office/powerpoint/2010/main" val="700942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91" y="103875"/>
            <a:ext cx="11117245" cy="1325563"/>
          </a:xfrm>
        </p:spPr>
        <p:txBody>
          <a:bodyPr/>
          <a:lstStyle/>
          <a:p>
            <a:r>
              <a:rPr lang="en-US" sz="3600" dirty="0" smtClean="0"/>
              <a:t>Use Case 1: Large Site Technical Audit </a:t>
            </a:r>
            <a:r>
              <a:rPr lang="en-US" sz="3600" dirty="0" err="1" smtClean="0"/>
              <a:t>ContentIQ</a:t>
            </a:r>
            <a:endParaRPr lang="en-US" sz="3600" dirty="0"/>
          </a:p>
        </p:txBody>
      </p:sp>
      <p:pic>
        <p:nvPicPr>
          <p:cNvPr id="4" name="Picture 3"/>
          <p:cNvPicPr/>
          <p:nvPr/>
        </p:nvPicPr>
        <p:blipFill>
          <a:blip r:embed="rId4" cstate="email">
            <a:extLst>
              <a:ext uri="{28A0092B-C50C-407E-A947-70E740481C1C}">
                <a14:useLocalDpi xmlns:a14="http://schemas.microsoft.com/office/drawing/2010/main"/>
              </a:ext>
            </a:extLst>
          </a:blip>
          <a:stretch>
            <a:fillRect/>
          </a:stretch>
        </p:blipFill>
        <p:spPr>
          <a:xfrm>
            <a:off x="1294410" y="1431608"/>
            <a:ext cx="9699363" cy="4588192"/>
          </a:xfrm>
          <a:prstGeom prst="rect">
            <a:avLst/>
          </a:prstGeom>
          <a:ln>
            <a:solidFill>
              <a:schemeClr val="accent5">
                <a:lumMod val="75000"/>
              </a:schemeClr>
            </a:solidFill>
          </a:ln>
        </p:spPr>
      </p:pic>
    </p:spTree>
    <p:custDataLst>
      <p:tags r:id="rId1"/>
    </p:custDataLst>
    <p:extLst>
      <p:ext uri="{BB962C8B-B14F-4D97-AF65-F5344CB8AC3E}">
        <p14:creationId xmlns:p14="http://schemas.microsoft.com/office/powerpoint/2010/main" val="163195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sz="3600" dirty="0" smtClean="0"/>
              <a:t>Use Case 2: Voice of Customer and Queries</a:t>
            </a:r>
            <a:br>
              <a:rPr lang="en-US" sz="3600" dirty="0" smtClean="0"/>
            </a:br>
            <a:r>
              <a:rPr lang="en-US" sz="3600" dirty="0" smtClean="0"/>
              <a:t>Data Cube</a:t>
            </a:r>
            <a:endParaRPr lang="en-US" sz="3600" dirty="0"/>
          </a:p>
        </p:txBody>
      </p:sp>
      <p:pic>
        <p:nvPicPr>
          <p:cNvPr id="4" name="Picture 3"/>
          <p:cNvPicPr/>
          <p:nvPr/>
        </p:nvPicPr>
        <p:blipFill>
          <a:blip r:embed="rId4" cstate="email">
            <a:extLst>
              <a:ext uri="{28A0092B-C50C-407E-A947-70E740481C1C}">
                <a14:useLocalDpi xmlns:a14="http://schemas.microsoft.com/office/drawing/2010/main"/>
              </a:ext>
            </a:extLst>
          </a:blip>
          <a:stretch>
            <a:fillRect/>
          </a:stretch>
        </p:blipFill>
        <p:spPr>
          <a:xfrm>
            <a:off x="2794634" y="1178560"/>
            <a:ext cx="6882765" cy="5100320"/>
          </a:xfrm>
          <a:prstGeom prst="rect">
            <a:avLst/>
          </a:prstGeom>
          <a:ln>
            <a:solidFill>
              <a:srgbClr val="0070C0"/>
            </a:solidFill>
          </a:ln>
        </p:spPr>
      </p:pic>
    </p:spTree>
    <p:custDataLst>
      <p:tags r:id="rId1"/>
    </p:custDataLst>
    <p:extLst>
      <p:ext uri="{BB962C8B-B14F-4D97-AF65-F5344CB8AC3E}">
        <p14:creationId xmlns:p14="http://schemas.microsoft.com/office/powerpoint/2010/main" val="19258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000"/>
            <a:ext cx="10515600" cy="1325563"/>
          </a:xfrm>
        </p:spPr>
        <p:txBody>
          <a:bodyPr/>
          <a:lstStyle/>
          <a:p>
            <a:r>
              <a:rPr lang="en-US" sz="3600" dirty="0" smtClean="0"/>
              <a:t>Use Case 3: Identifying Untargeted Keyword </a:t>
            </a:r>
            <a:br>
              <a:rPr lang="en-US" sz="3600" dirty="0" smtClean="0"/>
            </a:br>
            <a:r>
              <a:rPr lang="en-US" sz="3600" dirty="0" smtClean="0"/>
              <a:t>Page Reporting</a:t>
            </a:r>
            <a:endParaRPr lang="en-US" sz="3600" dirty="0"/>
          </a:p>
        </p:txBody>
      </p:sp>
      <p:pic>
        <p:nvPicPr>
          <p:cNvPr id="5" name="Picture 4"/>
          <p:cNvPicPr/>
          <p:nvPr/>
        </p:nvPicPr>
        <p:blipFill>
          <a:blip r:embed="rId4" cstate="email">
            <a:extLst>
              <a:ext uri="{28A0092B-C50C-407E-A947-70E740481C1C}">
                <a14:useLocalDpi xmlns:a14="http://schemas.microsoft.com/office/drawing/2010/main"/>
              </a:ext>
            </a:extLst>
          </a:blip>
          <a:stretch>
            <a:fillRect/>
          </a:stretch>
        </p:blipFill>
        <p:spPr>
          <a:xfrm>
            <a:off x="1155741" y="1557020"/>
            <a:ext cx="9907783" cy="3620622"/>
          </a:xfrm>
          <a:prstGeom prst="rect">
            <a:avLst/>
          </a:prstGeom>
          <a:ln>
            <a:solidFill>
              <a:srgbClr val="0070C0"/>
            </a:solidFill>
          </a:ln>
        </p:spPr>
      </p:pic>
    </p:spTree>
    <p:custDataLst>
      <p:tags r:id="rId1"/>
    </p:custDataLst>
    <p:extLst>
      <p:ext uri="{BB962C8B-B14F-4D97-AF65-F5344CB8AC3E}">
        <p14:creationId xmlns:p14="http://schemas.microsoft.com/office/powerpoint/2010/main" val="90064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75"/>
            <a:ext cx="10515600" cy="1325563"/>
          </a:xfrm>
        </p:spPr>
        <p:txBody>
          <a:bodyPr/>
          <a:lstStyle/>
          <a:p>
            <a:r>
              <a:rPr lang="en-US" sz="3600" dirty="0" smtClean="0"/>
              <a:t>Use Case 4: Track and Elevate Organic</a:t>
            </a:r>
            <a:br>
              <a:rPr lang="en-US" sz="3600" dirty="0" smtClean="0"/>
            </a:br>
            <a:r>
              <a:rPr lang="en-US" sz="3600" dirty="0" err="1" smtClean="0"/>
              <a:t>StoryBuilder</a:t>
            </a:r>
            <a:endParaRPr lang="en-US" sz="3600" dirty="0"/>
          </a:p>
        </p:txBody>
      </p:sp>
      <p:pic>
        <p:nvPicPr>
          <p:cNvPr id="4" name="Picture 3"/>
          <p:cNvPicPr/>
          <p:nvPr/>
        </p:nvPicPr>
        <p:blipFill>
          <a:blip r:embed="rId4" cstate="email">
            <a:extLst>
              <a:ext uri="{28A0092B-C50C-407E-A947-70E740481C1C}">
                <a14:useLocalDpi xmlns:a14="http://schemas.microsoft.com/office/drawing/2010/main"/>
              </a:ext>
            </a:extLst>
          </a:blip>
          <a:stretch>
            <a:fillRect/>
          </a:stretch>
        </p:blipFill>
        <p:spPr>
          <a:xfrm>
            <a:off x="2281423" y="1040421"/>
            <a:ext cx="7729476" cy="5552904"/>
          </a:xfrm>
          <a:prstGeom prst="rect">
            <a:avLst/>
          </a:prstGeom>
          <a:ln>
            <a:solidFill>
              <a:schemeClr val="accent5">
                <a:lumMod val="75000"/>
              </a:schemeClr>
            </a:solidFill>
          </a:ln>
        </p:spPr>
      </p:pic>
    </p:spTree>
    <p:custDataLst>
      <p:tags r:id="rId1"/>
    </p:custDataLst>
    <p:extLst>
      <p:ext uri="{BB962C8B-B14F-4D97-AF65-F5344CB8AC3E}">
        <p14:creationId xmlns:p14="http://schemas.microsoft.com/office/powerpoint/2010/main" val="355564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Services </a:t>
            </a:r>
            <a:r>
              <a:rPr lang="en-US" dirty="0" smtClean="0"/>
              <a:t>Content </a:t>
            </a:r>
            <a:r>
              <a:rPr lang="en-US" dirty="0" smtClean="0"/>
              <a:t>Benchmark</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20901763"/>
              </p:ext>
            </p:extLst>
          </p:nvPr>
        </p:nvGraphicFramePr>
        <p:xfrm>
          <a:off x="1874027" y="1922656"/>
          <a:ext cx="8124998" cy="2839352"/>
        </p:xfrm>
        <a:graphic>
          <a:graphicData uri="http://schemas.openxmlformats.org/drawingml/2006/table">
            <a:tbl>
              <a:tblPr firstRow="1" firstCol="1" bandRow="1">
                <a:tableStyleId>{35758FB7-9AC5-4552-8A53-C91805E547FA}</a:tableStyleId>
              </a:tblPr>
              <a:tblGrid>
                <a:gridCol w="6039822"/>
                <a:gridCol w="2085176"/>
              </a:tblGrid>
              <a:tr h="709838">
                <a:tc>
                  <a:txBody>
                    <a:bodyPr/>
                    <a:lstStyle/>
                    <a:p>
                      <a:pPr marL="0" marR="0">
                        <a:spcBef>
                          <a:spcPts val="0"/>
                        </a:spcBef>
                        <a:spcAft>
                          <a:spcPts val="0"/>
                        </a:spcAft>
                      </a:pPr>
                      <a:endParaRPr lang="en-US" sz="1600" dirty="0" smtClean="0">
                        <a:effectLst/>
                      </a:endParaRPr>
                    </a:p>
                    <a:p>
                      <a:pPr marL="0" marR="0">
                        <a:spcBef>
                          <a:spcPts val="0"/>
                        </a:spcBef>
                        <a:spcAft>
                          <a:spcPts val="0"/>
                        </a:spcAft>
                      </a:pPr>
                      <a:r>
                        <a:rPr lang="en-US" sz="1600" dirty="0" smtClean="0">
                          <a:effectLst/>
                        </a:rPr>
                        <a:t>BrightEdge </a:t>
                      </a:r>
                      <a:r>
                        <a:rPr lang="en-US" sz="1600" dirty="0">
                          <a:effectLst/>
                        </a:rPr>
                        <a:t>Data Cube Metrics</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dirty="0" smtClean="0">
                        <a:effectLst/>
                      </a:endParaRPr>
                    </a:p>
                    <a:p>
                      <a:pPr marL="0" marR="0">
                        <a:spcBef>
                          <a:spcPts val="0"/>
                        </a:spcBef>
                        <a:spcAft>
                          <a:spcPts val="0"/>
                        </a:spcAft>
                      </a:pPr>
                      <a:r>
                        <a:rPr lang="en-US" sz="1600" dirty="0" err="1" smtClean="0">
                          <a:effectLst/>
                        </a:rPr>
                        <a:t>Avg</a:t>
                      </a:r>
                      <a:r>
                        <a:rPr lang="en-US" sz="1600" dirty="0" smtClean="0">
                          <a:effectLst/>
                        </a:rPr>
                        <a:t> </a:t>
                      </a:r>
                      <a:r>
                        <a:rPr lang="en-US" sz="1600" dirty="0">
                          <a:effectLst/>
                        </a:rPr>
                        <a:t>for </a:t>
                      </a:r>
                      <a:r>
                        <a:rPr lang="en-US" sz="1600" dirty="0" err="1">
                          <a:effectLst/>
                        </a:rPr>
                        <a:t>eCommerce</a:t>
                      </a:r>
                      <a:endParaRPr lang="en-US" sz="1800" dirty="0">
                        <a:effectLst/>
                        <a:latin typeface="Calibri"/>
                        <a:ea typeface="Calibri"/>
                        <a:cs typeface="Times New Roman"/>
                      </a:endParaRPr>
                    </a:p>
                  </a:txBody>
                  <a:tcPr marL="68580" marR="68580" marT="0" marB="0"/>
                </a:tc>
              </a:tr>
              <a:tr h="354919">
                <a:tc>
                  <a:txBody>
                    <a:bodyPr/>
                    <a:lstStyle/>
                    <a:p>
                      <a:pPr marL="0" marR="0">
                        <a:spcBef>
                          <a:spcPts val="0"/>
                        </a:spcBef>
                        <a:spcAft>
                          <a:spcPts val="0"/>
                        </a:spcAft>
                      </a:pPr>
                      <a:r>
                        <a:rPr lang="en-US" sz="1600">
                          <a:effectLst/>
                        </a:rPr>
                        <a:t>The average Data Cube score for the industry is: 	</a:t>
                      </a:r>
                      <a:endParaRPr lang="en-US" sz="1800">
                        <a:effectLst/>
                        <a:latin typeface="Calibri"/>
                        <a:ea typeface="Calibri"/>
                        <a:cs typeface="Times New Roman"/>
                      </a:endParaRPr>
                    </a:p>
                  </a:txBody>
                  <a:tcPr marL="68580" marR="68580" marT="0" marB="0"/>
                </a:tc>
                <a:tc>
                  <a:txBody>
                    <a:bodyPr/>
                    <a:lstStyle/>
                    <a:p>
                      <a:pPr marL="0" marR="57150" algn="r">
                        <a:spcBef>
                          <a:spcPts val="0"/>
                        </a:spcBef>
                        <a:spcAft>
                          <a:spcPts val="0"/>
                        </a:spcAft>
                      </a:pPr>
                      <a:r>
                        <a:rPr lang="en-US" sz="1800" dirty="0">
                          <a:effectLst/>
                          <a:latin typeface="Calibri"/>
                          <a:ea typeface="Calibri"/>
                          <a:cs typeface="Calibri"/>
                        </a:rPr>
                        <a:t>192,450</a:t>
                      </a:r>
                      <a:endParaRPr lang="en-US" sz="2000" dirty="0">
                        <a:effectLst/>
                        <a:latin typeface="Calibri"/>
                        <a:ea typeface="Calibri"/>
                        <a:cs typeface="Times New Roman"/>
                      </a:endParaRPr>
                    </a:p>
                  </a:txBody>
                  <a:tcPr marL="68580" marR="68580" marT="0" marB="0"/>
                </a:tc>
              </a:tr>
              <a:tr h="354919">
                <a:tc>
                  <a:txBody>
                    <a:bodyPr/>
                    <a:lstStyle/>
                    <a:p>
                      <a:pPr marL="0" marR="0">
                        <a:spcBef>
                          <a:spcPts val="0"/>
                        </a:spcBef>
                        <a:spcAft>
                          <a:spcPts val="0"/>
                        </a:spcAft>
                      </a:pPr>
                      <a:r>
                        <a:rPr lang="en-US" sz="1600">
                          <a:effectLst/>
                        </a:rPr>
                        <a:t>The average number of position one listings is:</a:t>
                      </a:r>
                      <a:endParaRPr lang="en-US" sz="1800">
                        <a:effectLst/>
                        <a:latin typeface="Calibri"/>
                        <a:ea typeface="Calibri"/>
                        <a:cs typeface="Times New Roman"/>
                      </a:endParaRPr>
                    </a:p>
                  </a:txBody>
                  <a:tcPr marL="68580" marR="68580" marT="0" marB="0"/>
                </a:tc>
                <a:tc>
                  <a:txBody>
                    <a:bodyPr/>
                    <a:lstStyle/>
                    <a:p>
                      <a:pPr marL="0" marR="57150" algn="r">
                        <a:spcBef>
                          <a:spcPts val="0"/>
                        </a:spcBef>
                        <a:spcAft>
                          <a:spcPts val="0"/>
                        </a:spcAft>
                      </a:pPr>
                      <a:r>
                        <a:rPr lang="en-US" sz="1800">
                          <a:effectLst/>
                          <a:latin typeface="Calibri"/>
                          <a:ea typeface="Calibri"/>
                          <a:cs typeface="Calibri"/>
                        </a:rPr>
                        <a:t>348</a:t>
                      </a:r>
                      <a:endParaRPr lang="en-US" sz="2000">
                        <a:effectLst/>
                        <a:latin typeface="Calibri"/>
                        <a:ea typeface="Calibri"/>
                        <a:cs typeface="Times New Roman"/>
                      </a:endParaRPr>
                    </a:p>
                  </a:txBody>
                  <a:tcPr marL="68580" marR="68580" marT="0" marB="0"/>
                </a:tc>
              </a:tr>
              <a:tr h="354919">
                <a:tc>
                  <a:txBody>
                    <a:bodyPr/>
                    <a:lstStyle/>
                    <a:p>
                      <a:pPr marL="0" marR="0">
                        <a:spcBef>
                          <a:spcPts val="0"/>
                        </a:spcBef>
                        <a:spcAft>
                          <a:spcPts val="0"/>
                        </a:spcAft>
                      </a:pPr>
                      <a:r>
                        <a:rPr lang="en-US" sz="1600">
                          <a:effectLst/>
                        </a:rPr>
                        <a:t>The average page 1 listings is:</a:t>
                      </a:r>
                      <a:endParaRPr lang="en-US" sz="1800">
                        <a:effectLst/>
                        <a:latin typeface="Calibri"/>
                        <a:ea typeface="Calibri"/>
                        <a:cs typeface="Times New Roman"/>
                      </a:endParaRPr>
                    </a:p>
                  </a:txBody>
                  <a:tcPr marL="68580" marR="68580" marT="0" marB="0"/>
                </a:tc>
                <a:tc>
                  <a:txBody>
                    <a:bodyPr/>
                    <a:lstStyle/>
                    <a:p>
                      <a:pPr marL="0" marR="57150" algn="r">
                        <a:spcBef>
                          <a:spcPts val="0"/>
                        </a:spcBef>
                        <a:spcAft>
                          <a:spcPts val="0"/>
                        </a:spcAft>
                      </a:pPr>
                      <a:r>
                        <a:rPr lang="en-US" sz="1800">
                          <a:effectLst/>
                          <a:latin typeface="Calibri"/>
                          <a:ea typeface="Calibri"/>
                          <a:cs typeface="Calibri"/>
                        </a:rPr>
                        <a:t>2,595</a:t>
                      </a:r>
                      <a:endParaRPr lang="en-US" sz="2000">
                        <a:effectLst/>
                        <a:latin typeface="Calibri"/>
                        <a:ea typeface="Calibri"/>
                        <a:cs typeface="Times New Roman"/>
                      </a:endParaRPr>
                    </a:p>
                  </a:txBody>
                  <a:tcPr marL="68580" marR="68580" marT="0" marB="0"/>
                </a:tc>
              </a:tr>
              <a:tr h="354919">
                <a:tc>
                  <a:txBody>
                    <a:bodyPr/>
                    <a:lstStyle/>
                    <a:p>
                      <a:pPr marL="0" marR="0">
                        <a:spcBef>
                          <a:spcPts val="0"/>
                        </a:spcBef>
                        <a:spcAft>
                          <a:spcPts val="0"/>
                        </a:spcAft>
                      </a:pPr>
                      <a:r>
                        <a:rPr lang="en-US" sz="1600">
                          <a:effectLst/>
                        </a:rPr>
                        <a:t>The average total universal content results is:</a:t>
                      </a:r>
                      <a:endParaRPr lang="en-US" sz="1800">
                        <a:effectLst/>
                        <a:latin typeface="Calibri"/>
                        <a:ea typeface="Calibri"/>
                        <a:cs typeface="Times New Roman"/>
                      </a:endParaRPr>
                    </a:p>
                  </a:txBody>
                  <a:tcPr marL="68580" marR="68580" marT="0" marB="0"/>
                </a:tc>
                <a:tc>
                  <a:txBody>
                    <a:bodyPr/>
                    <a:lstStyle/>
                    <a:p>
                      <a:pPr marL="0" marR="57150" algn="r">
                        <a:spcBef>
                          <a:spcPts val="0"/>
                        </a:spcBef>
                        <a:spcAft>
                          <a:spcPts val="0"/>
                        </a:spcAft>
                      </a:pPr>
                      <a:r>
                        <a:rPr lang="en-US" sz="1800">
                          <a:effectLst/>
                          <a:latin typeface="Calibri"/>
                          <a:ea typeface="Calibri"/>
                          <a:cs typeface="Calibri"/>
                        </a:rPr>
                        <a:t>333</a:t>
                      </a:r>
                      <a:endParaRPr lang="en-US" sz="2000">
                        <a:effectLst/>
                        <a:latin typeface="Calibri"/>
                        <a:ea typeface="Calibri"/>
                        <a:cs typeface="Times New Roman"/>
                      </a:endParaRPr>
                    </a:p>
                  </a:txBody>
                  <a:tcPr marL="68580" marR="68580" marT="0" marB="0"/>
                </a:tc>
              </a:tr>
              <a:tr h="354919">
                <a:tc>
                  <a:txBody>
                    <a:bodyPr/>
                    <a:lstStyle/>
                    <a:p>
                      <a:pPr marL="0" marR="0">
                        <a:spcBef>
                          <a:spcPts val="0"/>
                        </a:spcBef>
                        <a:spcAft>
                          <a:spcPts val="0"/>
                        </a:spcAft>
                      </a:pPr>
                      <a:r>
                        <a:rPr lang="en-US" sz="1600">
                          <a:effectLst/>
                        </a:rPr>
                        <a:t>The average number of images is:</a:t>
                      </a:r>
                      <a:endParaRPr lang="en-US" sz="1800">
                        <a:effectLst/>
                        <a:latin typeface="Calibri"/>
                        <a:ea typeface="Calibri"/>
                        <a:cs typeface="Times New Roman"/>
                      </a:endParaRPr>
                    </a:p>
                  </a:txBody>
                  <a:tcPr marL="68580" marR="68580" marT="0" marB="0"/>
                </a:tc>
                <a:tc>
                  <a:txBody>
                    <a:bodyPr/>
                    <a:lstStyle/>
                    <a:p>
                      <a:pPr marL="0" marR="57150" algn="r">
                        <a:spcBef>
                          <a:spcPts val="0"/>
                        </a:spcBef>
                        <a:spcAft>
                          <a:spcPts val="0"/>
                        </a:spcAft>
                      </a:pPr>
                      <a:r>
                        <a:rPr lang="en-US" sz="1800">
                          <a:effectLst/>
                          <a:latin typeface="Calibri"/>
                          <a:ea typeface="Calibri"/>
                          <a:cs typeface="Calibri"/>
                        </a:rPr>
                        <a:t>24</a:t>
                      </a:r>
                      <a:endParaRPr lang="en-US" sz="2000">
                        <a:effectLst/>
                        <a:latin typeface="Calibri"/>
                        <a:ea typeface="Calibri"/>
                        <a:cs typeface="Times New Roman"/>
                      </a:endParaRPr>
                    </a:p>
                  </a:txBody>
                  <a:tcPr marL="68580" marR="68580" marT="0" marB="0"/>
                </a:tc>
              </a:tr>
              <a:tr h="354919">
                <a:tc>
                  <a:txBody>
                    <a:bodyPr/>
                    <a:lstStyle/>
                    <a:p>
                      <a:pPr marL="0" marR="0">
                        <a:spcBef>
                          <a:spcPts val="0"/>
                        </a:spcBef>
                        <a:spcAft>
                          <a:spcPts val="0"/>
                        </a:spcAft>
                      </a:pPr>
                      <a:r>
                        <a:rPr lang="en-US" sz="1600" dirty="0">
                          <a:effectLst/>
                        </a:rPr>
                        <a:t>The average number of Quick Answers is:</a:t>
                      </a:r>
                      <a:endParaRPr lang="en-US" sz="1800" dirty="0">
                        <a:effectLst/>
                        <a:latin typeface="Calibri"/>
                        <a:ea typeface="Calibri"/>
                        <a:cs typeface="Times New Roman"/>
                      </a:endParaRPr>
                    </a:p>
                  </a:txBody>
                  <a:tcPr marL="68580" marR="68580" marT="0" marB="0"/>
                </a:tc>
                <a:tc>
                  <a:txBody>
                    <a:bodyPr/>
                    <a:lstStyle/>
                    <a:p>
                      <a:pPr marL="0" marR="57150" algn="r">
                        <a:spcBef>
                          <a:spcPts val="0"/>
                        </a:spcBef>
                        <a:spcAft>
                          <a:spcPts val="0"/>
                        </a:spcAft>
                      </a:pPr>
                      <a:r>
                        <a:rPr lang="en-US" sz="1800" dirty="0">
                          <a:effectLst/>
                          <a:latin typeface="Calibri"/>
                          <a:ea typeface="Calibri"/>
                          <a:cs typeface="Calibri"/>
                        </a:rPr>
                        <a:t>56</a:t>
                      </a:r>
                      <a:endParaRPr lang="en-US" sz="2000" dirty="0">
                        <a:effectLst/>
                        <a:latin typeface="Calibri"/>
                        <a:ea typeface="Calibri"/>
                        <a:cs typeface="Times New Roman"/>
                      </a:endParaRPr>
                    </a:p>
                  </a:txBody>
                  <a:tcPr marL="68580" marR="68580" marT="0" marB="0"/>
                </a:tc>
              </a:tr>
            </a:tbl>
          </a:graphicData>
        </a:graphic>
      </p:graphicFrame>
    </p:spTree>
    <p:custDataLst>
      <p:tags r:id="rId1"/>
    </p:custDataLst>
    <p:extLst>
      <p:ext uri="{BB962C8B-B14F-4D97-AF65-F5344CB8AC3E}">
        <p14:creationId xmlns:p14="http://schemas.microsoft.com/office/powerpoint/2010/main" val="1556436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Services</a:t>
            </a:r>
            <a:r>
              <a:rPr lang="en-US" dirty="0" smtClean="0"/>
              <a:t> </a:t>
            </a:r>
            <a:r>
              <a:rPr lang="en-US" dirty="0" smtClean="0"/>
              <a:t>Click </a:t>
            </a:r>
            <a:r>
              <a:rPr lang="en-US" dirty="0" smtClean="0"/>
              <a:t>Curves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54849413"/>
              </p:ext>
            </p:extLst>
          </p:nvPr>
        </p:nvGraphicFramePr>
        <p:xfrm>
          <a:off x="1947554" y="2419739"/>
          <a:ext cx="8467104" cy="1393736"/>
        </p:xfrm>
        <a:graphic>
          <a:graphicData uri="http://schemas.openxmlformats.org/drawingml/2006/table">
            <a:tbl>
              <a:tblPr firstRow="1" firstCol="1" bandRow="1">
                <a:tableStyleId>{35758FB7-9AC5-4552-8A53-C91805E547FA}</a:tableStyleId>
              </a:tblPr>
              <a:tblGrid>
                <a:gridCol w="906218"/>
                <a:gridCol w="539704"/>
                <a:gridCol w="539704"/>
                <a:gridCol w="540710"/>
                <a:gridCol w="539704"/>
                <a:gridCol w="540710"/>
                <a:gridCol w="539704"/>
                <a:gridCol w="539704"/>
                <a:gridCol w="540710"/>
                <a:gridCol w="539704"/>
                <a:gridCol w="540710"/>
                <a:gridCol w="539704"/>
                <a:gridCol w="539704"/>
                <a:gridCol w="540710"/>
                <a:gridCol w="539704"/>
              </a:tblGrid>
              <a:tr h="347472">
                <a:tc>
                  <a:txBody>
                    <a:bodyPr/>
                    <a:lstStyle/>
                    <a:p>
                      <a:pPr marL="0" marR="0">
                        <a:spcBef>
                          <a:spcPts val="0"/>
                        </a:spcBef>
                        <a:spcAft>
                          <a:spcPts val="0"/>
                        </a:spcAft>
                      </a:pPr>
                      <a:r>
                        <a:rPr lang="en-US" sz="1400" dirty="0">
                          <a:effectLst/>
                        </a:rPr>
                        <a:t> </a:t>
                      </a:r>
                      <a:endParaRPr lang="en-US" sz="16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1</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2</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3</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4</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5</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6</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7</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8</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9</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10</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11</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12</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13</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14</a:t>
                      </a:r>
                      <a:endParaRPr lang="en-US" sz="2000" dirty="0">
                        <a:effectLst/>
                        <a:latin typeface="Calibri"/>
                        <a:ea typeface="Calibri"/>
                        <a:cs typeface="Times New Roman"/>
                      </a:endParaRPr>
                    </a:p>
                  </a:txBody>
                  <a:tcPr marL="68580" marR="68580" marT="0" marB="0"/>
                </a:tc>
              </a:tr>
              <a:tr h="523132">
                <a:tc>
                  <a:txBody>
                    <a:bodyPr/>
                    <a:lstStyle/>
                    <a:p>
                      <a:pPr marL="0" marR="0">
                        <a:spcBef>
                          <a:spcPts val="0"/>
                        </a:spcBef>
                        <a:spcAft>
                          <a:spcPts val="0"/>
                        </a:spcAft>
                      </a:pPr>
                      <a:r>
                        <a:rPr lang="en-US" sz="1400" dirty="0">
                          <a:effectLst/>
                        </a:rPr>
                        <a:t>Mobile</a:t>
                      </a:r>
                      <a:endParaRPr lang="en-US" sz="16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22.3%</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13.6%</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8.2%</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4.9%</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2.7%</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1.9%</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1.2%</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1.1%</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0.9%</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0.6%</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0.6%</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1.2%</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1.3%</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1.0%</a:t>
                      </a:r>
                      <a:endParaRPr lang="en-US" sz="2400">
                        <a:effectLst/>
                        <a:latin typeface="Calibri"/>
                        <a:ea typeface="Calibri"/>
                        <a:cs typeface="Times New Roman"/>
                      </a:endParaRPr>
                    </a:p>
                  </a:txBody>
                  <a:tcPr marL="68580" marR="68580" marT="0" marB="0"/>
                </a:tc>
              </a:tr>
              <a:tr h="523132">
                <a:tc>
                  <a:txBody>
                    <a:bodyPr/>
                    <a:lstStyle/>
                    <a:p>
                      <a:pPr marL="0" marR="0">
                        <a:spcBef>
                          <a:spcPts val="0"/>
                        </a:spcBef>
                        <a:spcAft>
                          <a:spcPts val="0"/>
                        </a:spcAft>
                      </a:pPr>
                      <a:r>
                        <a:rPr lang="en-US" sz="1400">
                          <a:effectLst/>
                        </a:rPr>
                        <a:t>Desktop</a:t>
                      </a:r>
                      <a:endParaRPr lang="en-US" sz="16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37.0%</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14.8%</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9.5%</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5.6%</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3.0%</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2.1%</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1.3%</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1.2%</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1.1%</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0.8%</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0.8%</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0.7%</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a:effectLst/>
                          <a:latin typeface="Calibri"/>
                          <a:ea typeface="Times New Roman"/>
                          <a:cs typeface="Times New Roman"/>
                        </a:rPr>
                        <a:t>1.2%</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latin typeface="Calibri"/>
                          <a:ea typeface="Times New Roman"/>
                          <a:cs typeface="Times New Roman"/>
                        </a:rPr>
                        <a:t>1.3%</a:t>
                      </a:r>
                      <a:endParaRPr lang="en-US" sz="2400" dirty="0">
                        <a:effectLst/>
                        <a:latin typeface="Calibri"/>
                        <a:ea typeface="Calibri"/>
                        <a:cs typeface="Times New Roman"/>
                      </a:endParaRPr>
                    </a:p>
                  </a:txBody>
                  <a:tcPr marL="68580" marR="68580" marT="0" marB="0"/>
                </a:tc>
              </a:tr>
            </a:tbl>
          </a:graphicData>
        </a:graphic>
      </p:graphicFrame>
    </p:spTree>
    <p:custDataLst>
      <p:tags r:id="rId1"/>
    </p:custDataLst>
    <p:extLst>
      <p:ext uri="{BB962C8B-B14F-4D97-AF65-F5344CB8AC3E}">
        <p14:creationId xmlns:p14="http://schemas.microsoft.com/office/powerpoint/2010/main" val="401218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28E8939-5B9F-A747-A07B-6046E7BDD189}"/>
              </a:ext>
            </a:extLst>
          </p:cNvPr>
          <p:cNvSpPr>
            <a:spLocks noGrp="1"/>
          </p:cNvSpPr>
          <p:nvPr>
            <p:ph type="body" sz="quarter" idx="4294967295"/>
          </p:nvPr>
        </p:nvSpPr>
        <p:spPr>
          <a:xfrm>
            <a:off x="523536" y="1572707"/>
            <a:ext cx="5572464" cy="1893824"/>
          </a:xfrm>
        </p:spPr>
        <p:txBody>
          <a:bodyPr/>
          <a:lstStyle/>
          <a:p>
            <a:r>
              <a:rPr lang="en-US" sz="2000" dirty="0"/>
              <a:t>Images and Videos have </a:t>
            </a:r>
            <a:r>
              <a:rPr lang="en-US" sz="2000" dirty="0" smtClean="0"/>
              <a:t>grown in both Mobile and Desktop, </a:t>
            </a:r>
            <a:r>
              <a:rPr lang="en-US" sz="2000" dirty="0"/>
              <a:t>while Quick Answers has declined in </a:t>
            </a:r>
            <a:r>
              <a:rPr lang="en-US" sz="2000" dirty="0" smtClean="0"/>
              <a:t>Desktop from a peak of 24.5% in February 2018</a:t>
            </a:r>
            <a:endParaRPr lang="en-US" sz="2000" dirty="0"/>
          </a:p>
          <a:p>
            <a:endParaRPr lang="en-US" sz="2000" dirty="0"/>
          </a:p>
          <a:p>
            <a:r>
              <a:rPr lang="en-US" sz="2000" dirty="0"/>
              <a:t>In </a:t>
            </a:r>
            <a:r>
              <a:rPr lang="en-US" sz="2000" dirty="0" smtClean="0"/>
              <a:t>Mobile Local 3-Pack is up dramatically</a:t>
            </a:r>
            <a:endParaRPr lang="en-US" sz="2000" dirty="0"/>
          </a:p>
        </p:txBody>
      </p:sp>
      <p:graphicFrame>
        <p:nvGraphicFramePr>
          <p:cNvPr id="5" name="Table 4">
            <a:extLst>
              <a:ext uri="{FF2B5EF4-FFF2-40B4-BE49-F238E27FC236}">
                <a16:creationId xmlns="" xmlns:a16="http://schemas.microsoft.com/office/drawing/2014/main" id="{B4799CCB-7F64-204B-AC54-A7E96276F585}"/>
              </a:ext>
            </a:extLst>
          </p:cNvPr>
          <p:cNvGraphicFramePr>
            <a:graphicFrameLocks noGrp="1"/>
          </p:cNvGraphicFramePr>
          <p:nvPr>
            <p:extLst>
              <p:ext uri="{D42A27DB-BD31-4B8C-83A1-F6EECF244321}">
                <p14:modId xmlns:p14="http://schemas.microsoft.com/office/powerpoint/2010/main" val="4252263919"/>
              </p:ext>
            </p:extLst>
          </p:nvPr>
        </p:nvGraphicFramePr>
        <p:xfrm>
          <a:off x="6711958" y="3832946"/>
          <a:ext cx="4687756" cy="2206336"/>
        </p:xfrm>
        <a:graphic>
          <a:graphicData uri="http://schemas.openxmlformats.org/drawingml/2006/table">
            <a:tbl>
              <a:tblPr firstRow="1" lastRow="1" bandRow="1">
                <a:tableStyleId>{5A111915-BE36-4E01-A7E5-04B1672EAD32}</a:tableStyleId>
              </a:tblPr>
              <a:tblGrid>
                <a:gridCol w="3710580">
                  <a:extLst>
                    <a:ext uri="{9D8B030D-6E8A-4147-A177-3AD203B41FA5}">
                      <a16:colId xmlns="" xmlns:a16="http://schemas.microsoft.com/office/drawing/2014/main" val="2000895159"/>
                    </a:ext>
                  </a:extLst>
                </a:gridCol>
                <a:gridCol w="977176">
                  <a:extLst>
                    <a:ext uri="{9D8B030D-6E8A-4147-A177-3AD203B41FA5}">
                      <a16:colId xmlns="" xmlns:a16="http://schemas.microsoft.com/office/drawing/2014/main" val="2917250003"/>
                    </a:ext>
                  </a:extLst>
                </a:gridCol>
              </a:tblGrid>
              <a:tr h="275792">
                <a:tc>
                  <a:txBody>
                    <a:bodyPr/>
                    <a:lstStyle/>
                    <a:p>
                      <a:pPr algn="l" fontAlgn="ctr"/>
                      <a:r>
                        <a:rPr lang="en-US" sz="1600" u="none" strike="noStrike" dirty="0">
                          <a:effectLst/>
                        </a:rPr>
                        <a:t>US </a:t>
                      </a:r>
                      <a:r>
                        <a:rPr lang="en-US" sz="1600" u="none" strike="noStrike" dirty="0" smtClean="0">
                          <a:effectLst/>
                        </a:rPr>
                        <a:t>DESKTOP</a:t>
                      </a:r>
                      <a:endParaRPr lang="en-US" sz="1600" b="1" i="0" u="none" strike="noStrike" dirty="0">
                        <a:solidFill>
                          <a:srgbClr val="000000"/>
                        </a:solidFill>
                        <a:effectLst/>
                        <a:latin typeface="Calibri" panose="020F0502020204030204" pitchFamily="34" charset="0"/>
                      </a:endParaRPr>
                    </a:p>
                  </a:txBody>
                  <a:tcPr marL="13790" marR="13790" marT="13790" marB="0" anchor="ct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13790" marR="13790" marT="13790" marB="0" anchor="b"/>
                </a:tc>
                <a:extLst>
                  <a:ext uri="{0D108BD9-81ED-4DB2-BD59-A6C34878D82A}">
                    <a16:rowId xmlns="" xmlns:a16="http://schemas.microsoft.com/office/drawing/2014/main" val="3314933744"/>
                  </a:ext>
                </a:extLst>
              </a:tr>
              <a:tr h="275792">
                <a:tc>
                  <a:txBody>
                    <a:bodyPr/>
                    <a:lstStyle/>
                    <a:p>
                      <a:pPr algn="l" fontAlgn="ctr"/>
                      <a:r>
                        <a:rPr lang="en-US" sz="1600" u="none" strike="noStrike" dirty="0">
                          <a:effectLst/>
                        </a:rPr>
                        <a:t>Quick Answers: </a:t>
                      </a:r>
                      <a:endParaRPr lang="en-US" sz="1600" b="0" i="0" u="none" strike="noStrike" dirty="0">
                        <a:solidFill>
                          <a:srgbClr val="000000"/>
                        </a:solidFill>
                        <a:effectLst/>
                        <a:latin typeface="Calibri" panose="020F0502020204030204" pitchFamily="34" charset="0"/>
                      </a:endParaRPr>
                    </a:p>
                  </a:txBody>
                  <a:tcPr marL="13790" marR="13790" marT="13790" marB="0" anchor="ctr"/>
                </a:tc>
                <a:tc>
                  <a:txBody>
                    <a:bodyPr/>
                    <a:lstStyle/>
                    <a:p>
                      <a:pPr algn="r" fontAlgn="b"/>
                      <a:r>
                        <a:rPr lang="en-US" sz="1600" u="none" strike="noStrike" dirty="0" smtClean="0">
                          <a:solidFill>
                            <a:schemeClr val="tx1"/>
                          </a:solidFill>
                          <a:effectLst/>
                        </a:rPr>
                        <a:t>21.61%</a:t>
                      </a:r>
                      <a:endParaRPr lang="en-US" sz="1600" b="1" i="0" u="none" strike="noStrike" dirty="0">
                        <a:solidFill>
                          <a:schemeClr val="tx1"/>
                        </a:solidFill>
                        <a:effectLst/>
                        <a:latin typeface="Calibri" panose="020F0502020204030204" pitchFamily="34" charset="0"/>
                      </a:endParaRPr>
                    </a:p>
                  </a:txBody>
                  <a:tcPr marL="13790" marR="13790" marT="13790" marB="0" anchor="b"/>
                </a:tc>
                <a:extLst>
                  <a:ext uri="{0D108BD9-81ED-4DB2-BD59-A6C34878D82A}">
                    <a16:rowId xmlns="" xmlns:a16="http://schemas.microsoft.com/office/drawing/2014/main" val="33369116"/>
                  </a:ext>
                </a:extLst>
              </a:tr>
              <a:tr h="275792">
                <a:tc>
                  <a:txBody>
                    <a:bodyPr/>
                    <a:lstStyle/>
                    <a:p>
                      <a:pPr algn="l" fontAlgn="ctr"/>
                      <a:r>
                        <a:rPr lang="en-US" sz="1600" u="none" strike="noStrike" dirty="0">
                          <a:effectLst/>
                        </a:rPr>
                        <a:t>Images: </a:t>
                      </a:r>
                      <a:endParaRPr lang="en-US" sz="1600" b="0" i="0" u="none" strike="noStrike" dirty="0">
                        <a:solidFill>
                          <a:srgbClr val="000000"/>
                        </a:solidFill>
                        <a:effectLst/>
                        <a:latin typeface="Calibri" panose="020F0502020204030204" pitchFamily="34" charset="0"/>
                      </a:endParaRPr>
                    </a:p>
                  </a:txBody>
                  <a:tcPr marL="13790" marR="13790" marT="13790" marB="0" anchor="ctr"/>
                </a:tc>
                <a:tc>
                  <a:txBody>
                    <a:bodyPr/>
                    <a:lstStyle/>
                    <a:p>
                      <a:pPr algn="r" fontAlgn="b"/>
                      <a:r>
                        <a:rPr lang="en-US" sz="1600" u="none" strike="noStrike" dirty="0" smtClean="0">
                          <a:solidFill>
                            <a:schemeClr val="tx1"/>
                          </a:solidFill>
                          <a:effectLst/>
                        </a:rPr>
                        <a:t>26.03%</a:t>
                      </a:r>
                      <a:endParaRPr lang="en-US" sz="1600" b="1" i="0" u="none" strike="noStrike" dirty="0">
                        <a:solidFill>
                          <a:schemeClr val="tx1"/>
                        </a:solidFill>
                        <a:effectLst/>
                        <a:latin typeface="Calibri" panose="020F0502020204030204" pitchFamily="34" charset="0"/>
                      </a:endParaRPr>
                    </a:p>
                  </a:txBody>
                  <a:tcPr marL="13790" marR="13790" marT="13790" marB="0" anchor="b"/>
                </a:tc>
                <a:extLst>
                  <a:ext uri="{0D108BD9-81ED-4DB2-BD59-A6C34878D82A}">
                    <a16:rowId xmlns="" xmlns:a16="http://schemas.microsoft.com/office/drawing/2014/main" val="3811964433"/>
                  </a:ext>
                </a:extLst>
              </a:tr>
              <a:tr h="275792">
                <a:tc>
                  <a:txBody>
                    <a:bodyPr/>
                    <a:lstStyle/>
                    <a:p>
                      <a:pPr algn="l" fontAlgn="ctr"/>
                      <a:r>
                        <a:rPr lang="en-US" sz="1600" u="none" strike="noStrike">
                          <a:effectLst/>
                        </a:rPr>
                        <a:t>Videos: </a:t>
                      </a:r>
                      <a:endParaRPr lang="en-US" sz="1600" b="0" i="0" u="none" strike="noStrike">
                        <a:solidFill>
                          <a:srgbClr val="000000"/>
                        </a:solidFill>
                        <a:effectLst/>
                        <a:latin typeface="Calibri" panose="020F0502020204030204" pitchFamily="34" charset="0"/>
                      </a:endParaRPr>
                    </a:p>
                  </a:txBody>
                  <a:tcPr marL="13790" marR="13790" marT="13790" marB="0" anchor="ctr"/>
                </a:tc>
                <a:tc>
                  <a:txBody>
                    <a:bodyPr/>
                    <a:lstStyle/>
                    <a:p>
                      <a:pPr algn="r" fontAlgn="b"/>
                      <a:r>
                        <a:rPr lang="en-US" sz="1600" b="0" u="none" strike="noStrike" dirty="0" smtClean="0">
                          <a:solidFill>
                            <a:schemeClr val="tx1"/>
                          </a:solidFill>
                          <a:effectLst/>
                        </a:rPr>
                        <a:t>27.24</a:t>
                      </a:r>
                      <a:r>
                        <a:rPr lang="en-US" sz="1600" b="0" u="none" strike="noStrike" dirty="0" smtClean="0">
                          <a:solidFill>
                            <a:schemeClr val="tx1"/>
                          </a:solidFill>
                          <a:effectLst/>
                        </a:rPr>
                        <a:t>%</a:t>
                      </a:r>
                      <a:endParaRPr lang="en-US" sz="1600" b="0" i="0" u="none" strike="noStrike" dirty="0">
                        <a:solidFill>
                          <a:schemeClr val="tx1"/>
                        </a:solidFill>
                        <a:effectLst/>
                        <a:latin typeface="Calibri" panose="020F0502020204030204" pitchFamily="34" charset="0"/>
                      </a:endParaRPr>
                    </a:p>
                  </a:txBody>
                  <a:tcPr marL="13790" marR="13790" marT="13790" marB="0" anchor="b"/>
                </a:tc>
                <a:extLst>
                  <a:ext uri="{0D108BD9-81ED-4DB2-BD59-A6C34878D82A}">
                    <a16:rowId xmlns="" xmlns:a16="http://schemas.microsoft.com/office/drawing/2014/main" val="2507978359"/>
                  </a:ext>
                </a:extLst>
              </a:tr>
              <a:tr h="275792">
                <a:tc>
                  <a:txBody>
                    <a:bodyPr/>
                    <a:lstStyle/>
                    <a:p>
                      <a:pPr algn="l" fontAlgn="ctr"/>
                      <a:r>
                        <a:rPr lang="en-US" sz="1600" u="none" strike="noStrike">
                          <a:effectLst/>
                        </a:rPr>
                        <a:t>Local Three-Pack: </a:t>
                      </a:r>
                      <a:endParaRPr lang="en-US" sz="1600" b="0" i="0" u="none" strike="noStrike">
                        <a:solidFill>
                          <a:srgbClr val="000000"/>
                        </a:solidFill>
                        <a:effectLst/>
                        <a:latin typeface="Calibri" panose="020F0502020204030204" pitchFamily="34" charset="0"/>
                      </a:endParaRPr>
                    </a:p>
                  </a:txBody>
                  <a:tcPr marL="13790" marR="13790" marT="13790" marB="0" anchor="ctr"/>
                </a:tc>
                <a:tc>
                  <a:txBody>
                    <a:bodyPr/>
                    <a:lstStyle/>
                    <a:p>
                      <a:pPr algn="r" fontAlgn="b"/>
                      <a:r>
                        <a:rPr lang="en-US" sz="1600" b="0" u="none" strike="noStrike" dirty="0" smtClean="0">
                          <a:solidFill>
                            <a:schemeClr val="tx1"/>
                          </a:solidFill>
                          <a:effectLst/>
                        </a:rPr>
                        <a:t>13.54%</a:t>
                      </a:r>
                      <a:endParaRPr lang="en-US" sz="1600" b="0" i="0" u="none" strike="noStrike" dirty="0">
                        <a:solidFill>
                          <a:schemeClr val="tx1"/>
                        </a:solidFill>
                        <a:effectLst/>
                        <a:latin typeface="Calibri" panose="020F0502020204030204" pitchFamily="34" charset="0"/>
                      </a:endParaRPr>
                    </a:p>
                  </a:txBody>
                  <a:tcPr marL="13790" marR="13790" marT="13790" marB="0" anchor="b"/>
                </a:tc>
                <a:extLst>
                  <a:ext uri="{0D108BD9-81ED-4DB2-BD59-A6C34878D82A}">
                    <a16:rowId xmlns="" xmlns:a16="http://schemas.microsoft.com/office/drawing/2014/main" val="2147364971"/>
                  </a:ext>
                </a:extLst>
              </a:tr>
              <a:tr h="275792">
                <a:tc>
                  <a:txBody>
                    <a:bodyPr/>
                    <a:lstStyle/>
                    <a:p>
                      <a:pPr algn="l" fontAlgn="ctr"/>
                      <a:r>
                        <a:rPr lang="en-US" sz="1600" u="none" strike="noStrike" dirty="0">
                          <a:effectLst/>
                        </a:rPr>
                        <a:t>Carousel: </a:t>
                      </a:r>
                      <a:endParaRPr lang="en-US" sz="1600" b="0" i="0" u="none" strike="noStrike" dirty="0">
                        <a:solidFill>
                          <a:srgbClr val="000000"/>
                        </a:solidFill>
                        <a:effectLst/>
                        <a:latin typeface="Calibri" panose="020F0502020204030204" pitchFamily="34" charset="0"/>
                      </a:endParaRPr>
                    </a:p>
                  </a:txBody>
                  <a:tcPr marL="13790" marR="13790" marT="13790" marB="0" anchor="ctr"/>
                </a:tc>
                <a:tc>
                  <a:txBody>
                    <a:bodyPr/>
                    <a:lstStyle/>
                    <a:p>
                      <a:pPr algn="r" fontAlgn="b"/>
                      <a:r>
                        <a:rPr lang="en-US" sz="1600" b="0" u="none" strike="noStrike" dirty="0">
                          <a:solidFill>
                            <a:schemeClr val="tx1"/>
                          </a:solidFill>
                          <a:effectLst/>
                        </a:rPr>
                        <a:t>1.22%</a:t>
                      </a:r>
                      <a:endParaRPr lang="en-US" sz="1600" b="0" i="0" u="none" strike="noStrike" dirty="0">
                        <a:solidFill>
                          <a:schemeClr val="tx1"/>
                        </a:solidFill>
                        <a:effectLst/>
                        <a:latin typeface="Calibri" panose="020F0502020204030204" pitchFamily="34" charset="0"/>
                      </a:endParaRPr>
                    </a:p>
                  </a:txBody>
                  <a:tcPr marL="13790" marR="13790" marT="13790" marB="0" anchor="b"/>
                </a:tc>
                <a:extLst>
                  <a:ext uri="{0D108BD9-81ED-4DB2-BD59-A6C34878D82A}">
                    <a16:rowId xmlns="" xmlns:a16="http://schemas.microsoft.com/office/drawing/2014/main" val="3306787756"/>
                  </a:ext>
                </a:extLst>
              </a:tr>
              <a:tr h="275792">
                <a:tc>
                  <a:txBody>
                    <a:bodyPr/>
                    <a:lstStyle/>
                    <a:p>
                      <a:pPr algn="l" fontAlgn="ctr"/>
                      <a:r>
                        <a:rPr lang="en-US" sz="1600" u="none" strike="noStrike">
                          <a:effectLst/>
                        </a:rPr>
                        <a:t>SiteLink: </a:t>
                      </a:r>
                      <a:endParaRPr lang="en-US" sz="1600" b="0" i="0" u="none" strike="noStrike">
                        <a:solidFill>
                          <a:srgbClr val="000000"/>
                        </a:solidFill>
                        <a:effectLst/>
                        <a:latin typeface="Calibri" panose="020F0502020204030204" pitchFamily="34" charset="0"/>
                      </a:endParaRPr>
                    </a:p>
                  </a:txBody>
                  <a:tcPr marL="13790" marR="13790" marT="13790" marB="0" anchor="ctr"/>
                </a:tc>
                <a:tc>
                  <a:txBody>
                    <a:bodyPr/>
                    <a:lstStyle/>
                    <a:p>
                      <a:pPr algn="r" fontAlgn="b"/>
                      <a:r>
                        <a:rPr lang="en-US" sz="1600" b="0" u="none" strike="noStrike" dirty="0" smtClean="0">
                          <a:solidFill>
                            <a:schemeClr val="tx1"/>
                          </a:solidFill>
                          <a:effectLst/>
                        </a:rPr>
                        <a:t>5.39%</a:t>
                      </a:r>
                      <a:endParaRPr lang="en-US" sz="1600" b="0" i="0" u="none" strike="noStrike" dirty="0">
                        <a:solidFill>
                          <a:schemeClr val="tx1"/>
                        </a:solidFill>
                        <a:effectLst/>
                        <a:latin typeface="Calibri" panose="020F0502020204030204" pitchFamily="34" charset="0"/>
                      </a:endParaRPr>
                    </a:p>
                  </a:txBody>
                  <a:tcPr marL="13790" marR="13790" marT="13790" marB="0" anchor="b"/>
                </a:tc>
                <a:extLst>
                  <a:ext uri="{0D108BD9-81ED-4DB2-BD59-A6C34878D82A}">
                    <a16:rowId xmlns="" xmlns:a16="http://schemas.microsoft.com/office/drawing/2014/main" val="1163957922"/>
                  </a:ext>
                </a:extLst>
              </a:tr>
              <a:tr h="275792">
                <a:tc>
                  <a:txBody>
                    <a:bodyPr/>
                    <a:lstStyle/>
                    <a:p>
                      <a:pPr algn="l" fontAlgn="ctr"/>
                      <a:r>
                        <a:rPr lang="en-US" sz="1600" u="none" strike="noStrike">
                          <a:effectLst/>
                        </a:rPr>
                        <a:t>Keywords Having Universal Listings: </a:t>
                      </a:r>
                      <a:endParaRPr lang="en-US" sz="1600" b="0" i="0" u="none" strike="noStrike">
                        <a:solidFill>
                          <a:srgbClr val="000000"/>
                        </a:solidFill>
                        <a:effectLst/>
                        <a:latin typeface="Calibri" panose="020F0502020204030204" pitchFamily="34" charset="0"/>
                      </a:endParaRPr>
                    </a:p>
                  </a:txBody>
                  <a:tcPr marL="13790" marR="13790" marT="13790" marB="0" anchor="ctr"/>
                </a:tc>
                <a:tc>
                  <a:txBody>
                    <a:bodyPr/>
                    <a:lstStyle/>
                    <a:p>
                      <a:pPr algn="r" fontAlgn="b"/>
                      <a:r>
                        <a:rPr lang="en-US" sz="1600" u="none" strike="noStrike" dirty="0" smtClean="0">
                          <a:effectLst/>
                        </a:rPr>
                        <a:t>95.57%</a:t>
                      </a:r>
                      <a:endParaRPr lang="en-US" sz="1600" b="0" i="0" u="none" strike="noStrike" dirty="0">
                        <a:solidFill>
                          <a:srgbClr val="000000"/>
                        </a:solidFill>
                        <a:effectLst/>
                        <a:latin typeface="Calibri" panose="020F0502020204030204" pitchFamily="34" charset="0"/>
                      </a:endParaRPr>
                    </a:p>
                  </a:txBody>
                  <a:tcPr marL="13790" marR="13790" marT="13790" marB="0" anchor="b"/>
                </a:tc>
                <a:extLst>
                  <a:ext uri="{0D108BD9-81ED-4DB2-BD59-A6C34878D82A}">
                    <a16:rowId xmlns="" xmlns:a16="http://schemas.microsoft.com/office/drawing/2014/main" val="1132616832"/>
                  </a:ext>
                </a:extLst>
              </a:tr>
            </a:tbl>
          </a:graphicData>
        </a:graphic>
      </p:graphicFrame>
      <p:graphicFrame>
        <p:nvGraphicFramePr>
          <p:cNvPr id="6" name="Table 5">
            <a:extLst>
              <a:ext uri="{FF2B5EF4-FFF2-40B4-BE49-F238E27FC236}">
                <a16:creationId xmlns="" xmlns:a16="http://schemas.microsoft.com/office/drawing/2014/main" id="{3EDD00C5-B9B0-8346-AEA5-1544FAEB13C8}"/>
              </a:ext>
            </a:extLst>
          </p:cNvPr>
          <p:cNvGraphicFramePr>
            <a:graphicFrameLocks noGrp="1"/>
          </p:cNvGraphicFramePr>
          <p:nvPr>
            <p:extLst>
              <p:ext uri="{D42A27DB-BD31-4B8C-83A1-F6EECF244321}">
                <p14:modId xmlns:p14="http://schemas.microsoft.com/office/powerpoint/2010/main" val="552938805"/>
              </p:ext>
            </p:extLst>
          </p:nvPr>
        </p:nvGraphicFramePr>
        <p:xfrm>
          <a:off x="6711958" y="1393897"/>
          <a:ext cx="4687756" cy="2206336"/>
        </p:xfrm>
        <a:graphic>
          <a:graphicData uri="http://schemas.openxmlformats.org/drawingml/2006/table">
            <a:tbl>
              <a:tblPr firstRow="1" lastRow="1" bandRow="1">
                <a:tableStyleId>{5A111915-BE36-4E01-A7E5-04B1672EAD32}</a:tableStyleId>
              </a:tblPr>
              <a:tblGrid>
                <a:gridCol w="3710580">
                  <a:extLst>
                    <a:ext uri="{9D8B030D-6E8A-4147-A177-3AD203B41FA5}">
                      <a16:colId xmlns="" xmlns:a16="http://schemas.microsoft.com/office/drawing/2014/main" val="1921836656"/>
                    </a:ext>
                  </a:extLst>
                </a:gridCol>
                <a:gridCol w="977176">
                  <a:extLst>
                    <a:ext uri="{9D8B030D-6E8A-4147-A177-3AD203B41FA5}">
                      <a16:colId xmlns="" xmlns:a16="http://schemas.microsoft.com/office/drawing/2014/main" val="235698654"/>
                    </a:ext>
                  </a:extLst>
                </a:gridCol>
              </a:tblGrid>
              <a:tr h="275792">
                <a:tc>
                  <a:txBody>
                    <a:bodyPr/>
                    <a:lstStyle/>
                    <a:p>
                      <a:pPr algn="l" fontAlgn="ctr"/>
                      <a:r>
                        <a:rPr lang="en-US" sz="1600" u="none" strike="noStrike" dirty="0">
                          <a:effectLst/>
                        </a:rPr>
                        <a:t>US </a:t>
                      </a:r>
                      <a:r>
                        <a:rPr lang="en-US" sz="1600" u="none" strike="noStrike" dirty="0" smtClean="0">
                          <a:effectLst/>
                        </a:rPr>
                        <a:t>MOBILE</a:t>
                      </a:r>
                      <a:endParaRPr lang="en-US" sz="1600" b="1" i="0" u="none" strike="noStrike" dirty="0">
                        <a:solidFill>
                          <a:srgbClr val="000000"/>
                        </a:solidFill>
                        <a:effectLst/>
                        <a:latin typeface="+mn-lt"/>
                      </a:endParaRPr>
                    </a:p>
                  </a:txBody>
                  <a:tcPr marL="13790" marR="13790" marT="13790" marB="0" anchor="ctr"/>
                </a:tc>
                <a:tc>
                  <a:txBody>
                    <a:bodyPr/>
                    <a:lstStyle/>
                    <a:p>
                      <a:pPr algn="l" fontAlgn="b"/>
                      <a:endParaRPr lang="en-US" sz="1600" b="0" i="0" u="none" strike="noStrike" dirty="0">
                        <a:solidFill>
                          <a:srgbClr val="000000"/>
                        </a:solidFill>
                        <a:effectLst/>
                        <a:latin typeface="+mn-lt"/>
                      </a:endParaRPr>
                    </a:p>
                  </a:txBody>
                  <a:tcPr marL="13790" marR="13790" marT="13790" marB="0" anchor="b"/>
                </a:tc>
                <a:extLst>
                  <a:ext uri="{0D108BD9-81ED-4DB2-BD59-A6C34878D82A}">
                    <a16:rowId xmlns="" xmlns:a16="http://schemas.microsoft.com/office/drawing/2014/main" val="3307154642"/>
                  </a:ext>
                </a:extLst>
              </a:tr>
              <a:tr h="275792">
                <a:tc>
                  <a:txBody>
                    <a:bodyPr/>
                    <a:lstStyle/>
                    <a:p>
                      <a:pPr algn="l" fontAlgn="ctr"/>
                      <a:r>
                        <a:rPr lang="en-US" sz="1600" u="none" strike="noStrike" dirty="0">
                          <a:effectLst/>
                        </a:rPr>
                        <a:t>Quick Answers: </a:t>
                      </a:r>
                      <a:endParaRPr lang="en-US" sz="1600" b="0" i="0" u="none" strike="noStrike" dirty="0">
                        <a:solidFill>
                          <a:srgbClr val="000000"/>
                        </a:solidFill>
                        <a:effectLst/>
                        <a:latin typeface="+mn-lt"/>
                      </a:endParaRPr>
                    </a:p>
                  </a:txBody>
                  <a:tcPr marL="13790" marR="13790" marT="13790" marB="0" anchor="ctr"/>
                </a:tc>
                <a:tc>
                  <a:txBody>
                    <a:bodyPr/>
                    <a:lstStyle/>
                    <a:p>
                      <a:pPr algn="r" fontAlgn="b"/>
                      <a:r>
                        <a:rPr lang="en-US" sz="1600" u="none" strike="noStrike" dirty="0" smtClean="0">
                          <a:effectLst/>
                        </a:rPr>
                        <a:t>19.83%</a:t>
                      </a:r>
                      <a:endParaRPr lang="en-US" sz="1600" b="1" i="0" u="none" strike="noStrike" dirty="0">
                        <a:solidFill>
                          <a:srgbClr val="000000"/>
                        </a:solidFill>
                        <a:effectLst/>
                        <a:latin typeface="+mn-lt"/>
                      </a:endParaRPr>
                    </a:p>
                  </a:txBody>
                  <a:tcPr marL="13790" marR="13790" marT="13790" marB="0" anchor="b"/>
                </a:tc>
                <a:extLst>
                  <a:ext uri="{0D108BD9-81ED-4DB2-BD59-A6C34878D82A}">
                    <a16:rowId xmlns="" xmlns:a16="http://schemas.microsoft.com/office/drawing/2014/main" val="1645987519"/>
                  </a:ext>
                </a:extLst>
              </a:tr>
              <a:tr h="275792">
                <a:tc>
                  <a:txBody>
                    <a:bodyPr/>
                    <a:lstStyle/>
                    <a:p>
                      <a:pPr algn="l" fontAlgn="ctr"/>
                      <a:r>
                        <a:rPr lang="en-US" sz="1600" u="none" strike="noStrike" dirty="0">
                          <a:effectLst/>
                        </a:rPr>
                        <a:t>Images: </a:t>
                      </a:r>
                      <a:endParaRPr lang="en-US" sz="1600" b="0" i="0" u="none" strike="noStrike" dirty="0">
                        <a:solidFill>
                          <a:srgbClr val="000000"/>
                        </a:solidFill>
                        <a:effectLst/>
                        <a:latin typeface="+mn-lt"/>
                      </a:endParaRPr>
                    </a:p>
                  </a:txBody>
                  <a:tcPr marL="13790" marR="13790" marT="13790" marB="0" anchor="ctr"/>
                </a:tc>
                <a:tc>
                  <a:txBody>
                    <a:bodyPr/>
                    <a:lstStyle/>
                    <a:p>
                      <a:pPr algn="r" fontAlgn="b"/>
                      <a:r>
                        <a:rPr lang="en-US" sz="1600" u="none" strike="noStrike" dirty="0" smtClean="0">
                          <a:effectLst/>
                        </a:rPr>
                        <a:t>22.99%</a:t>
                      </a:r>
                      <a:endParaRPr lang="en-US" sz="1600" b="1" i="0" u="none" strike="noStrike" dirty="0">
                        <a:solidFill>
                          <a:srgbClr val="000000"/>
                        </a:solidFill>
                        <a:effectLst/>
                        <a:latin typeface="+mn-lt"/>
                      </a:endParaRPr>
                    </a:p>
                  </a:txBody>
                  <a:tcPr marL="13790" marR="13790" marT="13790" marB="0" anchor="b"/>
                </a:tc>
                <a:extLst>
                  <a:ext uri="{0D108BD9-81ED-4DB2-BD59-A6C34878D82A}">
                    <a16:rowId xmlns="" xmlns:a16="http://schemas.microsoft.com/office/drawing/2014/main" val="1606863517"/>
                  </a:ext>
                </a:extLst>
              </a:tr>
              <a:tr h="275792">
                <a:tc>
                  <a:txBody>
                    <a:bodyPr/>
                    <a:lstStyle/>
                    <a:p>
                      <a:pPr algn="l" fontAlgn="ctr"/>
                      <a:r>
                        <a:rPr lang="en-US" sz="1600" u="none" strike="noStrike" dirty="0">
                          <a:effectLst/>
                        </a:rPr>
                        <a:t>Videos: </a:t>
                      </a:r>
                      <a:endParaRPr lang="en-US" sz="1600" b="0" i="0" u="none" strike="noStrike" dirty="0">
                        <a:solidFill>
                          <a:srgbClr val="000000"/>
                        </a:solidFill>
                        <a:effectLst/>
                        <a:latin typeface="+mn-lt"/>
                      </a:endParaRPr>
                    </a:p>
                  </a:txBody>
                  <a:tcPr marL="13790" marR="13790" marT="13790" marB="0" anchor="ctr"/>
                </a:tc>
                <a:tc>
                  <a:txBody>
                    <a:bodyPr/>
                    <a:lstStyle/>
                    <a:p>
                      <a:pPr algn="r" fontAlgn="b"/>
                      <a:r>
                        <a:rPr lang="en-US" sz="1600" u="none" strike="noStrike" dirty="0" smtClean="0">
                          <a:effectLst/>
                        </a:rPr>
                        <a:t>24.21%</a:t>
                      </a:r>
                      <a:endParaRPr lang="en-US" sz="1600" b="1" i="0" u="none" strike="noStrike" dirty="0">
                        <a:solidFill>
                          <a:srgbClr val="000000"/>
                        </a:solidFill>
                        <a:effectLst/>
                        <a:latin typeface="+mn-lt"/>
                      </a:endParaRPr>
                    </a:p>
                  </a:txBody>
                  <a:tcPr marL="13790" marR="13790" marT="13790" marB="0" anchor="b"/>
                </a:tc>
                <a:extLst>
                  <a:ext uri="{0D108BD9-81ED-4DB2-BD59-A6C34878D82A}">
                    <a16:rowId xmlns="" xmlns:a16="http://schemas.microsoft.com/office/drawing/2014/main" val="3220900090"/>
                  </a:ext>
                </a:extLst>
              </a:tr>
              <a:tr h="275792">
                <a:tc>
                  <a:txBody>
                    <a:bodyPr/>
                    <a:lstStyle/>
                    <a:p>
                      <a:pPr algn="l" fontAlgn="ctr"/>
                      <a:r>
                        <a:rPr lang="en-US" sz="1600" u="none" strike="noStrike" dirty="0">
                          <a:effectLst/>
                        </a:rPr>
                        <a:t>Local Three-Pack: </a:t>
                      </a:r>
                      <a:endParaRPr lang="en-US" sz="1600" b="0" i="0" u="none" strike="noStrike" dirty="0">
                        <a:solidFill>
                          <a:srgbClr val="000000"/>
                        </a:solidFill>
                        <a:effectLst/>
                        <a:latin typeface="+mn-lt"/>
                      </a:endParaRPr>
                    </a:p>
                  </a:txBody>
                  <a:tcPr marL="13790" marR="13790" marT="13790" marB="0" anchor="ctr"/>
                </a:tc>
                <a:tc>
                  <a:txBody>
                    <a:bodyPr/>
                    <a:lstStyle/>
                    <a:p>
                      <a:pPr algn="r" fontAlgn="b"/>
                      <a:r>
                        <a:rPr lang="en-US" sz="1600" b="0" u="none" strike="noStrike" dirty="0" smtClean="0">
                          <a:solidFill>
                            <a:schemeClr val="tx1"/>
                          </a:solidFill>
                          <a:effectLst/>
                        </a:rPr>
                        <a:t>22.72%</a:t>
                      </a:r>
                      <a:endParaRPr lang="en-US" sz="1600" b="0" i="0" u="none" strike="noStrike" dirty="0">
                        <a:solidFill>
                          <a:schemeClr val="tx1"/>
                        </a:solidFill>
                        <a:effectLst/>
                        <a:latin typeface="+mn-lt"/>
                      </a:endParaRPr>
                    </a:p>
                  </a:txBody>
                  <a:tcPr marL="13790" marR="13790" marT="13790" marB="0" anchor="b"/>
                </a:tc>
                <a:extLst>
                  <a:ext uri="{0D108BD9-81ED-4DB2-BD59-A6C34878D82A}">
                    <a16:rowId xmlns="" xmlns:a16="http://schemas.microsoft.com/office/drawing/2014/main" val="4291168020"/>
                  </a:ext>
                </a:extLst>
              </a:tr>
              <a:tr h="275792">
                <a:tc>
                  <a:txBody>
                    <a:bodyPr/>
                    <a:lstStyle/>
                    <a:p>
                      <a:pPr algn="l" fontAlgn="ctr"/>
                      <a:r>
                        <a:rPr lang="en-US" sz="1600" u="none" strike="noStrike" dirty="0">
                          <a:effectLst/>
                        </a:rPr>
                        <a:t>Carousel: </a:t>
                      </a:r>
                      <a:endParaRPr lang="en-US" sz="1600" b="0" i="0" u="none" strike="noStrike" dirty="0">
                        <a:solidFill>
                          <a:srgbClr val="000000"/>
                        </a:solidFill>
                        <a:effectLst/>
                        <a:latin typeface="+mn-lt"/>
                      </a:endParaRPr>
                    </a:p>
                  </a:txBody>
                  <a:tcPr marL="13790" marR="13790" marT="13790" marB="0" anchor="ctr"/>
                </a:tc>
                <a:tc>
                  <a:txBody>
                    <a:bodyPr/>
                    <a:lstStyle/>
                    <a:p>
                      <a:pPr algn="r" fontAlgn="b"/>
                      <a:r>
                        <a:rPr lang="en-US" sz="1600" u="none" strike="noStrike" dirty="0" smtClean="0">
                          <a:effectLst/>
                        </a:rPr>
                        <a:t>0.84%</a:t>
                      </a:r>
                      <a:endParaRPr lang="en-US" sz="1600" b="1" i="0" u="none" strike="noStrike" dirty="0">
                        <a:solidFill>
                          <a:srgbClr val="000000"/>
                        </a:solidFill>
                        <a:effectLst/>
                        <a:latin typeface="+mn-lt"/>
                      </a:endParaRPr>
                    </a:p>
                  </a:txBody>
                  <a:tcPr marL="13790" marR="13790" marT="13790" marB="0" anchor="b"/>
                </a:tc>
                <a:extLst>
                  <a:ext uri="{0D108BD9-81ED-4DB2-BD59-A6C34878D82A}">
                    <a16:rowId xmlns="" xmlns:a16="http://schemas.microsoft.com/office/drawing/2014/main" val="1829079723"/>
                  </a:ext>
                </a:extLst>
              </a:tr>
              <a:tr h="275792">
                <a:tc>
                  <a:txBody>
                    <a:bodyPr/>
                    <a:lstStyle/>
                    <a:p>
                      <a:pPr algn="l" fontAlgn="ctr"/>
                      <a:r>
                        <a:rPr lang="en-US" sz="1600" u="none" strike="noStrike">
                          <a:effectLst/>
                        </a:rPr>
                        <a:t>SiteLink: </a:t>
                      </a:r>
                      <a:endParaRPr lang="en-US" sz="1600" b="0" i="0" u="none" strike="noStrike">
                        <a:solidFill>
                          <a:srgbClr val="000000"/>
                        </a:solidFill>
                        <a:effectLst/>
                        <a:latin typeface="+mn-lt"/>
                      </a:endParaRPr>
                    </a:p>
                  </a:txBody>
                  <a:tcPr marL="13790" marR="13790" marT="13790" marB="0" anchor="ctr"/>
                </a:tc>
                <a:tc>
                  <a:txBody>
                    <a:bodyPr/>
                    <a:lstStyle/>
                    <a:p>
                      <a:pPr algn="r" fontAlgn="b"/>
                      <a:r>
                        <a:rPr lang="en-US" sz="1600" u="none" strike="noStrike" dirty="0" smtClean="0">
                          <a:effectLst/>
                        </a:rPr>
                        <a:t>4.25%</a:t>
                      </a:r>
                      <a:endParaRPr lang="en-US" sz="1600" b="1" i="0" u="none" strike="noStrike" dirty="0">
                        <a:solidFill>
                          <a:srgbClr val="000000"/>
                        </a:solidFill>
                        <a:effectLst/>
                        <a:latin typeface="+mn-lt"/>
                      </a:endParaRPr>
                    </a:p>
                  </a:txBody>
                  <a:tcPr marL="13790" marR="13790" marT="13790" marB="0" anchor="b"/>
                </a:tc>
                <a:extLst>
                  <a:ext uri="{0D108BD9-81ED-4DB2-BD59-A6C34878D82A}">
                    <a16:rowId xmlns="" xmlns:a16="http://schemas.microsoft.com/office/drawing/2014/main" val="2390421144"/>
                  </a:ext>
                </a:extLst>
              </a:tr>
              <a:tr h="275792">
                <a:tc>
                  <a:txBody>
                    <a:bodyPr/>
                    <a:lstStyle/>
                    <a:p>
                      <a:pPr algn="l" fontAlgn="ctr"/>
                      <a:r>
                        <a:rPr lang="en-US" sz="1600" u="none" strike="noStrike" dirty="0">
                          <a:effectLst/>
                        </a:rPr>
                        <a:t>Keywords Having Universal Listings: </a:t>
                      </a:r>
                      <a:endParaRPr lang="en-US" sz="1600" b="0" i="0" u="none" strike="noStrike" dirty="0">
                        <a:solidFill>
                          <a:srgbClr val="000000"/>
                        </a:solidFill>
                        <a:effectLst/>
                        <a:latin typeface="+mn-lt"/>
                      </a:endParaRPr>
                    </a:p>
                  </a:txBody>
                  <a:tcPr marL="13790" marR="13790" marT="13790" marB="0" anchor="ctr"/>
                </a:tc>
                <a:tc>
                  <a:txBody>
                    <a:bodyPr/>
                    <a:lstStyle/>
                    <a:p>
                      <a:pPr algn="r" fontAlgn="b"/>
                      <a:r>
                        <a:rPr lang="en-US" sz="1600" u="none" strike="noStrike" dirty="0" smtClean="0">
                          <a:effectLst/>
                        </a:rPr>
                        <a:t>94.85%</a:t>
                      </a:r>
                      <a:endParaRPr lang="en-US" sz="1600" b="0" i="0" u="none" strike="noStrike" dirty="0">
                        <a:solidFill>
                          <a:srgbClr val="000000"/>
                        </a:solidFill>
                        <a:effectLst/>
                        <a:latin typeface="+mn-lt"/>
                      </a:endParaRPr>
                    </a:p>
                  </a:txBody>
                  <a:tcPr marL="13790" marR="13790" marT="13790" marB="0" anchor="b"/>
                </a:tc>
                <a:extLst>
                  <a:ext uri="{0D108BD9-81ED-4DB2-BD59-A6C34878D82A}">
                    <a16:rowId xmlns="" xmlns:a16="http://schemas.microsoft.com/office/drawing/2014/main" val="3767986910"/>
                  </a:ext>
                </a:extLst>
              </a:tr>
            </a:tbl>
          </a:graphicData>
        </a:graphic>
      </p:graphicFrame>
      <p:sp>
        <p:nvSpPr>
          <p:cNvPr id="8" name="Horizontal Scroll 7">
            <a:extLst>
              <a:ext uri="{FF2B5EF4-FFF2-40B4-BE49-F238E27FC236}">
                <a16:creationId xmlns="" xmlns:a16="http://schemas.microsoft.com/office/drawing/2014/main" id="{72FA8569-3B4D-DF4F-B2AE-1FB86178AD6A}"/>
              </a:ext>
            </a:extLst>
          </p:cNvPr>
          <p:cNvSpPr/>
          <p:nvPr/>
        </p:nvSpPr>
        <p:spPr>
          <a:xfrm>
            <a:off x="116773" y="62346"/>
            <a:ext cx="1788245" cy="449914"/>
          </a:xfrm>
          <a:prstGeom prst="horizontalScroll">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BrightEdge Research</a:t>
            </a:r>
          </a:p>
        </p:txBody>
      </p:sp>
      <p:sp>
        <p:nvSpPr>
          <p:cNvPr id="10" name="Text Placeholder 3"/>
          <p:cNvSpPr>
            <a:spLocks noGrp="1"/>
          </p:cNvSpPr>
          <p:nvPr>
            <p:ph type="body" idx="3"/>
          </p:nvPr>
        </p:nvSpPr>
        <p:spPr>
          <a:xfrm>
            <a:off x="312519" y="423161"/>
            <a:ext cx="11756967" cy="980436"/>
          </a:xfrm>
        </p:spPr>
        <p:txBody>
          <a:bodyPr/>
          <a:lstStyle/>
          <a:p>
            <a:pPr marL="231775" indent="-3175"/>
            <a:r>
              <a:rPr lang="en-US" sz="3600" dirty="0"/>
              <a:t>Universal SERP Appearance </a:t>
            </a:r>
            <a:r>
              <a:rPr lang="en-US" sz="3600" dirty="0" smtClean="0"/>
              <a:t>Nov </a:t>
            </a:r>
            <a:r>
              <a:rPr lang="en-US" sz="3600" dirty="0"/>
              <a:t>2018</a:t>
            </a:r>
          </a:p>
        </p:txBody>
      </p:sp>
    </p:spTree>
    <p:custDataLst>
      <p:tags r:id="rId1"/>
    </p:custDataLst>
    <p:extLst>
      <p:ext uri="{BB962C8B-B14F-4D97-AF65-F5344CB8AC3E}">
        <p14:creationId xmlns:p14="http://schemas.microsoft.com/office/powerpoint/2010/main" val="31206235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434363" y="126028"/>
            <a:ext cx="11344838" cy="588682"/>
          </a:xfrm>
          <a:prstGeom prst="rect">
            <a:avLst/>
          </a:prstGeom>
        </p:spPr>
        <p:txBody>
          <a:bodyPr/>
          <a:lstStyle/>
          <a:p>
            <a:r>
              <a:rPr lang="en-US" sz="2800" dirty="0"/>
              <a:t>2019: </a:t>
            </a:r>
            <a:r>
              <a:rPr lang="en-US" sz="2800" b="0" dirty="0"/>
              <a:t>Map </a:t>
            </a:r>
            <a:r>
              <a:rPr lang="en-US" sz="2800" dirty="0" smtClean="0"/>
              <a:t>20</a:t>
            </a:r>
            <a:r>
              <a:rPr lang="en-US" sz="2800" b="0" dirty="0" smtClean="0"/>
              <a:t> SEO Strategies </a:t>
            </a:r>
            <a:r>
              <a:rPr lang="en-US" sz="2800" b="0" dirty="0"/>
              <a:t>to Business Objectives and Capacity</a:t>
            </a:r>
          </a:p>
        </p:txBody>
      </p:sp>
      <p:cxnSp>
        <p:nvCxnSpPr>
          <p:cNvPr id="8" name="Straight Arrow Connector 7"/>
          <p:cNvCxnSpPr/>
          <p:nvPr/>
        </p:nvCxnSpPr>
        <p:spPr>
          <a:xfrm flipV="1">
            <a:off x="1122630" y="1265844"/>
            <a:ext cx="0" cy="471187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122630" y="5977716"/>
            <a:ext cx="10777716" cy="0"/>
          </a:xfrm>
          <a:prstGeom prst="straightConnector1">
            <a:avLst/>
          </a:prstGeom>
          <a:ln w="31750" cmpd="sng">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57892" y="6018659"/>
            <a:ext cx="7585218" cy="646331"/>
          </a:xfrm>
          <a:prstGeom prst="rect">
            <a:avLst/>
          </a:prstGeom>
          <a:noFill/>
        </p:spPr>
        <p:txBody>
          <a:bodyPr wrap="none" rtlCol="0">
            <a:spAutoFit/>
          </a:bodyPr>
          <a:lstStyle/>
          <a:p>
            <a:r>
              <a:rPr lang="en-US" dirty="0"/>
              <a:t>Next Week                                        Next Month                                    Next Quarter</a:t>
            </a:r>
          </a:p>
          <a:p>
            <a:pPr algn="ctr"/>
            <a:r>
              <a:rPr lang="en-US" b="1" dirty="0"/>
              <a:t>Time Horizon</a:t>
            </a:r>
          </a:p>
        </p:txBody>
      </p:sp>
      <p:sp>
        <p:nvSpPr>
          <p:cNvPr id="16" name="TextBox 15"/>
          <p:cNvSpPr txBox="1"/>
          <p:nvPr/>
        </p:nvSpPr>
        <p:spPr>
          <a:xfrm rot="16200000">
            <a:off x="-1306681" y="3464514"/>
            <a:ext cx="3782446" cy="646331"/>
          </a:xfrm>
          <a:prstGeom prst="rect">
            <a:avLst/>
          </a:prstGeom>
          <a:noFill/>
        </p:spPr>
        <p:txBody>
          <a:bodyPr wrap="none" rtlCol="0">
            <a:spAutoFit/>
          </a:bodyPr>
          <a:lstStyle/>
          <a:p>
            <a:pPr algn="ctr"/>
            <a:r>
              <a:rPr lang="en-US" b="1" dirty="0"/>
              <a:t>Business Objective</a:t>
            </a:r>
          </a:p>
          <a:p>
            <a:r>
              <a:rPr lang="en-US" dirty="0"/>
              <a:t>Offense              Defense            Elevate </a:t>
            </a:r>
          </a:p>
        </p:txBody>
      </p:sp>
      <p:sp>
        <p:nvSpPr>
          <p:cNvPr id="18" name="Oval 17"/>
          <p:cNvSpPr/>
          <p:nvPr/>
        </p:nvSpPr>
        <p:spPr>
          <a:xfrm>
            <a:off x="6349498" y="4498431"/>
            <a:ext cx="1392071" cy="136477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p:cNvSpPr txBox="1"/>
          <p:nvPr/>
        </p:nvSpPr>
        <p:spPr>
          <a:xfrm>
            <a:off x="6623187" y="4888429"/>
            <a:ext cx="899284" cy="584775"/>
          </a:xfrm>
          <a:prstGeom prst="rect">
            <a:avLst/>
          </a:prstGeom>
          <a:noFill/>
        </p:spPr>
        <p:txBody>
          <a:bodyPr wrap="none" rtlCol="0">
            <a:spAutoFit/>
          </a:bodyPr>
          <a:lstStyle/>
          <a:p>
            <a:pPr algn="ctr"/>
            <a:r>
              <a:rPr lang="en-US" sz="1600" dirty="0"/>
              <a:t>Gap </a:t>
            </a:r>
          </a:p>
          <a:p>
            <a:pPr algn="ctr"/>
            <a:r>
              <a:rPr lang="en-US" sz="1600" dirty="0"/>
              <a:t>Analysis </a:t>
            </a:r>
          </a:p>
        </p:txBody>
      </p:sp>
      <p:sp>
        <p:nvSpPr>
          <p:cNvPr id="26" name="Oval 25"/>
          <p:cNvSpPr/>
          <p:nvPr/>
        </p:nvSpPr>
        <p:spPr>
          <a:xfrm>
            <a:off x="4411181" y="4474644"/>
            <a:ext cx="1392071" cy="1364772"/>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TextBox 26"/>
          <p:cNvSpPr txBox="1"/>
          <p:nvPr/>
        </p:nvSpPr>
        <p:spPr>
          <a:xfrm>
            <a:off x="4686314" y="4864642"/>
            <a:ext cx="896399" cy="584775"/>
          </a:xfrm>
          <a:prstGeom prst="rect">
            <a:avLst/>
          </a:prstGeom>
          <a:noFill/>
        </p:spPr>
        <p:txBody>
          <a:bodyPr wrap="none" rtlCol="0">
            <a:spAutoFit/>
          </a:bodyPr>
          <a:lstStyle/>
          <a:p>
            <a:pPr algn="ctr"/>
            <a:r>
              <a:rPr lang="en-US" sz="1600" dirty="0"/>
              <a:t>Striking </a:t>
            </a:r>
          </a:p>
          <a:p>
            <a:pPr algn="ctr"/>
            <a:r>
              <a:rPr lang="en-US" sz="1600" dirty="0"/>
              <a:t>Distance</a:t>
            </a:r>
          </a:p>
        </p:txBody>
      </p:sp>
      <p:sp>
        <p:nvSpPr>
          <p:cNvPr id="28" name="Oval 27"/>
          <p:cNvSpPr/>
          <p:nvPr/>
        </p:nvSpPr>
        <p:spPr>
          <a:xfrm>
            <a:off x="2797778" y="4462513"/>
            <a:ext cx="1392071" cy="136477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p:cNvSpPr txBox="1"/>
          <p:nvPr/>
        </p:nvSpPr>
        <p:spPr>
          <a:xfrm>
            <a:off x="3084912" y="4838863"/>
            <a:ext cx="845103" cy="584775"/>
          </a:xfrm>
          <a:prstGeom prst="rect">
            <a:avLst/>
          </a:prstGeom>
          <a:noFill/>
        </p:spPr>
        <p:txBody>
          <a:bodyPr wrap="none" rtlCol="0">
            <a:spAutoFit/>
          </a:bodyPr>
          <a:lstStyle/>
          <a:p>
            <a:pPr algn="ctr"/>
            <a:r>
              <a:rPr lang="en-US" sz="1600" dirty="0"/>
              <a:t>High </a:t>
            </a:r>
          </a:p>
          <a:p>
            <a:pPr algn="ctr"/>
            <a:r>
              <a:rPr lang="en-US" sz="1600" dirty="0"/>
              <a:t>Ranking</a:t>
            </a:r>
          </a:p>
        </p:txBody>
      </p:sp>
      <p:sp>
        <p:nvSpPr>
          <p:cNvPr id="30" name="Oval 29"/>
          <p:cNvSpPr/>
          <p:nvPr/>
        </p:nvSpPr>
        <p:spPr>
          <a:xfrm>
            <a:off x="8016242" y="4518359"/>
            <a:ext cx="1392071" cy="136477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p:cNvSpPr txBox="1"/>
          <p:nvPr/>
        </p:nvSpPr>
        <p:spPr>
          <a:xfrm>
            <a:off x="9041647" y="3706404"/>
            <a:ext cx="837922" cy="338554"/>
          </a:xfrm>
          <a:prstGeom prst="rect">
            <a:avLst/>
          </a:prstGeom>
          <a:noFill/>
        </p:spPr>
        <p:txBody>
          <a:bodyPr wrap="none" rtlCol="0">
            <a:spAutoFit/>
          </a:bodyPr>
          <a:lstStyle/>
          <a:p>
            <a:pPr algn="ctr"/>
            <a:r>
              <a:rPr lang="en-US" sz="1600" dirty="0" err="1"/>
              <a:t>Longtail</a:t>
            </a:r>
            <a:endParaRPr lang="en-US" sz="1600" dirty="0"/>
          </a:p>
        </p:txBody>
      </p:sp>
      <p:sp>
        <p:nvSpPr>
          <p:cNvPr id="32" name="Oval 31"/>
          <p:cNvSpPr/>
          <p:nvPr/>
        </p:nvSpPr>
        <p:spPr>
          <a:xfrm>
            <a:off x="1405707" y="3849900"/>
            <a:ext cx="1392071" cy="136477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TextBox 32"/>
          <p:cNvSpPr txBox="1"/>
          <p:nvPr/>
        </p:nvSpPr>
        <p:spPr>
          <a:xfrm>
            <a:off x="1679191" y="4362730"/>
            <a:ext cx="845103" cy="584775"/>
          </a:xfrm>
          <a:prstGeom prst="rect">
            <a:avLst/>
          </a:prstGeom>
          <a:noFill/>
        </p:spPr>
        <p:txBody>
          <a:bodyPr wrap="none" rtlCol="0">
            <a:spAutoFit/>
          </a:bodyPr>
          <a:lstStyle/>
          <a:p>
            <a:pPr algn="ctr"/>
            <a:r>
              <a:rPr lang="en-US" sz="1600" dirty="0" smtClean="0"/>
              <a:t>Mobile,</a:t>
            </a:r>
          </a:p>
          <a:p>
            <a:pPr algn="ctr"/>
            <a:r>
              <a:rPr lang="en-US" sz="1600" dirty="0" smtClean="0"/>
              <a:t>AMP</a:t>
            </a:r>
            <a:endParaRPr lang="en-US" sz="1600" dirty="0"/>
          </a:p>
        </p:txBody>
      </p:sp>
      <p:sp>
        <p:nvSpPr>
          <p:cNvPr id="34" name="Oval 33"/>
          <p:cNvSpPr/>
          <p:nvPr/>
        </p:nvSpPr>
        <p:spPr>
          <a:xfrm>
            <a:off x="10528040" y="714710"/>
            <a:ext cx="1392071" cy="1364772"/>
          </a:xfrm>
          <a:prstGeom prst="ellipse">
            <a:avLst/>
          </a:prstGeom>
          <a:solidFill>
            <a:srgbClr val="12AC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p:cNvSpPr txBox="1"/>
          <p:nvPr/>
        </p:nvSpPr>
        <p:spPr>
          <a:xfrm>
            <a:off x="10918856" y="1213892"/>
            <a:ext cx="637739" cy="338554"/>
          </a:xfrm>
          <a:prstGeom prst="rect">
            <a:avLst/>
          </a:prstGeom>
          <a:noFill/>
        </p:spPr>
        <p:txBody>
          <a:bodyPr wrap="none" rtlCol="0">
            <a:spAutoFit/>
          </a:bodyPr>
          <a:lstStyle/>
          <a:p>
            <a:pPr algn="ctr"/>
            <a:r>
              <a:rPr lang="en-US" sz="1600" dirty="0"/>
              <a:t>Voice</a:t>
            </a:r>
          </a:p>
        </p:txBody>
      </p:sp>
      <p:sp>
        <p:nvSpPr>
          <p:cNvPr id="36" name="Oval 35"/>
          <p:cNvSpPr/>
          <p:nvPr/>
        </p:nvSpPr>
        <p:spPr>
          <a:xfrm>
            <a:off x="5316945" y="3303974"/>
            <a:ext cx="1392071" cy="136477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TextBox 36"/>
          <p:cNvSpPr txBox="1"/>
          <p:nvPr/>
        </p:nvSpPr>
        <p:spPr>
          <a:xfrm>
            <a:off x="5539872" y="3737467"/>
            <a:ext cx="1028103" cy="584775"/>
          </a:xfrm>
          <a:prstGeom prst="rect">
            <a:avLst/>
          </a:prstGeom>
          <a:noFill/>
        </p:spPr>
        <p:txBody>
          <a:bodyPr wrap="none" rtlCol="0">
            <a:spAutoFit/>
          </a:bodyPr>
          <a:lstStyle/>
          <a:p>
            <a:pPr algn="ctr"/>
            <a:r>
              <a:rPr lang="en-US" sz="1600" dirty="0"/>
              <a:t>Technical</a:t>
            </a:r>
          </a:p>
          <a:p>
            <a:pPr algn="ctr"/>
            <a:r>
              <a:rPr lang="en-US" sz="1600" dirty="0"/>
              <a:t>Page Load</a:t>
            </a:r>
          </a:p>
        </p:txBody>
      </p:sp>
      <p:sp>
        <p:nvSpPr>
          <p:cNvPr id="21" name="Oval 20"/>
          <p:cNvSpPr/>
          <p:nvPr/>
        </p:nvSpPr>
        <p:spPr>
          <a:xfrm>
            <a:off x="6260959" y="2031260"/>
            <a:ext cx="1392071" cy="1364772"/>
          </a:xfrm>
          <a:prstGeom prst="ellipse">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6327042" y="2530442"/>
            <a:ext cx="1287212" cy="338554"/>
          </a:xfrm>
          <a:prstGeom prst="rect">
            <a:avLst/>
          </a:prstGeom>
          <a:noFill/>
        </p:spPr>
        <p:txBody>
          <a:bodyPr wrap="none" rtlCol="0">
            <a:spAutoFit/>
          </a:bodyPr>
          <a:lstStyle/>
          <a:p>
            <a:pPr algn="ctr"/>
            <a:r>
              <a:rPr lang="en-US" sz="1600" dirty="0"/>
              <a:t>SEO Maturity</a:t>
            </a:r>
          </a:p>
        </p:txBody>
      </p:sp>
      <p:sp>
        <p:nvSpPr>
          <p:cNvPr id="23" name="Oval 22"/>
          <p:cNvSpPr/>
          <p:nvPr/>
        </p:nvSpPr>
        <p:spPr>
          <a:xfrm>
            <a:off x="7198023" y="3179167"/>
            <a:ext cx="1392071" cy="1364772"/>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p:cNvSpPr txBox="1"/>
          <p:nvPr/>
        </p:nvSpPr>
        <p:spPr>
          <a:xfrm>
            <a:off x="7383980" y="3623757"/>
            <a:ext cx="1047466" cy="584775"/>
          </a:xfrm>
          <a:prstGeom prst="rect">
            <a:avLst/>
          </a:prstGeom>
          <a:solidFill>
            <a:srgbClr val="008080"/>
          </a:solidFill>
        </p:spPr>
        <p:txBody>
          <a:bodyPr wrap="none" rtlCol="0">
            <a:spAutoFit/>
          </a:bodyPr>
          <a:lstStyle/>
          <a:p>
            <a:pPr algn="ctr"/>
            <a:r>
              <a:rPr lang="en-US" sz="1600" dirty="0"/>
              <a:t>Integrated</a:t>
            </a:r>
          </a:p>
          <a:p>
            <a:pPr algn="ctr"/>
            <a:r>
              <a:rPr lang="en-US" sz="1600" dirty="0"/>
              <a:t>Search</a:t>
            </a:r>
          </a:p>
        </p:txBody>
      </p:sp>
      <p:sp>
        <p:nvSpPr>
          <p:cNvPr id="25" name="Oval 24"/>
          <p:cNvSpPr/>
          <p:nvPr/>
        </p:nvSpPr>
        <p:spPr>
          <a:xfrm>
            <a:off x="7830289" y="1497860"/>
            <a:ext cx="1392071" cy="1364772"/>
          </a:xfrm>
          <a:prstGeom prst="ellipse">
            <a:avLst/>
          </a:prstGeom>
          <a:solidFill>
            <a:srgbClr val="009D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TextBox 37"/>
          <p:cNvSpPr txBox="1"/>
          <p:nvPr/>
        </p:nvSpPr>
        <p:spPr>
          <a:xfrm>
            <a:off x="8016242" y="1915154"/>
            <a:ext cx="1047467" cy="584775"/>
          </a:xfrm>
          <a:prstGeom prst="rect">
            <a:avLst/>
          </a:prstGeom>
          <a:noFill/>
        </p:spPr>
        <p:txBody>
          <a:bodyPr wrap="none" rtlCol="0">
            <a:spAutoFit/>
          </a:bodyPr>
          <a:lstStyle/>
          <a:p>
            <a:pPr algn="ctr"/>
            <a:r>
              <a:rPr lang="en-US" sz="1600" dirty="0"/>
              <a:t>ABM/SEO</a:t>
            </a:r>
          </a:p>
          <a:p>
            <a:pPr algn="ctr"/>
            <a:r>
              <a:rPr lang="en-US" sz="1600" dirty="0"/>
              <a:t>Integrated</a:t>
            </a:r>
          </a:p>
        </p:txBody>
      </p:sp>
      <p:sp>
        <p:nvSpPr>
          <p:cNvPr id="39" name="Oval 38"/>
          <p:cNvSpPr/>
          <p:nvPr/>
        </p:nvSpPr>
        <p:spPr>
          <a:xfrm>
            <a:off x="8889673" y="3345974"/>
            <a:ext cx="1392071" cy="136477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TextBox 39"/>
          <p:cNvSpPr txBox="1"/>
          <p:nvPr/>
        </p:nvSpPr>
        <p:spPr>
          <a:xfrm>
            <a:off x="9194047" y="3858804"/>
            <a:ext cx="837922" cy="338554"/>
          </a:xfrm>
          <a:prstGeom prst="rect">
            <a:avLst/>
          </a:prstGeom>
          <a:noFill/>
        </p:spPr>
        <p:txBody>
          <a:bodyPr wrap="none" rtlCol="0">
            <a:spAutoFit/>
          </a:bodyPr>
          <a:lstStyle/>
          <a:p>
            <a:pPr algn="ctr"/>
            <a:r>
              <a:rPr lang="en-US" sz="1600" dirty="0" err="1"/>
              <a:t>Longtail</a:t>
            </a:r>
            <a:endParaRPr lang="en-US" sz="1600" dirty="0"/>
          </a:p>
        </p:txBody>
      </p:sp>
      <p:sp>
        <p:nvSpPr>
          <p:cNvPr id="41" name="TextBox 40"/>
          <p:cNvSpPr txBox="1"/>
          <p:nvPr/>
        </p:nvSpPr>
        <p:spPr>
          <a:xfrm>
            <a:off x="8304369" y="4916004"/>
            <a:ext cx="886846" cy="584775"/>
          </a:xfrm>
          <a:prstGeom prst="rect">
            <a:avLst/>
          </a:prstGeom>
          <a:noFill/>
        </p:spPr>
        <p:txBody>
          <a:bodyPr wrap="none" rtlCol="0">
            <a:spAutoFit/>
          </a:bodyPr>
          <a:lstStyle/>
          <a:p>
            <a:pPr algn="ctr"/>
            <a:r>
              <a:rPr lang="en-US" sz="1600" dirty="0"/>
              <a:t>Quick </a:t>
            </a:r>
            <a:br>
              <a:rPr lang="en-US" sz="1600" dirty="0"/>
            </a:br>
            <a:r>
              <a:rPr lang="en-US" sz="1600" dirty="0"/>
              <a:t>Answers</a:t>
            </a:r>
          </a:p>
        </p:txBody>
      </p:sp>
      <p:sp>
        <p:nvSpPr>
          <p:cNvPr id="42" name="Oval 41"/>
          <p:cNvSpPr/>
          <p:nvPr/>
        </p:nvSpPr>
        <p:spPr>
          <a:xfrm>
            <a:off x="10508275" y="3004450"/>
            <a:ext cx="1392071" cy="1364772"/>
          </a:xfrm>
          <a:prstGeom prst="ellipse">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TextBox 42"/>
          <p:cNvSpPr txBox="1"/>
          <p:nvPr/>
        </p:nvSpPr>
        <p:spPr>
          <a:xfrm>
            <a:off x="10746433" y="3315111"/>
            <a:ext cx="997644" cy="830997"/>
          </a:xfrm>
          <a:prstGeom prst="rect">
            <a:avLst/>
          </a:prstGeom>
          <a:noFill/>
        </p:spPr>
        <p:txBody>
          <a:bodyPr wrap="none" rtlCol="0">
            <a:spAutoFit/>
          </a:bodyPr>
          <a:lstStyle/>
          <a:p>
            <a:pPr algn="ctr"/>
            <a:r>
              <a:rPr lang="en-US" sz="1600" dirty="0"/>
              <a:t>Migration</a:t>
            </a:r>
          </a:p>
          <a:p>
            <a:pPr algn="ctr"/>
            <a:r>
              <a:rPr lang="en-US" sz="1600" dirty="0"/>
              <a:t>Rational-</a:t>
            </a:r>
          </a:p>
          <a:p>
            <a:pPr algn="ctr"/>
            <a:r>
              <a:rPr lang="en-US" sz="1600" dirty="0" err="1"/>
              <a:t>ization</a:t>
            </a:r>
            <a:endParaRPr lang="en-US" sz="1600" dirty="0"/>
          </a:p>
        </p:txBody>
      </p:sp>
      <p:sp>
        <p:nvSpPr>
          <p:cNvPr id="44" name="Oval 43"/>
          <p:cNvSpPr/>
          <p:nvPr/>
        </p:nvSpPr>
        <p:spPr>
          <a:xfrm>
            <a:off x="3493813" y="2955418"/>
            <a:ext cx="1392071" cy="1364772"/>
          </a:xfrm>
          <a:prstGeom prst="ellipse">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p:cNvSpPr txBox="1"/>
          <p:nvPr/>
        </p:nvSpPr>
        <p:spPr>
          <a:xfrm>
            <a:off x="3895399" y="3506321"/>
            <a:ext cx="609334" cy="338554"/>
          </a:xfrm>
          <a:prstGeom prst="rect">
            <a:avLst/>
          </a:prstGeom>
          <a:noFill/>
        </p:spPr>
        <p:txBody>
          <a:bodyPr wrap="none" rtlCol="0">
            <a:spAutoFit/>
          </a:bodyPr>
          <a:lstStyle/>
          <a:p>
            <a:pPr algn="ctr"/>
            <a:r>
              <a:rPr lang="en-US" sz="1600" dirty="0"/>
              <a:t>Local</a:t>
            </a:r>
          </a:p>
        </p:txBody>
      </p:sp>
      <p:sp>
        <p:nvSpPr>
          <p:cNvPr id="45" name="Oval 44"/>
          <p:cNvSpPr/>
          <p:nvPr/>
        </p:nvSpPr>
        <p:spPr>
          <a:xfrm>
            <a:off x="1450189" y="1025134"/>
            <a:ext cx="1392071" cy="1364772"/>
          </a:xfrm>
          <a:prstGeom prst="ellipse">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p:cNvSpPr txBox="1"/>
          <p:nvPr/>
        </p:nvSpPr>
        <p:spPr>
          <a:xfrm>
            <a:off x="1480595" y="1248485"/>
            <a:ext cx="1324402" cy="830997"/>
          </a:xfrm>
          <a:prstGeom prst="rect">
            <a:avLst/>
          </a:prstGeom>
          <a:noFill/>
        </p:spPr>
        <p:txBody>
          <a:bodyPr wrap="none" rtlCol="0">
            <a:spAutoFit/>
          </a:bodyPr>
          <a:lstStyle/>
          <a:p>
            <a:pPr algn="ctr"/>
            <a:r>
              <a:rPr lang="en-US" sz="1600" dirty="0"/>
              <a:t>Video, </a:t>
            </a:r>
          </a:p>
          <a:p>
            <a:pPr algn="ctr"/>
            <a:r>
              <a:rPr lang="en-US" sz="1600" dirty="0"/>
              <a:t>YouTube</a:t>
            </a:r>
          </a:p>
          <a:p>
            <a:pPr algn="ctr"/>
            <a:r>
              <a:rPr lang="en-US" sz="1600" dirty="0"/>
              <a:t>Optimization</a:t>
            </a:r>
          </a:p>
        </p:txBody>
      </p:sp>
      <p:sp>
        <p:nvSpPr>
          <p:cNvPr id="48" name="Oval 47"/>
          <p:cNvSpPr/>
          <p:nvPr/>
        </p:nvSpPr>
        <p:spPr>
          <a:xfrm>
            <a:off x="3084375" y="1265844"/>
            <a:ext cx="1392071" cy="136477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TextBox 48"/>
          <p:cNvSpPr txBox="1"/>
          <p:nvPr/>
        </p:nvSpPr>
        <p:spPr>
          <a:xfrm>
            <a:off x="3161195" y="1677637"/>
            <a:ext cx="1258871" cy="584775"/>
          </a:xfrm>
          <a:prstGeom prst="rect">
            <a:avLst/>
          </a:prstGeom>
          <a:noFill/>
        </p:spPr>
        <p:txBody>
          <a:bodyPr wrap="none" rtlCol="0">
            <a:spAutoFit/>
          </a:bodyPr>
          <a:lstStyle/>
          <a:p>
            <a:pPr algn="ctr"/>
            <a:r>
              <a:rPr lang="en-US" sz="1600" dirty="0"/>
              <a:t>App</a:t>
            </a:r>
          </a:p>
          <a:p>
            <a:pPr algn="ctr"/>
            <a:r>
              <a:rPr lang="en-US" sz="1600" dirty="0"/>
              <a:t>Optimization</a:t>
            </a:r>
          </a:p>
        </p:txBody>
      </p:sp>
      <p:sp>
        <p:nvSpPr>
          <p:cNvPr id="50" name="Oval 49"/>
          <p:cNvSpPr/>
          <p:nvPr/>
        </p:nvSpPr>
        <p:spPr>
          <a:xfrm>
            <a:off x="4607247" y="1989737"/>
            <a:ext cx="1392071" cy="136477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TextBox 50"/>
          <p:cNvSpPr txBox="1"/>
          <p:nvPr/>
        </p:nvSpPr>
        <p:spPr>
          <a:xfrm>
            <a:off x="4833590" y="2288668"/>
            <a:ext cx="994182" cy="830997"/>
          </a:xfrm>
          <a:prstGeom prst="rect">
            <a:avLst/>
          </a:prstGeom>
          <a:noFill/>
        </p:spPr>
        <p:txBody>
          <a:bodyPr wrap="none" rtlCol="0">
            <a:spAutoFit/>
          </a:bodyPr>
          <a:lstStyle/>
          <a:p>
            <a:pPr algn="ctr"/>
            <a:r>
              <a:rPr lang="en-US" sz="1600" dirty="0"/>
              <a:t>Style </a:t>
            </a:r>
          </a:p>
          <a:p>
            <a:pPr algn="ctr"/>
            <a:r>
              <a:rPr lang="en-US" sz="1600" dirty="0" smtClean="0"/>
              <a:t>Guide w </a:t>
            </a:r>
          </a:p>
          <a:p>
            <a:pPr algn="ctr"/>
            <a:r>
              <a:rPr lang="en-US" sz="1600" dirty="0" smtClean="0"/>
              <a:t>SEO</a:t>
            </a:r>
            <a:endParaRPr lang="en-US" sz="1600" dirty="0"/>
          </a:p>
        </p:txBody>
      </p:sp>
      <p:sp>
        <p:nvSpPr>
          <p:cNvPr id="52" name="Oval 51"/>
          <p:cNvSpPr/>
          <p:nvPr/>
        </p:nvSpPr>
        <p:spPr>
          <a:xfrm>
            <a:off x="2022476" y="2449373"/>
            <a:ext cx="1392071" cy="136477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p:cNvSpPr txBox="1"/>
          <p:nvPr/>
        </p:nvSpPr>
        <p:spPr>
          <a:xfrm>
            <a:off x="2115071" y="2847018"/>
            <a:ext cx="1277914" cy="584775"/>
          </a:xfrm>
          <a:prstGeom prst="rect">
            <a:avLst/>
          </a:prstGeom>
          <a:noFill/>
        </p:spPr>
        <p:txBody>
          <a:bodyPr wrap="none" rtlCol="0">
            <a:spAutoFit/>
          </a:bodyPr>
          <a:lstStyle/>
          <a:p>
            <a:pPr algn="ctr"/>
            <a:r>
              <a:rPr lang="en-US" sz="1600" dirty="0" smtClean="0"/>
              <a:t>Conversion,</a:t>
            </a:r>
          </a:p>
          <a:p>
            <a:pPr algn="ctr"/>
            <a:r>
              <a:rPr lang="en-US" sz="1600" dirty="0" smtClean="0"/>
              <a:t>Values</a:t>
            </a:r>
          </a:p>
        </p:txBody>
      </p:sp>
      <p:sp>
        <p:nvSpPr>
          <p:cNvPr id="54" name="Oval 53"/>
          <p:cNvSpPr/>
          <p:nvPr/>
        </p:nvSpPr>
        <p:spPr>
          <a:xfrm>
            <a:off x="10050397" y="4537487"/>
            <a:ext cx="1392071" cy="136477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TextBox 54"/>
          <p:cNvSpPr txBox="1"/>
          <p:nvPr/>
        </p:nvSpPr>
        <p:spPr>
          <a:xfrm>
            <a:off x="10284856" y="4935132"/>
            <a:ext cx="994183" cy="584775"/>
          </a:xfrm>
          <a:prstGeom prst="rect">
            <a:avLst/>
          </a:prstGeom>
          <a:noFill/>
        </p:spPr>
        <p:txBody>
          <a:bodyPr wrap="none" rtlCol="0">
            <a:spAutoFit/>
          </a:bodyPr>
          <a:lstStyle/>
          <a:p>
            <a:pPr algn="ctr"/>
            <a:r>
              <a:rPr lang="en-US" sz="1600" dirty="0" smtClean="0"/>
              <a:t>FAQ,</a:t>
            </a:r>
          </a:p>
          <a:p>
            <a:pPr algn="ctr"/>
            <a:r>
              <a:rPr lang="en-US" sz="1600" dirty="0" smtClean="0"/>
              <a:t>Glossary</a:t>
            </a:r>
            <a:endParaRPr lang="en-US" sz="1600" dirty="0"/>
          </a:p>
        </p:txBody>
      </p:sp>
      <p:sp>
        <p:nvSpPr>
          <p:cNvPr id="56" name="Oval 55"/>
          <p:cNvSpPr/>
          <p:nvPr/>
        </p:nvSpPr>
        <p:spPr>
          <a:xfrm>
            <a:off x="9394936" y="1766987"/>
            <a:ext cx="1392071" cy="1364772"/>
          </a:xfrm>
          <a:prstGeom prst="ellipse">
            <a:avLst/>
          </a:prstGeom>
          <a:solidFill>
            <a:srgbClr val="E4B4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TextBox 56"/>
          <p:cNvSpPr txBox="1"/>
          <p:nvPr/>
        </p:nvSpPr>
        <p:spPr>
          <a:xfrm>
            <a:off x="9652749" y="2156985"/>
            <a:ext cx="960519" cy="584775"/>
          </a:xfrm>
          <a:prstGeom prst="rect">
            <a:avLst/>
          </a:prstGeom>
          <a:noFill/>
        </p:spPr>
        <p:txBody>
          <a:bodyPr wrap="none" rtlCol="0">
            <a:spAutoFit/>
          </a:bodyPr>
          <a:lstStyle/>
          <a:p>
            <a:pPr algn="ctr"/>
            <a:r>
              <a:rPr lang="en-US" sz="1600" dirty="0" smtClean="0"/>
              <a:t>Content </a:t>
            </a:r>
          </a:p>
          <a:p>
            <a:pPr algn="ctr"/>
            <a:r>
              <a:rPr lang="en-US" sz="1600" dirty="0" smtClean="0"/>
              <a:t>Hubs</a:t>
            </a:r>
            <a:endParaRPr lang="en-US" sz="1600" dirty="0"/>
          </a:p>
        </p:txBody>
      </p:sp>
      <p:sp>
        <p:nvSpPr>
          <p:cNvPr id="58" name="Oval 57"/>
          <p:cNvSpPr/>
          <p:nvPr/>
        </p:nvSpPr>
        <p:spPr>
          <a:xfrm>
            <a:off x="5510733" y="719965"/>
            <a:ext cx="1392071" cy="13647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TextBox 58"/>
          <p:cNvSpPr txBox="1"/>
          <p:nvPr/>
        </p:nvSpPr>
        <p:spPr>
          <a:xfrm>
            <a:off x="5923706" y="1219147"/>
            <a:ext cx="593432" cy="338554"/>
          </a:xfrm>
          <a:prstGeom prst="rect">
            <a:avLst/>
          </a:prstGeom>
          <a:solidFill>
            <a:schemeClr val="accent1">
              <a:lumMod val="20000"/>
              <a:lumOff val="80000"/>
            </a:schemeClr>
          </a:solidFill>
        </p:spPr>
        <p:txBody>
          <a:bodyPr wrap="none" rtlCol="0">
            <a:spAutoFit/>
          </a:bodyPr>
          <a:lstStyle/>
          <a:p>
            <a:pPr algn="ctr"/>
            <a:r>
              <a:rPr lang="en-US" sz="1600" dirty="0" smtClean="0"/>
              <a:t>Blog</a:t>
            </a:r>
            <a:endParaRPr lang="en-US" sz="1600" dirty="0"/>
          </a:p>
        </p:txBody>
      </p:sp>
    </p:spTree>
    <p:custDataLst>
      <p:tags r:id="rId1"/>
    </p:custDataLst>
    <p:extLst>
      <p:ext uri="{BB962C8B-B14F-4D97-AF65-F5344CB8AC3E}">
        <p14:creationId xmlns:p14="http://schemas.microsoft.com/office/powerpoint/2010/main" val="667539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434363" y="126028"/>
            <a:ext cx="11344838" cy="588682"/>
          </a:xfrm>
          <a:prstGeom prst="rect">
            <a:avLst/>
          </a:prstGeom>
        </p:spPr>
        <p:txBody>
          <a:bodyPr/>
          <a:lstStyle/>
          <a:p>
            <a:r>
              <a:rPr lang="en-US" sz="2800" dirty="0"/>
              <a:t>2019: </a:t>
            </a:r>
            <a:r>
              <a:rPr lang="en-US" sz="2800" b="0" dirty="0" smtClean="0"/>
              <a:t>SEO Strategies for </a:t>
            </a:r>
            <a:r>
              <a:rPr lang="en-US" sz="2800" b="0" dirty="0" smtClean="0"/>
              <a:t>Financial Services</a:t>
            </a:r>
            <a:endParaRPr lang="en-US" sz="2800" b="0" dirty="0"/>
          </a:p>
        </p:txBody>
      </p:sp>
      <p:cxnSp>
        <p:nvCxnSpPr>
          <p:cNvPr id="8" name="Straight Arrow Connector 7"/>
          <p:cNvCxnSpPr/>
          <p:nvPr/>
        </p:nvCxnSpPr>
        <p:spPr>
          <a:xfrm flipV="1">
            <a:off x="1122630" y="1265844"/>
            <a:ext cx="0" cy="471187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122630" y="5977716"/>
            <a:ext cx="10777716" cy="0"/>
          </a:xfrm>
          <a:prstGeom prst="straightConnector1">
            <a:avLst/>
          </a:prstGeom>
          <a:ln w="31750" cmpd="sng">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57892" y="6018659"/>
            <a:ext cx="7585218" cy="646331"/>
          </a:xfrm>
          <a:prstGeom prst="rect">
            <a:avLst/>
          </a:prstGeom>
          <a:noFill/>
        </p:spPr>
        <p:txBody>
          <a:bodyPr wrap="none" rtlCol="0">
            <a:spAutoFit/>
          </a:bodyPr>
          <a:lstStyle/>
          <a:p>
            <a:r>
              <a:rPr lang="en-US" dirty="0"/>
              <a:t>Next Week                                        Next Month                                    Next Quarter</a:t>
            </a:r>
          </a:p>
          <a:p>
            <a:pPr algn="ctr"/>
            <a:r>
              <a:rPr lang="en-US" b="1" dirty="0"/>
              <a:t>Time Horizon</a:t>
            </a:r>
          </a:p>
        </p:txBody>
      </p:sp>
      <p:sp>
        <p:nvSpPr>
          <p:cNvPr id="16" name="TextBox 15"/>
          <p:cNvSpPr txBox="1"/>
          <p:nvPr/>
        </p:nvSpPr>
        <p:spPr>
          <a:xfrm rot="16200000">
            <a:off x="-1306681" y="3464514"/>
            <a:ext cx="3782446" cy="646331"/>
          </a:xfrm>
          <a:prstGeom prst="rect">
            <a:avLst/>
          </a:prstGeom>
          <a:noFill/>
        </p:spPr>
        <p:txBody>
          <a:bodyPr wrap="none" rtlCol="0">
            <a:spAutoFit/>
          </a:bodyPr>
          <a:lstStyle/>
          <a:p>
            <a:pPr algn="ctr"/>
            <a:r>
              <a:rPr lang="en-US" b="1" dirty="0"/>
              <a:t>Business Objective</a:t>
            </a:r>
          </a:p>
          <a:p>
            <a:r>
              <a:rPr lang="en-US" dirty="0"/>
              <a:t>Offense              Defense            Elevate </a:t>
            </a:r>
          </a:p>
        </p:txBody>
      </p:sp>
      <p:sp>
        <p:nvSpPr>
          <p:cNvPr id="30" name="Oval 29"/>
          <p:cNvSpPr/>
          <p:nvPr/>
        </p:nvSpPr>
        <p:spPr>
          <a:xfrm>
            <a:off x="7300634" y="4518359"/>
            <a:ext cx="1392071" cy="136477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p:cNvSpPr/>
          <p:nvPr/>
        </p:nvSpPr>
        <p:spPr>
          <a:xfrm>
            <a:off x="2704403" y="4234208"/>
            <a:ext cx="1392071" cy="136477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TextBox 32"/>
          <p:cNvSpPr txBox="1"/>
          <p:nvPr/>
        </p:nvSpPr>
        <p:spPr>
          <a:xfrm>
            <a:off x="3014756" y="4747038"/>
            <a:ext cx="771365" cy="338554"/>
          </a:xfrm>
          <a:prstGeom prst="rect">
            <a:avLst/>
          </a:prstGeom>
          <a:noFill/>
        </p:spPr>
        <p:txBody>
          <a:bodyPr wrap="none" rtlCol="0">
            <a:spAutoFit/>
          </a:bodyPr>
          <a:lstStyle/>
          <a:p>
            <a:pPr algn="ctr"/>
            <a:r>
              <a:rPr lang="en-US" sz="1600" dirty="0"/>
              <a:t>Mobile</a:t>
            </a:r>
          </a:p>
        </p:txBody>
      </p:sp>
      <p:sp>
        <p:nvSpPr>
          <p:cNvPr id="34" name="Oval 33"/>
          <p:cNvSpPr/>
          <p:nvPr/>
        </p:nvSpPr>
        <p:spPr>
          <a:xfrm>
            <a:off x="8349600" y="1184168"/>
            <a:ext cx="1392071" cy="1364772"/>
          </a:xfrm>
          <a:prstGeom prst="ellipse">
            <a:avLst/>
          </a:prstGeom>
          <a:solidFill>
            <a:srgbClr val="12AC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p:cNvSpPr txBox="1"/>
          <p:nvPr/>
        </p:nvSpPr>
        <p:spPr>
          <a:xfrm>
            <a:off x="8740416" y="1683350"/>
            <a:ext cx="637739" cy="338554"/>
          </a:xfrm>
          <a:prstGeom prst="rect">
            <a:avLst/>
          </a:prstGeom>
          <a:noFill/>
        </p:spPr>
        <p:txBody>
          <a:bodyPr wrap="none" rtlCol="0">
            <a:spAutoFit/>
          </a:bodyPr>
          <a:lstStyle/>
          <a:p>
            <a:pPr algn="ctr"/>
            <a:r>
              <a:rPr lang="en-US" sz="1600" dirty="0"/>
              <a:t>Voice</a:t>
            </a:r>
          </a:p>
        </p:txBody>
      </p:sp>
      <p:sp>
        <p:nvSpPr>
          <p:cNvPr id="23" name="Oval 22"/>
          <p:cNvSpPr/>
          <p:nvPr/>
        </p:nvSpPr>
        <p:spPr>
          <a:xfrm>
            <a:off x="5119417" y="2548940"/>
            <a:ext cx="1392071" cy="1364772"/>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p:cNvSpPr txBox="1"/>
          <p:nvPr/>
        </p:nvSpPr>
        <p:spPr>
          <a:xfrm>
            <a:off x="5305374" y="2993530"/>
            <a:ext cx="1047466" cy="584775"/>
          </a:xfrm>
          <a:prstGeom prst="rect">
            <a:avLst/>
          </a:prstGeom>
          <a:solidFill>
            <a:srgbClr val="008080"/>
          </a:solidFill>
        </p:spPr>
        <p:txBody>
          <a:bodyPr wrap="none" rtlCol="0">
            <a:spAutoFit/>
          </a:bodyPr>
          <a:lstStyle/>
          <a:p>
            <a:pPr algn="ctr"/>
            <a:r>
              <a:rPr lang="en-US" sz="1600" dirty="0"/>
              <a:t>Integrated</a:t>
            </a:r>
          </a:p>
          <a:p>
            <a:pPr algn="ctr"/>
            <a:r>
              <a:rPr lang="en-US" sz="1600" dirty="0"/>
              <a:t>Search</a:t>
            </a:r>
          </a:p>
        </p:txBody>
      </p:sp>
      <p:sp>
        <p:nvSpPr>
          <p:cNvPr id="39" name="Oval 38"/>
          <p:cNvSpPr/>
          <p:nvPr/>
        </p:nvSpPr>
        <p:spPr>
          <a:xfrm>
            <a:off x="7086368" y="2728726"/>
            <a:ext cx="1392071" cy="136477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TextBox 39"/>
          <p:cNvSpPr txBox="1"/>
          <p:nvPr/>
        </p:nvSpPr>
        <p:spPr>
          <a:xfrm>
            <a:off x="7390742" y="3241556"/>
            <a:ext cx="837922" cy="338554"/>
          </a:xfrm>
          <a:prstGeom prst="rect">
            <a:avLst/>
          </a:prstGeom>
          <a:noFill/>
        </p:spPr>
        <p:txBody>
          <a:bodyPr wrap="none" rtlCol="0">
            <a:spAutoFit/>
          </a:bodyPr>
          <a:lstStyle/>
          <a:p>
            <a:pPr algn="ctr"/>
            <a:r>
              <a:rPr lang="en-US" sz="1600" dirty="0" err="1"/>
              <a:t>Longtail</a:t>
            </a:r>
            <a:endParaRPr lang="en-US" sz="1600" dirty="0"/>
          </a:p>
        </p:txBody>
      </p:sp>
      <p:sp>
        <p:nvSpPr>
          <p:cNvPr id="41" name="TextBox 40"/>
          <p:cNvSpPr txBox="1"/>
          <p:nvPr/>
        </p:nvSpPr>
        <p:spPr>
          <a:xfrm>
            <a:off x="7588761" y="4916004"/>
            <a:ext cx="886846" cy="584775"/>
          </a:xfrm>
          <a:prstGeom prst="rect">
            <a:avLst/>
          </a:prstGeom>
          <a:noFill/>
        </p:spPr>
        <p:txBody>
          <a:bodyPr wrap="none" rtlCol="0">
            <a:spAutoFit/>
          </a:bodyPr>
          <a:lstStyle/>
          <a:p>
            <a:pPr algn="ctr"/>
            <a:r>
              <a:rPr lang="en-US" sz="1600" dirty="0"/>
              <a:t>Quick </a:t>
            </a:r>
            <a:br>
              <a:rPr lang="en-US" sz="1600" dirty="0"/>
            </a:br>
            <a:r>
              <a:rPr lang="en-US" sz="1600" dirty="0"/>
              <a:t>Answers</a:t>
            </a:r>
          </a:p>
        </p:txBody>
      </p:sp>
      <p:sp>
        <p:nvSpPr>
          <p:cNvPr id="45" name="Oval 44"/>
          <p:cNvSpPr/>
          <p:nvPr/>
        </p:nvSpPr>
        <p:spPr>
          <a:xfrm>
            <a:off x="2748885" y="1409442"/>
            <a:ext cx="1392071" cy="1364772"/>
          </a:xfrm>
          <a:prstGeom prst="ellipse">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p:cNvSpPr txBox="1"/>
          <p:nvPr/>
        </p:nvSpPr>
        <p:spPr>
          <a:xfrm>
            <a:off x="2779291" y="1632793"/>
            <a:ext cx="1324402" cy="830997"/>
          </a:xfrm>
          <a:prstGeom prst="rect">
            <a:avLst/>
          </a:prstGeom>
          <a:noFill/>
        </p:spPr>
        <p:txBody>
          <a:bodyPr wrap="none" rtlCol="0">
            <a:spAutoFit/>
          </a:bodyPr>
          <a:lstStyle/>
          <a:p>
            <a:pPr algn="ctr"/>
            <a:r>
              <a:rPr lang="en-US" sz="1600" dirty="0"/>
              <a:t>Video, </a:t>
            </a:r>
          </a:p>
          <a:p>
            <a:pPr algn="ctr"/>
            <a:r>
              <a:rPr lang="en-US" sz="1600" dirty="0"/>
              <a:t>YouTube</a:t>
            </a:r>
          </a:p>
          <a:p>
            <a:pPr algn="ctr"/>
            <a:r>
              <a:rPr lang="en-US" sz="1600" dirty="0"/>
              <a:t>Optimization</a:t>
            </a:r>
          </a:p>
        </p:txBody>
      </p:sp>
      <p:sp>
        <p:nvSpPr>
          <p:cNvPr id="52" name="Oval 51"/>
          <p:cNvSpPr/>
          <p:nvPr/>
        </p:nvSpPr>
        <p:spPr>
          <a:xfrm>
            <a:off x="3321172" y="2833681"/>
            <a:ext cx="1392071" cy="136477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p:cNvSpPr txBox="1"/>
          <p:nvPr/>
        </p:nvSpPr>
        <p:spPr>
          <a:xfrm>
            <a:off x="3413767" y="3231326"/>
            <a:ext cx="1277914" cy="584775"/>
          </a:xfrm>
          <a:prstGeom prst="rect">
            <a:avLst/>
          </a:prstGeom>
          <a:noFill/>
        </p:spPr>
        <p:txBody>
          <a:bodyPr wrap="none" rtlCol="0">
            <a:spAutoFit/>
          </a:bodyPr>
          <a:lstStyle/>
          <a:p>
            <a:pPr algn="ctr"/>
            <a:r>
              <a:rPr lang="en-US" sz="1600" dirty="0" smtClean="0"/>
              <a:t>Conversion,</a:t>
            </a:r>
          </a:p>
          <a:p>
            <a:pPr algn="ctr"/>
            <a:r>
              <a:rPr lang="en-US" sz="1600" dirty="0" smtClean="0"/>
              <a:t>Values</a:t>
            </a:r>
          </a:p>
        </p:txBody>
      </p:sp>
      <p:sp>
        <p:nvSpPr>
          <p:cNvPr id="54" name="Oval 53"/>
          <p:cNvSpPr/>
          <p:nvPr/>
        </p:nvSpPr>
        <p:spPr>
          <a:xfrm>
            <a:off x="8811177" y="3690801"/>
            <a:ext cx="1392071" cy="1364772"/>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TextBox 54"/>
          <p:cNvSpPr txBox="1"/>
          <p:nvPr/>
        </p:nvSpPr>
        <p:spPr>
          <a:xfrm>
            <a:off x="9045636" y="4088446"/>
            <a:ext cx="994183" cy="584775"/>
          </a:xfrm>
          <a:prstGeom prst="rect">
            <a:avLst/>
          </a:prstGeom>
          <a:solidFill>
            <a:srgbClr val="FF7C80"/>
          </a:solidFill>
        </p:spPr>
        <p:txBody>
          <a:bodyPr wrap="none" rtlCol="0">
            <a:spAutoFit/>
          </a:bodyPr>
          <a:lstStyle/>
          <a:p>
            <a:pPr algn="ctr"/>
            <a:r>
              <a:rPr lang="en-US" sz="1600" dirty="0" smtClean="0"/>
              <a:t>FAQ,</a:t>
            </a:r>
          </a:p>
          <a:p>
            <a:pPr algn="ctr"/>
            <a:r>
              <a:rPr lang="en-US" sz="1600" dirty="0" smtClean="0"/>
              <a:t>Glossary</a:t>
            </a:r>
            <a:endParaRPr lang="en-US" sz="1600" dirty="0"/>
          </a:p>
        </p:txBody>
      </p:sp>
      <p:sp>
        <p:nvSpPr>
          <p:cNvPr id="27" name="Oval 26"/>
          <p:cNvSpPr/>
          <p:nvPr/>
        </p:nvSpPr>
        <p:spPr>
          <a:xfrm>
            <a:off x="5293040" y="4136007"/>
            <a:ext cx="1392071" cy="136477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p:cNvSpPr txBox="1"/>
          <p:nvPr/>
        </p:nvSpPr>
        <p:spPr>
          <a:xfrm>
            <a:off x="5515967" y="4569500"/>
            <a:ext cx="1028103" cy="584775"/>
          </a:xfrm>
          <a:prstGeom prst="rect">
            <a:avLst/>
          </a:prstGeom>
          <a:noFill/>
        </p:spPr>
        <p:txBody>
          <a:bodyPr wrap="none" rtlCol="0">
            <a:spAutoFit/>
          </a:bodyPr>
          <a:lstStyle/>
          <a:p>
            <a:pPr algn="ctr"/>
            <a:r>
              <a:rPr lang="en-US" sz="1600" dirty="0"/>
              <a:t>Technical</a:t>
            </a:r>
          </a:p>
          <a:p>
            <a:pPr algn="ctr"/>
            <a:r>
              <a:rPr lang="en-US" sz="1600" dirty="0"/>
              <a:t>Page Load</a:t>
            </a:r>
          </a:p>
        </p:txBody>
      </p:sp>
    </p:spTree>
    <p:custDataLst>
      <p:tags r:id="rId1"/>
    </p:custDataLst>
    <p:extLst>
      <p:ext uri="{BB962C8B-B14F-4D97-AF65-F5344CB8AC3E}">
        <p14:creationId xmlns:p14="http://schemas.microsoft.com/office/powerpoint/2010/main" val="3443773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617" y="185003"/>
            <a:ext cx="8732861" cy="6246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4610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666" y="276865"/>
            <a:ext cx="5024367" cy="630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47697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547687"/>
            <a:ext cx="6572250" cy="5762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645383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body" idx="2"/>
          </p:nvPr>
        </p:nvSpPr>
        <p:spPr>
          <a:xfrm>
            <a:off x="609600" y="2064895"/>
            <a:ext cx="10972800" cy="1275735"/>
          </a:xfrm>
          <a:prstGeom prst="rect">
            <a:avLst/>
          </a:prstGeom>
          <a:noFill/>
          <a:ln>
            <a:noFill/>
          </a:ln>
        </p:spPr>
        <p:txBody>
          <a:bodyPr spcFirstLastPara="1" wrap="square" lIns="91425" tIns="45700" rIns="91425" bIns="45700" anchor="t" anchorCtr="0">
            <a:noAutofit/>
          </a:bodyPr>
          <a:lstStyle/>
          <a:p>
            <a:pPr marL="0" marR="0" lvl="0" indent="0" algn="ctr" rtl="0">
              <a:lnSpc>
                <a:spcPct val="187500"/>
              </a:lnSpc>
              <a:spcBef>
                <a:spcPts val="0"/>
              </a:spcBef>
              <a:spcAft>
                <a:spcPts val="0"/>
              </a:spcAft>
              <a:buClr>
                <a:schemeClr val="lt1"/>
              </a:buClr>
              <a:buSzPts val="3200"/>
              <a:buFont typeface="Arial"/>
              <a:buNone/>
            </a:pPr>
            <a:r>
              <a:rPr lang="en-US" cap="all" dirty="0" smtClean="0"/>
              <a:t>Find </a:t>
            </a:r>
            <a:r>
              <a:rPr lang="en-US" cap="all" dirty="0" smtClean="0"/>
              <a:t>more webinars at:</a:t>
            </a:r>
          </a:p>
          <a:p>
            <a:pPr marL="0" marR="0" lvl="0" indent="0" algn="ctr" rtl="0">
              <a:lnSpc>
                <a:spcPct val="187500"/>
              </a:lnSpc>
              <a:spcBef>
                <a:spcPts val="0"/>
              </a:spcBef>
              <a:spcAft>
                <a:spcPts val="0"/>
              </a:spcAft>
              <a:buClr>
                <a:schemeClr val="lt1"/>
              </a:buClr>
              <a:buSzPts val="3200"/>
              <a:buFont typeface="Arial"/>
              <a:buNone/>
            </a:pPr>
            <a:endParaRPr lang="en-US" cap="all" dirty="0" smtClean="0"/>
          </a:p>
          <a:p>
            <a:pPr marL="0" lvl="0" indent="0"/>
            <a:r>
              <a:rPr lang="en-US" sz="2400" cap="all" dirty="0"/>
              <a:t>https://www.brightedge.com/resources/webinars</a:t>
            </a:r>
            <a:endParaRPr lang="en-US" sz="2400" cap="all" dirty="0" smtClean="0"/>
          </a:p>
          <a:p>
            <a:pPr marL="0" lvl="0" indent="0"/>
            <a:endParaRPr lang="en-US" sz="2400" cap="all" dirty="0"/>
          </a:p>
          <a:p>
            <a:pPr marL="0" marR="0" lvl="0" indent="0" algn="ctr" rtl="0">
              <a:lnSpc>
                <a:spcPct val="187500"/>
              </a:lnSpc>
              <a:spcBef>
                <a:spcPts val="0"/>
              </a:spcBef>
              <a:spcAft>
                <a:spcPts val="0"/>
              </a:spcAft>
              <a:buClr>
                <a:schemeClr val="lt1"/>
              </a:buClr>
              <a:buSzPts val="3200"/>
              <a:buFont typeface="Arial"/>
              <a:buNone/>
            </a:pPr>
            <a:endParaRPr cap="all"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3"/>
          </p:nvPr>
        </p:nvSpPr>
        <p:spPr>
          <a:xfrm>
            <a:off x="-13652" y="333650"/>
            <a:ext cx="12192004" cy="1476108"/>
          </a:xfrm>
        </p:spPr>
        <p:txBody>
          <a:bodyPr/>
          <a:lstStyle/>
          <a:p>
            <a:pPr marL="228600" indent="0"/>
            <a:r>
              <a:rPr lang="en-US" sz="3600" dirty="0"/>
              <a:t>Desktop and Mobile Cross-SERP Click Curves</a:t>
            </a:r>
          </a:p>
        </p:txBody>
      </p:sp>
      <p:graphicFrame>
        <p:nvGraphicFramePr>
          <p:cNvPr id="5" name="Chart 4"/>
          <p:cNvGraphicFramePr>
            <a:graphicFrameLocks/>
          </p:cNvGraphicFramePr>
          <p:nvPr>
            <p:extLst>
              <p:ext uri="{D42A27DB-BD31-4B8C-83A1-F6EECF244321}">
                <p14:modId xmlns:p14="http://schemas.microsoft.com/office/powerpoint/2010/main" val="1513510801"/>
              </p:ext>
            </p:extLst>
          </p:nvPr>
        </p:nvGraphicFramePr>
        <p:xfrm>
          <a:off x="2393324" y="1590540"/>
          <a:ext cx="6596130" cy="4488288"/>
        </p:xfrm>
        <a:graphic>
          <a:graphicData uri="http://schemas.openxmlformats.org/drawingml/2006/chart">
            <c:chart xmlns:c="http://schemas.openxmlformats.org/drawingml/2006/chart" xmlns:r="http://schemas.openxmlformats.org/officeDocument/2006/relationships" r:id="rId3"/>
          </a:graphicData>
        </a:graphic>
      </p:graphicFrame>
      <p:sp>
        <p:nvSpPr>
          <p:cNvPr id="6" name="Horizontal Scroll 5">
            <a:extLst>
              <a:ext uri="{FF2B5EF4-FFF2-40B4-BE49-F238E27FC236}">
                <a16:creationId xmlns:a16="http://schemas.microsoft.com/office/drawing/2014/main" xmlns="" id="{72FA8569-3B4D-DF4F-B2AE-1FB86178AD6A}"/>
              </a:ext>
            </a:extLst>
          </p:cNvPr>
          <p:cNvSpPr/>
          <p:nvPr/>
        </p:nvSpPr>
        <p:spPr>
          <a:xfrm>
            <a:off x="116773" y="62346"/>
            <a:ext cx="1788245" cy="449914"/>
          </a:xfrm>
          <a:prstGeom prst="horizontalScroll">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BrightEdge Research</a:t>
            </a:r>
          </a:p>
        </p:txBody>
      </p:sp>
      <p:sp>
        <p:nvSpPr>
          <p:cNvPr id="2" name="TextBox 1">
            <a:extLst>
              <a:ext uri="{FF2B5EF4-FFF2-40B4-BE49-F238E27FC236}">
                <a16:creationId xmlns:a16="http://schemas.microsoft.com/office/drawing/2014/main" xmlns="" id="{8625844D-4EB0-374B-836D-D3F35DABD2BD}"/>
              </a:ext>
            </a:extLst>
          </p:cNvPr>
          <p:cNvSpPr txBox="1"/>
          <p:nvPr/>
        </p:nvSpPr>
        <p:spPr>
          <a:xfrm>
            <a:off x="5780792" y="6078828"/>
            <a:ext cx="603115" cy="261610"/>
          </a:xfrm>
          <a:prstGeom prst="rect">
            <a:avLst/>
          </a:prstGeom>
          <a:noFill/>
        </p:spPr>
        <p:txBody>
          <a:bodyPr wrap="square" rtlCol="0">
            <a:spAutoFit/>
          </a:bodyPr>
          <a:lstStyle/>
          <a:p>
            <a:pPr algn="ctr"/>
            <a:r>
              <a:rPr lang="en-US" sz="1100" dirty="0"/>
              <a:t>Rank</a:t>
            </a:r>
          </a:p>
        </p:txBody>
      </p:sp>
      <p:sp>
        <p:nvSpPr>
          <p:cNvPr id="7" name="TextBox 6">
            <a:extLst>
              <a:ext uri="{FF2B5EF4-FFF2-40B4-BE49-F238E27FC236}">
                <a16:creationId xmlns:a16="http://schemas.microsoft.com/office/drawing/2014/main" xmlns="" id="{81D1AAA0-82AD-B240-AAF6-C3C9FAE5F61B}"/>
              </a:ext>
            </a:extLst>
          </p:cNvPr>
          <p:cNvSpPr txBox="1"/>
          <p:nvPr/>
        </p:nvSpPr>
        <p:spPr>
          <a:xfrm rot="16200000">
            <a:off x="1734266" y="3703878"/>
            <a:ext cx="603115" cy="261610"/>
          </a:xfrm>
          <a:prstGeom prst="rect">
            <a:avLst/>
          </a:prstGeom>
          <a:noFill/>
        </p:spPr>
        <p:txBody>
          <a:bodyPr wrap="square" rtlCol="0">
            <a:spAutoFit/>
          </a:bodyPr>
          <a:lstStyle/>
          <a:p>
            <a:pPr algn="ctr"/>
            <a:r>
              <a:rPr lang="en-US" sz="1100" dirty="0"/>
              <a:t>CTR</a:t>
            </a:r>
          </a:p>
        </p:txBody>
      </p:sp>
      <p:grpSp>
        <p:nvGrpSpPr>
          <p:cNvPr id="12" name="Group 11">
            <a:extLst>
              <a:ext uri="{FF2B5EF4-FFF2-40B4-BE49-F238E27FC236}">
                <a16:creationId xmlns:a16="http://schemas.microsoft.com/office/drawing/2014/main" xmlns="" id="{E3821B29-7F1E-F04D-A9C0-1CA6B4ED3B4F}"/>
              </a:ext>
            </a:extLst>
          </p:cNvPr>
          <p:cNvGrpSpPr/>
          <p:nvPr/>
        </p:nvGrpSpPr>
        <p:grpSpPr>
          <a:xfrm>
            <a:off x="9329033" y="3705354"/>
            <a:ext cx="1254869" cy="430887"/>
            <a:chOff x="9533106" y="3728849"/>
            <a:chExt cx="1254869" cy="430887"/>
          </a:xfrm>
        </p:grpSpPr>
        <p:sp>
          <p:nvSpPr>
            <p:cNvPr id="8" name="TextBox 7">
              <a:extLst>
                <a:ext uri="{FF2B5EF4-FFF2-40B4-BE49-F238E27FC236}">
                  <a16:creationId xmlns:a16="http://schemas.microsoft.com/office/drawing/2014/main" xmlns="" id="{3412081B-0E9F-3043-AA46-F7B2C114EB1C}"/>
                </a:ext>
              </a:extLst>
            </p:cNvPr>
            <p:cNvSpPr txBox="1"/>
            <p:nvPr/>
          </p:nvSpPr>
          <p:spPr>
            <a:xfrm>
              <a:off x="10009971" y="3728849"/>
              <a:ext cx="778004" cy="430887"/>
            </a:xfrm>
            <a:prstGeom prst="rect">
              <a:avLst/>
            </a:prstGeom>
            <a:noFill/>
          </p:spPr>
          <p:txBody>
            <a:bodyPr wrap="square" rtlCol="0">
              <a:spAutoFit/>
            </a:bodyPr>
            <a:lstStyle/>
            <a:p>
              <a:r>
                <a:rPr lang="en-US" sz="1100" dirty="0"/>
                <a:t>Mobile</a:t>
              </a:r>
            </a:p>
            <a:p>
              <a:r>
                <a:rPr lang="en-US" sz="1100" dirty="0"/>
                <a:t>Desktop</a:t>
              </a:r>
            </a:p>
          </p:txBody>
        </p:sp>
        <p:cxnSp>
          <p:nvCxnSpPr>
            <p:cNvPr id="9" name="Straight Connector 8">
              <a:extLst>
                <a:ext uri="{FF2B5EF4-FFF2-40B4-BE49-F238E27FC236}">
                  <a16:creationId xmlns:a16="http://schemas.microsoft.com/office/drawing/2014/main" xmlns="" id="{AF35291B-56C7-F74A-882F-118180CB2DD8}"/>
                </a:ext>
              </a:extLst>
            </p:cNvPr>
            <p:cNvCxnSpPr/>
            <p:nvPr/>
          </p:nvCxnSpPr>
          <p:spPr>
            <a:xfrm>
              <a:off x="9533106" y="4013820"/>
              <a:ext cx="40856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FFB584E7-5E83-C440-8DE4-D3881D0231BA}"/>
                </a:ext>
              </a:extLst>
            </p:cNvPr>
            <p:cNvCxnSpPr>
              <a:cxnSpLocks/>
            </p:cNvCxnSpPr>
            <p:nvPr/>
          </p:nvCxnSpPr>
          <p:spPr>
            <a:xfrm>
              <a:off x="9533106" y="3874940"/>
              <a:ext cx="408562"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588532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3"/>
          </p:nvPr>
        </p:nvSpPr>
        <p:spPr>
          <a:xfrm>
            <a:off x="522118" y="218415"/>
            <a:ext cx="10463382" cy="1075029"/>
          </a:xfrm>
        </p:spPr>
        <p:txBody>
          <a:bodyPr/>
          <a:lstStyle/>
          <a:p>
            <a:r>
              <a:rPr lang="en-US" sz="3600" dirty="0"/>
              <a:t>Mobile Click Curves by SERP Type</a:t>
            </a:r>
          </a:p>
        </p:txBody>
      </p:sp>
      <p:graphicFrame>
        <p:nvGraphicFramePr>
          <p:cNvPr id="6" name="Chart 5"/>
          <p:cNvGraphicFramePr>
            <a:graphicFrameLocks/>
          </p:cNvGraphicFramePr>
          <p:nvPr>
            <p:extLst>
              <p:ext uri="{D42A27DB-BD31-4B8C-83A1-F6EECF244321}">
                <p14:modId xmlns:p14="http://schemas.microsoft.com/office/powerpoint/2010/main" val="158967462"/>
              </p:ext>
            </p:extLst>
          </p:nvPr>
        </p:nvGraphicFramePr>
        <p:xfrm>
          <a:off x="1271685" y="1120330"/>
          <a:ext cx="10500661" cy="5514535"/>
        </p:xfrm>
        <a:graphic>
          <a:graphicData uri="http://schemas.openxmlformats.org/drawingml/2006/chart">
            <c:chart xmlns:c="http://schemas.openxmlformats.org/drawingml/2006/chart" xmlns:r="http://schemas.openxmlformats.org/officeDocument/2006/relationships" r:id="rId4"/>
          </a:graphicData>
        </a:graphic>
      </p:graphicFrame>
      <p:sp>
        <p:nvSpPr>
          <p:cNvPr id="7" name="Horizontal Scroll 6">
            <a:extLst>
              <a:ext uri="{FF2B5EF4-FFF2-40B4-BE49-F238E27FC236}">
                <a16:creationId xmlns:a16="http://schemas.microsoft.com/office/drawing/2014/main" xmlns="" id="{72FA8569-3B4D-DF4F-B2AE-1FB86178AD6A}"/>
              </a:ext>
            </a:extLst>
          </p:cNvPr>
          <p:cNvSpPr/>
          <p:nvPr/>
        </p:nvSpPr>
        <p:spPr>
          <a:xfrm>
            <a:off x="116773" y="62346"/>
            <a:ext cx="1788245" cy="449914"/>
          </a:xfrm>
          <a:prstGeom prst="horizontalScroll">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BrightEdge Research</a:t>
            </a:r>
          </a:p>
        </p:txBody>
      </p:sp>
      <p:sp>
        <p:nvSpPr>
          <p:cNvPr id="5" name="TextBox 4">
            <a:extLst>
              <a:ext uri="{FF2B5EF4-FFF2-40B4-BE49-F238E27FC236}">
                <a16:creationId xmlns:a16="http://schemas.microsoft.com/office/drawing/2014/main" xmlns="" id="{231433F0-04FB-0843-B887-2F5FEAE63E2D}"/>
              </a:ext>
            </a:extLst>
          </p:cNvPr>
          <p:cNvSpPr txBox="1"/>
          <p:nvPr/>
        </p:nvSpPr>
        <p:spPr>
          <a:xfrm>
            <a:off x="5245772" y="6561268"/>
            <a:ext cx="603115" cy="261610"/>
          </a:xfrm>
          <a:prstGeom prst="rect">
            <a:avLst/>
          </a:prstGeom>
          <a:noFill/>
        </p:spPr>
        <p:txBody>
          <a:bodyPr wrap="square" rtlCol="0">
            <a:spAutoFit/>
          </a:bodyPr>
          <a:lstStyle/>
          <a:p>
            <a:pPr algn="ctr"/>
            <a:r>
              <a:rPr lang="en-US" sz="1100" dirty="0"/>
              <a:t>Rank</a:t>
            </a:r>
          </a:p>
        </p:txBody>
      </p:sp>
      <p:sp>
        <p:nvSpPr>
          <p:cNvPr id="8" name="TextBox 7">
            <a:extLst>
              <a:ext uri="{FF2B5EF4-FFF2-40B4-BE49-F238E27FC236}">
                <a16:creationId xmlns:a16="http://schemas.microsoft.com/office/drawing/2014/main" xmlns="" id="{061FAAC7-EFC2-FA41-82F7-D5A4AC0F134A}"/>
              </a:ext>
            </a:extLst>
          </p:cNvPr>
          <p:cNvSpPr txBox="1"/>
          <p:nvPr/>
        </p:nvSpPr>
        <p:spPr>
          <a:xfrm rot="16200000">
            <a:off x="839322" y="3587146"/>
            <a:ext cx="603115" cy="261610"/>
          </a:xfrm>
          <a:prstGeom prst="rect">
            <a:avLst/>
          </a:prstGeom>
          <a:noFill/>
        </p:spPr>
        <p:txBody>
          <a:bodyPr wrap="square" rtlCol="0">
            <a:spAutoFit/>
          </a:bodyPr>
          <a:lstStyle/>
          <a:p>
            <a:pPr algn="ctr"/>
            <a:r>
              <a:rPr lang="en-US" sz="1100" dirty="0"/>
              <a:t>CTR</a:t>
            </a:r>
          </a:p>
        </p:txBody>
      </p:sp>
    </p:spTree>
    <p:custDataLst>
      <p:tags r:id="rId1"/>
    </p:custDataLst>
    <p:extLst>
      <p:ext uri="{BB962C8B-B14F-4D97-AF65-F5344CB8AC3E}">
        <p14:creationId xmlns:p14="http://schemas.microsoft.com/office/powerpoint/2010/main" val="2498441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2054" y="2151081"/>
            <a:ext cx="11761322" cy="3973551"/>
          </a:xfrm>
        </p:spPr>
        <p:txBody>
          <a:bodyPr/>
          <a:lstStyle/>
          <a:p>
            <a:pPr marL="511175" indent="-282575">
              <a:buFont typeface="Arial" panose="020B0604020202020204" pitchFamily="34" charset="0"/>
              <a:buChar char="•"/>
            </a:pPr>
            <a:r>
              <a:rPr lang="en-US" dirty="0"/>
              <a:t>Users have different needs for info depth, for example between Local 3-Pack at </a:t>
            </a:r>
            <a:r>
              <a:rPr lang="en-US" dirty="0" smtClean="0"/>
              <a:t>55% </a:t>
            </a:r>
            <a:r>
              <a:rPr lang="en-US" dirty="0"/>
              <a:t>on Mobile and Quick Answers on Desktop at 107%</a:t>
            </a:r>
          </a:p>
          <a:p>
            <a:pPr marL="511175" indent="-282575">
              <a:buFont typeface="Arial" panose="020B0604020202020204" pitchFamily="34" charset="0"/>
              <a:buChar char="•"/>
            </a:pPr>
            <a:endParaRPr lang="en-US" dirty="0"/>
          </a:p>
          <a:p>
            <a:pPr marL="511175" indent="-282575">
              <a:buFont typeface="Arial" panose="020B0604020202020204" pitchFamily="34" charset="0"/>
              <a:buChar char="•"/>
            </a:pPr>
            <a:r>
              <a:rPr lang="en-US" dirty="0"/>
              <a:t>Voice on Mobile is also a big factor influencing and dampening clicks</a:t>
            </a:r>
          </a:p>
        </p:txBody>
      </p:sp>
      <p:sp>
        <p:nvSpPr>
          <p:cNvPr id="4" name="Text Placeholder 3"/>
          <p:cNvSpPr>
            <a:spLocks noGrp="1"/>
          </p:cNvSpPr>
          <p:nvPr>
            <p:ph type="body" idx="3"/>
          </p:nvPr>
        </p:nvSpPr>
        <p:spPr>
          <a:xfrm>
            <a:off x="522118" y="304669"/>
            <a:ext cx="10463382" cy="1476108"/>
          </a:xfrm>
        </p:spPr>
        <p:txBody>
          <a:bodyPr/>
          <a:lstStyle/>
          <a:p>
            <a:pPr marL="228600" indent="0"/>
            <a:r>
              <a:rPr lang="en-US" sz="3600" dirty="0"/>
              <a:t>Query-to-Click Ratios Vary Between Device and SERP Type from </a:t>
            </a:r>
            <a:r>
              <a:rPr lang="en-US" sz="3600" dirty="0" smtClean="0"/>
              <a:t>55% </a:t>
            </a:r>
            <a:r>
              <a:rPr lang="en-US" sz="3600" dirty="0"/>
              <a:t>to </a:t>
            </a:r>
            <a:r>
              <a:rPr lang="en-US" sz="3600" dirty="0" smtClean="0"/>
              <a:t>107%</a:t>
            </a:r>
            <a:endParaRPr lang="en-US" sz="3600" dirty="0"/>
          </a:p>
        </p:txBody>
      </p:sp>
      <p:sp>
        <p:nvSpPr>
          <p:cNvPr id="5" name="Horizontal Scroll 4">
            <a:extLst>
              <a:ext uri="{FF2B5EF4-FFF2-40B4-BE49-F238E27FC236}">
                <a16:creationId xmlns:a16="http://schemas.microsoft.com/office/drawing/2014/main" xmlns="" id="{72FA8569-3B4D-DF4F-B2AE-1FB86178AD6A}"/>
              </a:ext>
            </a:extLst>
          </p:cNvPr>
          <p:cNvSpPr/>
          <p:nvPr/>
        </p:nvSpPr>
        <p:spPr>
          <a:xfrm>
            <a:off x="116773" y="62346"/>
            <a:ext cx="1788245" cy="449914"/>
          </a:xfrm>
          <a:prstGeom prst="horizontalScroll">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BrightEdge Research</a:t>
            </a:r>
          </a:p>
        </p:txBody>
      </p:sp>
    </p:spTree>
    <p:custDataLst>
      <p:tags r:id="rId1"/>
    </p:custDataLst>
    <p:extLst>
      <p:ext uri="{BB962C8B-B14F-4D97-AF65-F5344CB8AC3E}">
        <p14:creationId xmlns:p14="http://schemas.microsoft.com/office/powerpoint/2010/main" val="2708155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7779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19585" y="283240"/>
            <a:ext cx="10515600" cy="904116"/>
          </a:xfrm>
        </p:spPr>
        <p:txBody>
          <a:bodyPr/>
          <a:lstStyle/>
          <a:p>
            <a:r>
              <a:rPr lang="en-US" dirty="0" smtClean="0">
                <a:solidFill>
                  <a:schemeClr val="bg1"/>
                </a:solidFill>
              </a:rPr>
              <a:t>Digitization</a:t>
            </a:r>
            <a:endParaRPr lang="en-US" dirty="0">
              <a:solidFill>
                <a:schemeClr val="bg1"/>
              </a:solidFill>
            </a:endParaRPr>
          </a:p>
        </p:txBody>
      </p:sp>
    </p:spTree>
    <p:custDataLst>
      <p:tags r:id="rId1"/>
    </p:custDataLst>
    <p:extLst>
      <p:ext uri="{BB962C8B-B14F-4D97-AF65-F5344CB8AC3E}">
        <p14:creationId xmlns:p14="http://schemas.microsoft.com/office/powerpoint/2010/main" val="199003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and AI</a:t>
            </a:r>
            <a:endParaRPr lang="en-US" dirty="0"/>
          </a:p>
        </p:txBody>
      </p:sp>
      <p:sp>
        <p:nvSpPr>
          <p:cNvPr id="3" name="Text Placeholder 2"/>
          <p:cNvSpPr>
            <a:spLocks noGrp="1"/>
          </p:cNvSpPr>
          <p:nvPr>
            <p:ph type="body" idx="1"/>
          </p:nvPr>
        </p:nvSpPr>
        <p:spPr/>
        <p:txBody>
          <a:bodyPr/>
          <a:lstStyle/>
          <a:p>
            <a:endParaRPr lang="en-US"/>
          </a:p>
        </p:txBody>
      </p:sp>
      <p:pic>
        <p:nvPicPr>
          <p:cNvPr id="6146" name="Picture 2" descr="C:\Users\enewton\Pictures\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84" y="4324"/>
            <a:ext cx="11342081" cy="68536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24883" y="365125"/>
            <a:ext cx="1782860" cy="400110"/>
          </a:xfrm>
          <a:prstGeom prst="rect">
            <a:avLst/>
          </a:prstGeom>
          <a:noFill/>
        </p:spPr>
        <p:txBody>
          <a:bodyPr wrap="none" rtlCol="0">
            <a:spAutoFit/>
          </a:bodyPr>
          <a:lstStyle/>
          <a:p>
            <a:r>
              <a:rPr lang="en-US" sz="2000" dirty="0" smtClean="0">
                <a:solidFill>
                  <a:schemeClr val="bg1"/>
                </a:solidFill>
                <a:latin typeface="Articulate" panose="02000503040000020004" pitchFamily="2" charset="0"/>
                <a:cs typeface="Aharoni" panose="02010803020104030203" pitchFamily="2" charset="-79"/>
              </a:rPr>
              <a:t>BLOCKCHAIN</a:t>
            </a:r>
            <a:endParaRPr lang="en-US" sz="2000" dirty="0">
              <a:solidFill>
                <a:schemeClr val="bg1"/>
              </a:solidFill>
              <a:latin typeface="Articulate" panose="02000503040000020004" pitchFamily="2" charset="0"/>
              <a:cs typeface="Aharoni" panose="02010803020104030203" pitchFamily="2" charset="-79"/>
            </a:endParaRPr>
          </a:p>
        </p:txBody>
      </p:sp>
      <p:sp>
        <p:nvSpPr>
          <p:cNvPr id="6" name="TextBox 5"/>
          <p:cNvSpPr txBox="1"/>
          <p:nvPr/>
        </p:nvSpPr>
        <p:spPr>
          <a:xfrm>
            <a:off x="9334518" y="930327"/>
            <a:ext cx="1893467" cy="400110"/>
          </a:xfrm>
          <a:prstGeom prst="rect">
            <a:avLst/>
          </a:prstGeom>
          <a:noFill/>
        </p:spPr>
        <p:txBody>
          <a:bodyPr wrap="none" rtlCol="0">
            <a:spAutoFit/>
          </a:bodyPr>
          <a:lstStyle/>
          <a:p>
            <a:r>
              <a:rPr lang="en-US" sz="2000" dirty="0" smtClean="0">
                <a:solidFill>
                  <a:schemeClr val="bg1"/>
                </a:solidFill>
                <a:latin typeface="Articulate" panose="02000503040000020004" pitchFamily="2" charset="0"/>
              </a:rPr>
              <a:t>DIGITAL COIN</a:t>
            </a:r>
            <a:endParaRPr lang="en-US" sz="2000" dirty="0">
              <a:solidFill>
                <a:schemeClr val="bg1"/>
              </a:solidFill>
              <a:latin typeface="Articulate" panose="02000503040000020004" pitchFamily="2" charset="0"/>
            </a:endParaRPr>
          </a:p>
        </p:txBody>
      </p:sp>
    </p:spTree>
    <p:custDataLst>
      <p:tags r:id="rId1"/>
    </p:custDataLst>
    <p:extLst>
      <p:ext uri="{BB962C8B-B14F-4D97-AF65-F5344CB8AC3E}">
        <p14:creationId xmlns:p14="http://schemas.microsoft.com/office/powerpoint/2010/main" val="388418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newton\Pictures\Personal-Pane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760" y="-11300"/>
            <a:ext cx="10222173" cy="6869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89105" y="2661406"/>
            <a:ext cx="5909481" cy="1241946"/>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34767" y="2743293"/>
            <a:ext cx="5568286" cy="904117"/>
          </a:xfrm>
        </p:spPr>
        <p:txBody>
          <a:bodyPr/>
          <a:lstStyle/>
          <a:p>
            <a:r>
              <a:rPr lang="en-US" sz="6000" dirty="0" smtClean="0">
                <a:solidFill>
                  <a:schemeClr val="bg1"/>
                </a:solidFill>
              </a:rPr>
              <a:t>Personalization</a:t>
            </a:r>
            <a:endParaRPr lang="en-US" sz="6000" dirty="0">
              <a:solidFill>
                <a:schemeClr val="bg1"/>
              </a:solidFill>
            </a:endParaRPr>
          </a:p>
        </p:txBody>
      </p:sp>
    </p:spTree>
    <p:custDataLst>
      <p:tags r:id="rId1"/>
    </p:custDataLst>
    <p:extLst>
      <p:ext uri="{BB962C8B-B14F-4D97-AF65-F5344CB8AC3E}">
        <p14:creationId xmlns:p14="http://schemas.microsoft.com/office/powerpoint/2010/main" val="170604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7052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56312" y="365125"/>
            <a:ext cx="10515600" cy="794935"/>
          </a:xfrm>
        </p:spPr>
        <p:txBody>
          <a:bodyPr/>
          <a:lstStyle/>
          <a:p>
            <a:r>
              <a:rPr lang="en-US" dirty="0" smtClean="0"/>
              <a:t>Channel Integration and Mobile</a:t>
            </a:r>
            <a:endParaRPr lang="en-US" dirty="0"/>
          </a:p>
        </p:txBody>
      </p:sp>
    </p:spTree>
    <p:custDataLst>
      <p:tags r:id="rId1"/>
    </p:custDataLst>
    <p:extLst>
      <p:ext uri="{BB962C8B-B14F-4D97-AF65-F5344CB8AC3E}">
        <p14:creationId xmlns:p14="http://schemas.microsoft.com/office/powerpoint/2010/main" val="80422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NTENT SLIDES" val="axdirA8x"/>
  <p:tag name="ARTICULATE_PROJECT_OPEN" val="0"/>
  <p:tag name="ARTICULATE_DESIGN_ID_TITLE SLIDES" val="xfa3b4W3"/>
  <p:tag name="ARTICULATE_DESIGN_ID_ADOBE MASTER WIDESCREEN 2014" val="fMYVmaSL"/>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Custom 3">
      <a:dk1>
        <a:srgbClr val="000000"/>
      </a:dk1>
      <a:lt1>
        <a:srgbClr val="FFFFFF"/>
      </a:lt1>
      <a:dk2>
        <a:srgbClr val="656565"/>
      </a:dk2>
      <a:lt2>
        <a:srgbClr val="E7E6E6"/>
      </a:lt2>
      <a:accent1>
        <a:srgbClr val="08BBD2"/>
      </a:accent1>
      <a:accent2>
        <a:srgbClr val="F8D223"/>
      </a:accent2>
      <a:accent3>
        <a:srgbClr val="F0602E"/>
      </a:accent3>
      <a:accent4>
        <a:srgbClr val="50B747"/>
      </a:accent4>
      <a:accent5>
        <a:srgbClr val="009DDA"/>
      </a:accent5>
      <a:accent6>
        <a:srgbClr val="EB3927"/>
      </a:accent6>
      <a:hlink>
        <a:srgbClr val="009DDA"/>
      </a:hlink>
      <a:folHlink>
        <a:srgbClr val="2279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dobe Master Widescreen 2014">
  <a:themeElements>
    <a:clrScheme name="Adobe 2009">
      <a:dk1>
        <a:srgbClr val="000000"/>
      </a:dk1>
      <a:lt1>
        <a:sysClr val="window" lastClr="FFFFFF"/>
      </a:lt1>
      <a:dk2>
        <a:srgbClr val="6B737B"/>
      </a:dk2>
      <a:lt2>
        <a:srgbClr val="DADDE0"/>
      </a:lt2>
      <a:accent1>
        <a:srgbClr val="C1D82F"/>
      </a:accent1>
      <a:accent2>
        <a:srgbClr val="00A4E4"/>
      </a:accent2>
      <a:accent3>
        <a:srgbClr val="8348B5"/>
      </a:accent3>
      <a:accent4>
        <a:srgbClr val="FBB034"/>
      </a:accent4>
      <a:accent5>
        <a:srgbClr val="FFDD00"/>
      </a:accent5>
      <a:accent6>
        <a:srgbClr val="FF0000"/>
      </a:accent6>
      <a:hlink>
        <a:srgbClr val="000000"/>
      </a:hlink>
      <a:folHlink>
        <a:srgbClr val="3F3F3F"/>
      </a:folHlink>
    </a:clrScheme>
    <a:fontScheme name="Adobe Clean 2009">
      <a:majorFont>
        <a:latin typeface="Adobe Clean"/>
        <a:ea typeface=""/>
        <a:cs typeface=""/>
      </a:majorFont>
      <a:minorFont>
        <a:latin typeface="Adobe Clean"/>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71676</TotalTime>
  <Words>1004</Words>
  <Application>Microsoft Office PowerPoint</Application>
  <PresentationFormat>Custom</PresentationFormat>
  <Paragraphs>231</Paragraphs>
  <Slides>25</Slides>
  <Notes>15</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Title Slides</vt:lpstr>
      <vt:lpstr>Content Slides</vt:lpstr>
      <vt:lpstr>Adobe Master Widescreen 2014</vt:lpstr>
      <vt:lpstr>PowerPoint Presentation</vt:lpstr>
      <vt:lpstr>PowerPoint Presentation</vt:lpstr>
      <vt:lpstr>PowerPoint Presentation</vt:lpstr>
      <vt:lpstr>PowerPoint Presentation</vt:lpstr>
      <vt:lpstr>PowerPoint Presentation</vt:lpstr>
      <vt:lpstr>Digitization</vt:lpstr>
      <vt:lpstr>Machine Learning and AI</vt:lpstr>
      <vt:lpstr>Personalization</vt:lpstr>
      <vt:lpstr>Channel Integration and Mobile</vt:lpstr>
      <vt:lpstr>PowerPoint Presentation</vt:lpstr>
      <vt:lpstr>Financial Literacy 90% of US consumers  want financial training</vt:lpstr>
      <vt:lpstr>Customer Journey Analytics</vt:lpstr>
      <vt:lpstr>Conclusions</vt:lpstr>
      <vt:lpstr>Use Case 1: Large Site Technical Audit ContentIQ</vt:lpstr>
      <vt:lpstr>Use Case 2: Voice of Customer and Queries Data Cube</vt:lpstr>
      <vt:lpstr>Use Case 3: Identifying Untargeted Keyword  Page Reporting</vt:lpstr>
      <vt:lpstr>Use Case 4: Track and Elevate Organic StoryBuilder</vt:lpstr>
      <vt:lpstr>Financial Services Content Benchmark</vt:lpstr>
      <vt:lpstr>Financial Services Click Curves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Newton</dc:creator>
  <cp:lastModifiedBy>Erik Newton</cp:lastModifiedBy>
  <cp:revision>303</cp:revision>
  <dcterms:modified xsi:type="dcterms:W3CDTF">2018-12-01T16:51:26Z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9A32B890-707C-4563-911D-7C8A8E0F3678</vt:lpwstr>
  </property>
  <property fmtid="{D5CDD505-2E9C-101B-9397-08002B2CF9AE}" pid="3" name="ArticulatePath">
    <vt:lpwstr>San Jose User Group - Apr 2018</vt:lpwstr>
  </property>
</Properties>
</file>