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39" r:id="rId2"/>
    <p:sldId id="297" r:id="rId3"/>
    <p:sldId id="330" r:id="rId4"/>
    <p:sldId id="263" r:id="rId5"/>
    <p:sldId id="325" r:id="rId6"/>
    <p:sldId id="331" r:id="rId7"/>
    <p:sldId id="342" r:id="rId8"/>
    <p:sldId id="321" r:id="rId9"/>
    <p:sldId id="322" r:id="rId10"/>
    <p:sldId id="318" r:id="rId11"/>
    <p:sldId id="287" r:id="rId12"/>
    <p:sldId id="267" r:id="rId13"/>
    <p:sldId id="319" r:id="rId14"/>
    <p:sldId id="329" r:id="rId15"/>
    <p:sldId id="343" r:id="rId16"/>
    <p:sldId id="265" r:id="rId17"/>
    <p:sldId id="264" r:id="rId18"/>
    <p:sldId id="326" r:id="rId19"/>
    <p:sldId id="338" r:id="rId20"/>
  </p:sldIdLst>
  <p:sldSz cx="12192000" cy="6858000"/>
  <p:notesSz cx="1066800" cy="6858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33"/>
    <a:srgbClr val="F7931D"/>
    <a:srgbClr val="009DDA"/>
    <a:srgbClr val="B3E3F6"/>
    <a:srgbClr val="C1FBC2"/>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7" autoAdjust="0"/>
    <p:restoredTop sz="69136" autoAdjust="0"/>
  </p:normalViewPr>
  <p:slideViewPr>
    <p:cSldViewPr snapToGrid="0" snapToObjects="1">
      <p:cViewPr>
        <p:scale>
          <a:sx n="45" d="100"/>
          <a:sy n="45" d="100"/>
        </p:scale>
        <p:origin x="-780" y="-150"/>
      </p:cViewPr>
      <p:guideLst>
        <p:guide orient="horz" pos="2160"/>
        <p:guide pos="3840"/>
      </p:guideLst>
    </p:cSldViewPr>
  </p:slideViewPr>
  <p:notesTextViewPr>
    <p:cViewPr>
      <p:scale>
        <a:sx n="1" d="1"/>
        <a:sy n="1" d="1"/>
      </p:scale>
      <p:origin x="0" y="0"/>
    </p:cViewPr>
  </p:notesTextViewPr>
  <p:sorterViewPr>
    <p:cViewPr varScale="1">
      <p:scale>
        <a:sx n="1" d="1"/>
        <a:sy n="1" d="1"/>
      </p:scale>
      <p:origin x="0" y="-72"/>
    </p:cViewPr>
  </p:sorterViewPr>
  <p:notesViewPr>
    <p:cSldViewPr snapToGrid="0" snapToObjects="1">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1"/>
          <c:showBubbleSize val="0"/>
          <c:showLeaderLines val="0"/>
        </c:dLbls>
        <c:firstSliceAng val="0"/>
        <c:holeSize val="90"/>
      </c:doughnutChart>
      <c:spPr>
        <a:noFill/>
        <a:ln>
          <a:noFill/>
        </a:ln>
        <a:effectLst/>
      </c:spPr>
    </c:plotArea>
    <c:plotVisOnly val="1"/>
    <c:dispBlanksAs val="gap"/>
    <c:showDLblsOverMax val="0"/>
  </c:chart>
  <c:spPr>
    <a:noFill/>
    <a:ln>
      <a:noFill/>
    </a:ln>
    <a:effectLst/>
  </c:spPr>
  <c:txPr>
    <a:bodyPr/>
    <a:lstStyle/>
    <a:p>
      <a:pPr>
        <a:defRPr>
          <a:latin typeface="Arial" charset="0"/>
          <a:ea typeface="Arial" charset="0"/>
          <a:cs typeface="Arial"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3DC3D9-B6C8-433E-A8C2-037F21FCB50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96036A31-70DE-4656-827C-8C0DDACF3E1A}">
      <dgm:prSet phldrT="[Text]"/>
      <dgm:spPr/>
      <dgm:t>
        <a:bodyPr/>
        <a:lstStyle/>
        <a:p>
          <a:r>
            <a:rPr lang="en-US" dirty="0">
              <a:cs typeface="Calibri Light"/>
            </a:rPr>
            <a:t>Digital Marketing</a:t>
          </a:r>
        </a:p>
      </dgm:t>
    </dgm:pt>
    <dgm:pt modelId="{B33F59CF-C7C7-4F06-83D4-69284266587D}" type="parTrans" cxnId="{0835A523-B503-4B16-86F0-D9E4F1A6DD0F}">
      <dgm:prSet/>
      <dgm:spPr/>
      <dgm:t>
        <a:bodyPr/>
        <a:lstStyle/>
        <a:p>
          <a:endParaRPr lang="en-US"/>
        </a:p>
      </dgm:t>
    </dgm:pt>
    <dgm:pt modelId="{E6A61A4C-5C23-47AA-9E18-C52A44D45773}" type="sibTrans" cxnId="{0835A523-B503-4B16-86F0-D9E4F1A6DD0F}">
      <dgm:prSet/>
      <dgm:spPr/>
      <dgm:t>
        <a:bodyPr/>
        <a:lstStyle/>
        <a:p>
          <a:endParaRPr lang="en-US"/>
        </a:p>
      </dgm:t>
    </dgm:pt>
    <dgm:pt modelId="{CADB598B-084E-4D6C-9B15-DDB5227736F0}">
      <dgm:prSet phldrT="[Text]"/>
      <dgm:spPr/>
      <dgm:t>
        <a:bodyPr/>
        <a:lstStyle/>
        <a:p>
          <a:r>
            <a:rPr lang="en-US" dirty="0">
              <a:cs typeface="Calibri Light"/>
            </a:rPr>
            <a:t>Editors</a:t>
          </a:r>
        </a:p>
      </dgm:t>
    </dgm:pt>
    <dgm:pt modelId="{7D56BBB3-B5D2-4709-8214-A838C51ECF56}" type="parTrans" cxnId="{E5724551-F7EF-4AA5-B121-B76DB7BF1B3E}">
      <dgm:prSet/>
      <dgm:spPr/>
      <dgm:t>
        <a:bodyPr/>
        <a:lstStyle/>
        <a:p>
          <a:endParaRPr lang="en-US"/>
        </a:p>
      </dgm:t>
    </dgm:pt>
    <dgm:pt modelId="{A28E2FF4-16A6-426F-BFF4-597D365863AA}" type="sibTrans" cxnId="{E5724551-F7EF-4AA5-B121-B76DB7BF1B3E}">
      <dgm:prSet/>
      <dgm:spPr/>
      <dgm:t>
        <a:bodyPr/>
        <a:lstStyle/>
        <a:p>
          <a:endParaRPr lang="en-US"/>
        </a:p>
      </dgm:t>
    </dgm:pt>
    <dgm:pt modelId="{F3A899E8-F108-4057-9E12-FF191BAB3DD1}">
      <dgm:prSet phldrT="[Text]"/>
      <dgm:spPr/>
      <dgm:t>
        <a:bodyPr/>
        <a:lstStyle/>
        <a:p>
          <a:r>
            <a:rPr lang="en-US" dirty="0">
              <a:cs typeface="Calibri Light"/>
            </a:rPr>
            <a:t>Marketing</a:t>
          </a:r>
        </a:p>
      </dgm:t>
    </dgm:pt>
    <dgm:pt modelId="{F7275F49-D3BA-4C35-8819-CEE215889A2C}" type="parTrans" cxnId="{A3BF708B-4AA4-4D6C-BB17-8700610844C0}">
      <dgm:prSet/>
      <dgm:spPr/>
      <dgm:t>
        <a:bodyPr/>
        <a:lstStyle/>
        <a:p>
          <a:endParaRPr lang="en-US"/>
        </a:p>
      </dgm:t>
    </dgm:pt>
    <dgm:pt modelId="{809E6079-B6EB-483F-A159-84B642F857BD}" type="sibTrans" cxnId="{A3BF708B-4AA4-4D6C-BB17-8700610844C0}">
      <dgm:prSet/>
      <dgm:spPr/>
      <dgm:t>
        <a:bodyPr/>
        <a:lstStyle/>
        <a:p>
          <a:endParaRPr lang="en-US"/>
        </a:p>
      </dgm:t>
    </dgm:pt>
    <dgm:pt modelId="{5A989B3E-6271-4701-9E04-CDCEA424A0AC}">
      <dgm:prSet phldrT="[Text]"/>
      <dgm:spPr/>
      <dgm:t>
        <a:bodyPr/>
        <a:lstStyle/>
        <a:p>
          <a:r>
            <a:rPr lang="en-US" dirty="0">
              <a:cs typeface="Calibri Light"/>
            </a:rPr>
            <a:t>Business Units</a:t>
          </a:r>
        </a:p>
      </dgm:t>
    </dgm:pt>
    <dgm:pt modelId="{0774775A-3AAD-4952-9AC7-2905B4FFD95B}" type="parTrans" cxnId="{34A05D32-C64A-4205-BD73-E38EBB979D70}">
      <dgm:prSet/>
      <dgm:spPr/>
      <dgm:t>
        <a:bodyPr/>
        <a:lstStyle/>
        <a:p>
          <a:endParaRPr lang="en-US"/>
        </a:p>
      </dgm:t>
    </dgm:pt>
    <dgm:pt modelId="{3406F9DC-7B39-4FAB-8FEC-54F8D95517A1}" type="sibTrans" cxnId="{34A05D32-C64A-4205-BD73-E38EBB979D70}">
      <dgm:prSet/>
      <dgm:spPr/>
      <dgm:t>
        <a:bodyPr/>
        <a:lstStyle/>
        <a:p>
          <a:endParaRPr lang="en-US"/>
        </a:p>
      </dgm:t>
    </dgm:pt>
    <dgm:pt modelId="{0ACF51C8-2621-4256-97B4-F3BEAB46BE99}" type="pres">
      <dgm:prSet presAssocID="{923DC3D9-B6C8-433E-A8C2-037F21FCB504}" presName="linear" presStyleCnt="0">
        <dgm:presLayoutVars>
          <dgm:animLvl val="lvl"/>
          <dgm:resizeHandles val="exact"/>
        </dgm:presLayoutVars>
      </dgm:prSet>
      <dgm:spPr/>
      <dgm:t>
        <a:bodyPr/>
        <a:lstStyle/>
        <a:p>
          <a:endParaRPr lang="en-US"/>
        </a:p>
      </dgm:t>
    </dgm:pt>
    <dgm:pt modelId="{81D6FA1F-E901-4C8D-B695-D928F5D6C8D8}" type="pres">
      <dgm:prSet presAssocID="{96036A31-70DE-4656-827C-8C0DDACF3E1A}" presName="parentText" presStyleLbl="node1" presStyleIdx="0" presStyleCnt="4">
        <dgm:presLayoutVars>
          <dgm:chMax val="0"/>
          <dgm:bulletEnabled val="1"/>
        </dgm:presLayoutVars>
      </dgm:prSet>
      <dgm:spPr/>
      <dgm:t>
        <a:bodyPr/>
        <a:lstStyle/>
        <a:p>
          <a:endParaRPr lang="en-US"/>
        </a:p>
      </dgm:t>
    </dgm:pt>
    <dgm:pt modelId="{355896B3-7D8D-4CE8-9371-AF43DC5F2D6A}" type="pres">
      <dgm:prSet presAssocID="{E6A61A4C-5C23-47AA-9E18-C52A44D45773}" presName="spacer" presStyleCnt="0"/>
      <dgm:spPr/>
    </dgm:pt>
    <dgm:pt modelId="{7404266C-A4B2-4020-8BC0-5C6D1B6636B8}" type="pres">
      <dgm:prSet presAssocID="{CADB598B-084E-4D6C-9B15-DDB5227736F0}" presName="parentText" presStyleLbl="node1" presStyleIdx="1" presStyleCnt="4">
        <dgm:presLayoutVars>
          <dgm:chMax val="0"/>
          <dgm:bulletEnabled val="1"/>
        </dgm:presLayoutVars>
      </dgm:prSet>
      <dgm:spPr/>
      <dgm:t>
        <a:bodyPr/>
        <a:lstStyle/>
        <a:p>
          <a:endParaRPr lang="en-US"/>
        </a:p>
      </dgm:t>
    </dgm:pt>
    <dgm:pt modelId="{AFFDF5CD-E730-40C0-8460-F639D4F8D93E}" type="pres">
      <dgm:prSet presAssocID="{A28E2FF4-16A6-426F-BFF4-597D365863AA}" presName="spacer" presStyleCnt="0"/>
      <dgm:spPr/>
    </dgm:pt>
    <dgm:pt modelId="{1B6AD5D5-35A4-44B6-8F1D-8F074427F5A6}" type="pres">
      <dgm:prSet presAssocID="{F3A899E8-F108-4057-9E12-FF191BAB3DD1}" presName="parentText" presStyleLbl="node1" presStyleIdx="2" presStyleCnt="4">
        <dgm:presLayoutVars>
          <dgm:chMax val="0"/>
          <dgm:bulletEnabled val="1"/>
        </dgm:presLayoutVars>
      </dgm:prSet>
      <dgm:spPr/>
      <dgm:t>
        <a:bodyPr/>
        <a:lstStyle/>
        <a:p>
          <a:endParaRPr lang="en-US"/>
        </a:p>
      </dgm:t>
    </dgm:pt>
    <dgm:pt modelId="{A4662840-FE67-4830-9D92-E33EBA751FFB}" type="pres">
      <dgm:prSet presAssocID="{809E6079-B6EB-483F-A159-84B642F857BD}" presName="spacer" presStyleCnt="0"/>
      <dgm:spPr/>
    </dgm:pt>
    <dgm:pt modelId="{8C1D0258-1AFC-4003-8BE2-2F3974A34059}" type="pres">
      <dgm:prSet presAssocID="{5A989B3E-6271-4701-9E04-CDCEA424A0AC}" presName="parentText" presStyleLbl="node1" presStyleIdx="3" presStyleCnt="4">
        <dgm:presLayoutVars>
          <dgm:chMax val="0"/>
          <dgm:bulletEnabled val="1"/>
        </dgm:presLayoutVars>
      </dgm:prSet>
      <dgm:spPr/>
      <dgm:t>
        <a:bodyPr/>
        <a:lstStyle/>
        <a:p>
          <a:endParaRPr lang="en-US"/>
        </a:p>
      </dgm:t>
    </dgm:pt>
  </dgm:ptLst>
  <dgm:cxnLst>
    <dgm:cxn modelId="{34A05D32-C64A-4205-BD73-E38EBB979D70}" srcId="{923DC3D9-B6C8-433E-A8C2-037F21FCB504}" destId="{5A989B3E-6271-4701-9E04-CDCEA424A0AC}" srcOrd="3" destOrd="0" parTransId="{0774775A-3AAD-4952-9AC7-2905B4FFD95B}" sibTransId="{3406F9DC-7B39-4FAB-8FEC-54F8D95517A1}"/>
    <dgm:cxn modelId="{95F9D243-80E4-4026-B7FB-9FC93B126DD8}" type="presOf" srcId="{96036A31-70DE-4656-827C-8C0DDACF3E1A}" destId="{81D6FA1F-E901-4C8D-B695-D928F5D6C8D8}" srcOrd="0" destOrd="0" presId="urn:microsoft.com/office/officeart/2005/8/layout/vList2"/>
    <dgm:cxn modelId="{A3BF708B-4AA4-4D6C-BB17-8700610844C0}" srcId="{923DC3D9-B6C8-433E-A8C2-037F21FCB504}" destId="{F3A899E8-F108-4057-9E12-FF191BAB3DD1}" srcOrd="2" destOrd="0" parTransId="{F7275F49-D3BA-4C35-8819-CEE215889A2C}" sibTransId="{809E6079-B6EB-483F-A159-84B642F857BD}"/>
    <dgm:cxn modelId="{3844A433-3CE7-4FD4-B957-8B2BFDE945FD}" type="presOf" srcId="{923DC3D9-B6C8-433E-A8C2-037F21FCB504}" destId="{0ACF51C8-2621-4256-97B4-F3BEAB46BE99}" srcOrd="0" destOrd="0" presId="urn:microsoft.com/office/officeart/2005/8/layout/vList2"/>
    <dgm:cxn modelId="{0835A523-B503-4B16-86F0-D9E4F1A6DD0F}" srcId="{923DC3D9-B6C8-433E-A8C2-037F21FCB504}" destId="{96036A31-70DE-4656-827C-8C0DDACF3E1A}" srcOrd="0" destOrd="0" parTransId="{B33F59CF-C7C7-4F06-83D4-69284266587D}" sibTransId="{E6A61A4C-5C23-47AA-9E18-C52A44D45773}"/>
    <dgm:cxn modelId="{FFFA6DFE-F94A-43D8-A42A-403E172D5569}" type="presOf" srcId="{5A989B3E-6271-4701-9E04-CDCEA424A0AC}" destId="{8C1D0258-1AFC-4003-8BE2-2F3974A34059}" srcOrd="0" destOrd="0" presId="urn:microsoft.com/office/officeart/2005/8/layout/vList2"/>
    <dgm:cxn modelId="{0A1E0A89-1FC2-4219-BF0A-9F8956962739}" type="presOf" srcId="{F3A899E8-F108-4057-9E12-FF191BAB3DD1}" destId="{1B6AD5D5-35A4-44B6-8F1D-8F074427F5A6}" srcOrd="0" destOrd="0" presId="urn:microsoft.com/office/officeart/2005/8/layout/vList2"/>
    <dgm:cxn modelId="{E5724551-F7EF-4AA5-B121-B76DB7BF1B3E}" srcId="{923DC3D9-B6C8-433E-A8C2-037F21FCB504}" destId="{CADB598B-084E-4D6C-9B15-DDB5227736F0}" srcOrd="1" destOrd="0" parTransId="{7D56BBB3-B5D2-4709-8214-A838C51ECF56}" sibTransId="{A28E2FF4-16A6-426F-BFF4-597D365863AA}"/>
    <dgm:cxn modelId="{1585AB93-72B2-4E43-8053-6FE7DFCF3EE4}" type="presOf" srcId="{CADB598B-084E-4D6C-9B15-DDB5227736F0}" destId="{7404266C-A4B2-4020-8BC0-5C6D1B6636B8}" srcOrd="0" destOrd="0" presId="urn:microsoft.com/office/officeart/2005/8/layout/vList2"/>
    <dgm:cxn modelId="{4A63C12D-E902-4A89-BE32-1D7520DD6DE5}" type="presParOf" srcId="{0ACF51C8-2621-4256-97B4-F3BEAB46BE99}" destId="{81D6FA1F-E901-4C8D-B695-D928F5D6C8D8}" srcOrd="0" destOrd="0" presId="urn:microsoft.com/office/officeart/2005/8/layout/vList2"/>
    <dgm:cxn modelId="{C87FAFCC-0FE5-4793-B836-70C1D8A2C8F2}" type="presParOf" srcId="{0ACF51C8-2621-4256-97B4-F3BEAB46BE99}" destId="{355896B3-7D8D-4CE8-9371-AF43DC5F2D6A}" srcOrd="1" destOrd="0" presId="urn:microsoft.com/office/officeart/2005/8/layout/vList2"/>
    <dgm:cxn modelId="{1383FAD6-FA1E-4280-B16B-4F8B4FC541BC}" type="presParOf" srcId="{0ACF51C8-2621-4256-97B4-F3BEAB46BE99}" destId="{7404266C-A4B2-4020-8BC0-5C6D1B6636B8}" srcOrd="2" destOrd="0" presId="urn:microsoft.com/office/officeart/2005/8/layout/vList2"/>
    <dgm:cxn modelId="{25E82445-A892-4756-8AE2-4F5B976E6E9E}" type="presParOf" srcId="{0ACF51C8-2621-4256-97B4-F3BEAB46BE99}" destId="{AFFDF5CD-E730-40C0-8460-F639D4F8D93E}" srcOrd="3" destOrd="0" presId="urn:microsoft.com/office/officeart/2005/8/layout/vList2"/>
    <dgm:cxn modelId="{FD64DCF2-F7E9-47DF-BFF3-A4D11A4593BA}" type="presParOf" srcId="{0ACF51C8-2621-4256-97B4-F3BEAB46BE99}" destId="{1B6AD5D5-35A4-44B6-8F1D-8F074427F5A6}" srcOrd="4" destOrd="0" presId="urn:microsoft.com/office/officeart/2005/8/layout/vList2"/>
    <dgm:cxn modelId="{DA9E716B-4D8D-47DF-A250-7757904C8512}" type="presParOf" srcId="{0ACF51C8-2621-4256-97B4-F3BEAB46BE99}" destId="{A4662840-FE67-4830-9D92-E33EBA751FFB}" srcOrd="5" destOrd="0" presId="urn:microsoft.com/office/officeart/2005/8/layout/vList2"/>
    <dgm:cxn modelId="{EFC5B458-FAAD-4CFB-86BD-866F0D01EE9A}" type="presParOf" srcId="{0ACF51C8-2621-4256-97B4-F3BEAB46BE99}" destId="{8C1D0258-1AFC-4003-8BE2-2F3974A34059}"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6FA1F-E901-4C8D-B695-D928F5D6C8D8}">
      <dsp:nvSpPr>
        <dsp:cNvPr id="0" name=""/>
        <dsp:cNvSpPr/>
      </dsp:nvSpPr>
      <dsp:spPr>
        <a:xfrm>
          <a:off x="0" y="228743"/>
          <a:ext cx="3787630" cy="818999"/>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cs typeface="Calibri Light"/>
            </a:rPr>
            <a:t>Digital Marketing</a:t>
          </a:r>
        </a:p>
      </dsp:txBody>
      <dsp:txXfrm>
        <a:off x="39980" y="268723"/>
        <a:ext cx="3707670" cy="739039"/>
      </dsp:txXfrm>
    </dsp:sp>
    <dsp:sp modelId="{7404266C-A4B2-4020-8BC0-5C6D1B6636B8}">
      <dsp:nvSpPr>
        <dsp:cNvPr id="0" name=""/>
        <dsp:cNvSpPr/>
      </dsp:nvSpPr>
      <dsp:spPr>
        <a:xfrm>
          <a:off x="0" y="1148543"/>
          <a:ext cx="3787630" cy="818999"/>
        </a:xfrm>
        <a:prstGeom prst="roundRect">
          <a:avLst/>
        </a:prstGeom>
        <a:solidFill>
          <a:schemeClr val="accent2">
            <a:shade val="80000"/>
            <a:hueOff val="-194267"/>
            <a:satOff val="3362"/>
            <a:lumOff val="98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cs typeface="Calibri Light"/>
            </a:rPr>
            <a:t>Editors</a:t>
          </a:r>
        </a:p>
      </dsp:txBody>
      <dsp:txXfrm>
        <a:off x="39980" y="1188523"/>
        <a:ext cx="3707670" cy="739039"/>
      </dsp:txXfrm>
    </dsp:sp>
    <dsp:sp modelId="{1B6AD5D5-35A4-44B6-8F1D-8F074427F5A6}">
      <dsp:nvSpPr>
        <dsp:cNvPr id="0" name=""/>
        <dsp:cNvSpPr/>
      </dsp:nvSpPr>
      <dsp:spPr>
        <a:xfrm>
          <a:off x="0" y="2068343"/>
          <a:ext cx="3787630" cy="818999"/>
        </a:xfrm>
        <a:prstGeom prst="roundRect">
          <a:avLst/>
        </a:prstGeom>
        <a:solidFill>
          <a:schemeClr val="accent2">
            <a:shade val="80000"/>
            <a:hueOff val="-388533"/>
            <a:satOff val="6724"/>
            <a:lumOff val="197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cs typeface="Calibri Light"/>
            </a:rPr>
            <a:t>Marketing</a:t>
          </a:r>
        </a:p>
      </dsp:txBody>
      <dsp:txXfrm>
        <a:off x="39980" y="2108323"/>
        <a:ext cx="3707670" cy="739039"/>
      </dsp:txXfrm>
    </dsp:sp>
    <dsp:sp modelId="{8C1D0258-1AFC-4003-8BE2-2F3974A34059}">
      <dsp:nvSpPr>
        <dsp:cNvPr id="0" name=""/>
        <dsp:cNvSpPr/>
      </dsp:nvSpPr>
      <dsp:spPr>
        <a:xfrm>
          <a:off x="0" y="2988142"/>
          <a:ext cx="3787630" cy="818999"/>
        </a:xfrm>
        <a:prstGeom prst="roundRect">
          <a:avLst/>
        </a:prstGeom>
        <a:solidFill>
          <a:schemeClr val="accent2">
            <a:shade val="80000"/>
            <a:hueOff val="-582800"/>
            <a:satOff val="10086"/>
            <a:lumOff val="29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a:cs typeface="Calibri Light"/>
            </a:rPr>
            <a:t>Business Units</a:t>
          </a:r>
        </a:p>
      </dsp:txBody>
      <dsp:txXfrm>
        <a:off x="39980" y="3028122"/>
        <a:ext cx="3707670" cy="7390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CCFFDDB-BCF7-E04E-BC6E-07D23D7357EE}"/>
              </a:ext>
            </a:extLst>
          </p:cNvPr>
          <p:cNvSpPr>
            <a:spLocks noGrp="1"/>
          </p:cNvSpPr>
          <p:nvPr>
            <p:ph type="hdr" sz="quarter"/>
          </p:nvPr>
        </p:nvSpPr>
        <p:spPr>
          <a:xfrm>
            <a:off x="0" y="3"/>
            <a:ext cx="462280" cy="34698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1C82346D-F93E-D348-A12E-4ED11ABED3FD}"/>
              </a:ext>
            </a:extLst>
          </p:cNvPr>
          <p:cNvSpPr>
            <a:spLocks noGrp="1"/>
          </p:cNvSpPr>
          <p:nvPr>
            <p:ph type="dt" sz="quarter" idx="1"/>
          </p:nvPr>
        </p:nvSpPr>
        <p:spPr>
          <a:xfrm>
            <a:off x="604273" y="3"/>
            <a:ext cx="462280" cy="346982"/>
          </a:xfrm>
          <a:prstGeom prst="rect">
            <a:avLst/>
          </a:prstGeom>
        </p:spPr>
        <p:txBody>
          <a:bodyPr vert="horz" lIns="91440" tIns="45720" rIns="91440" bIns="45720" rtlCol="0"/>
          <a:lstStyle>
            <a:lvl1pPr algn="r">
              <a:defRPr sz="1200"/>
            </a:lvl1pPr>
          </a:lstStyle>
          <a:p>
            <a:fld id="{A9151B95-BDEA-8342-8CD9-20D0FEC797CB}" type="datetimeFigureOut">
              <a:rPr lang="en-US" smtClean="0"/>
              <a:t>12/24/2018</a:t>
            </a:fld>
            <a:endParaRPr lang="en-US" dirty="0"/>
          </a:p>
        </p:txBody>
      </p:sp>
      <p:sp>
        <p:nvSpPr>
          <p:cNvPr id="4" name="Footer Placeholder 3">
            <a:extLst>
              <a:ext uri="{FF2B5EF4-FFF2-40B4-BE49-F238E27FC236}">
                <a16:creationId xmlns:a16="http://schemas.microsoft.com/office/drawing/2014/main" xmlns="" id="{83956FA5-6388-AA45-BB77-CA119D08E935}"/>
              </a:ext>
            </a:extLst>
          </p:cNvPr>
          <p:cNvSpPr>
            <a:spLocks noGrp="1"/>
          </p:cNvSpPr>
          <p:nvPr>
            <p:ph type="ftr" sz="quarter" idx="2"/>
          </p:nvPr>
        </p:nvSpPr>
        <p:spPr>
          <a:xfrm>
            <a:off x="0" y="6511021"/>
            <a:ext cx="462280" cy="34698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1C082D87-ABA6-7E48-B5E8-6AB36092414F}"/>
              </a:ext>
            </a:extLst>
          </p:cNvPr>
          <p:cNvSpPr>
            <a:spLocks noGrp="1"/>
          </p:cNvSpPr>
          <p:nvPr>
            <p:ph type="sldNum" sz="quarter" idx="3"/>
          </p:nvPr>
        </p:nvSpPr>
        <p:spPr>
          <a:xfrm>
            <a:off x="604273" y="6511021"/>
            <a:ext cx="462280" cy="346982"/>
          </a:xfrm>
          <a:prstGeom prst="rect">
            <a:avLst/>
          </a:prstGeom>
        </p:spPr>
        <p:txBody>
          <a:bodyPr vert="horz" lIns="91440" tIns="45720" rIns="91440" bIns="45720" rtlCol="0" anchor="b"/>
          <a:lstStyle>
            <a:lvl1pPr algn="r">
              <a:defRPr sz="1200"/>
            </a:lvl1pPr>
          </a:lstStyle>
          <a:p>
            <a:fld id="{E77C2DD0-EE89-B346-9AB4-4038C79296D2}" type="slidenum">
              <a:rPr lang="en-US" smtClean="0"/>
              <a:t>‹#›</a:t>
            </a:fld>
            <a:endParaRPr lang="en-US" dirty="0"/>
          </a:p>
        </p:txBody>
      </p:sp>
    </p:spTree>
    <p:extLst>
      <p:ext uri="{BB962C8B-B14F-4D97-AF65-F5344CB8AC3E}">
        <p14:creationId xmlns:p14="http://schemas.microsoft.com/office/powerpoint/2010/main" val="795389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880DB-0245-FC44-BEDE-7333C74091DE}" type="datetimeFigureOut">
              <a:rPr lang="en-US" smtClean="0"/>
              <a:t>12/24/2018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EDB51-3BF4-4A4A-9608-587C54319341}" type="slidenum">
              <a:rPr lang="en-US" smtClean="0"/>
              <a:t>‹#›</a:t>
            </a:fld>
            <a:endParaRPr lang="en-US" dirty="0"/>
          </a:p>
        </p:txBody>
      </p:sp>
    </p:spTree>
    <p:extLst>
      <p:ext uri="{BB962C8B-B14F-4D97-AF65-F5344CB8AC3E}">
        <p14:creationId xmlns:p14="http://schemas.microsoft.com/office/powerpoint/2010/main" val="422485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ccftech.com/semiconductor-industry-samsung-vs-inte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freehighresolutiongraphicsandclipart.blogspot.com/2010/08/misc-flower-png.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flickr.com/photos/kriztofor/3724503239" TargetMode="External"/><Relationship Id="rId4" Type="http://schemas.openxmlformats.org/officeDocument/2006/relationships/hyperlink" Target="https://creativecommons.org/licenses/by-nc-nd/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Do not remove logo or social element. </a:t>
            </a:r>
          </a:p>
          <a:p>
            <a:r>
              <a:rPr lang="en-US" dirty="0"/>
              <a:t>• To insert new image: left click on image, click change picture, select picture, click insert </a:t>
            </a:r>
          </a:p>
          <a:p>
            <a:r>
              <a:rPr lang="en-US" dirty="0"/>
              <a:t>• Change header and copy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 insert new image: left click on image, click change picture, select picture, click insert </a:t>
            </a:r>
            <a:br>
              <a:rPr lang="en-US" dirty="0"/>
            </a:br>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2</a:t>
            </a:fld>
            <a:endParaRPr lang="en-US" dirty="0"/>
          </a:p>
        </p:txBody>
      </p:sp>
    </p:spTree>
    <p:extLst>
      <p:ext uri="{BB962C8B-B14F-4D97-AF65-F5344CB8AC3E}">
        <p14:creationId xmlns:p14="http://schemas.microsoft.com/office/powerpoint/2010/main" val="418341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Simplify the data to answer more questions than you raise. Tie it to what is valued by your target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education on your audience comes into play. Most others are not SEO savvy, so the simpler and more relevant you can make your pitch, the more they will absorb the information. Go into it trying to answer more questions than you’re raising.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off everything you possibly can in terms of what’s valuable to your audience. Be it conversions, registrations, downloads, sales, customer count, make it rain and get them excited. This is where you need to do some self education on your audience and figure out what they need to see how well SEO can help deliver their needs. You may even use this as a filtering mechanism to see which groups would gain the most value from an improved search presence.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11</a:t>
            </a:fld>
            <a:endParaRPr lang="en-US" dirty="0"/>
          </a:p>
        </p:txBody>
      </p:sp>
    </p:spTree>
    <p:extLst>
      <p:ext uri="{BB962C8B-B14F-4D97-AF65-F5344CB8AC3E}">
        <p14:creationId xmlns:p14="http://schemas.microsoft.com/office/powerpoint/2010/main" val="88506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our BU partner put SEO on such a high pedestal, we were sure to capitalize on that and start crafting a dedicated SEO training for the company. And I’m trying to continue bringing SEO up in meetings or sending emails about new BrightEdge features. As you come across new findings or tactics, share them too. Keep that word of mouth and email marketing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have a serendipitous evangelist in the IT group. This new director joined the company and I had a one on one session on SEO. After that, he began pitching SEO in meetings. A huge power move is convincing the leaders of organizations or departments because that trickles down and then the priority is properly set. I am starting to get folks in IT involved with using content IQ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remove logo, social element, or blue faded rectangle.</a:t>
            </a:r>
          </a:p>
          <a:p>
            <a:r>
              <a:rPr lang="en-US" dirty="0"/>
              <a:t>• Add new fact, cap and bold to highlight words</a:t>
            </a:r>
          </a:p>
          <a:p>
            <a:r>
              <a:rPr lang="en-US" dirty="0"/>
              <a:t>• Don’t forget to add source or speaker if needed</a:t>
            </a:r>
          </a:p>
          <a:p>
            <a:endParaRPr lang="en-US" dirty="0"/>
          </a:p>
          <a:p>
            <a:r>
              <a:rPr lang="en-US" dirty="0"/>
              <a:t>http://www.pngall.com/wp-content/uploads/2016/10/Calendar-Transparent.png</a:t>
            </a:r>
          </a:p>
        </p:txBody>
      </p:sp>
      <p:sp>
        <p:nvSpPr>
          <p:cNvPr id="4" name="Slide Number Placeholder 3"/>
          <p:cNvSpPr>
            <a:spLocks noGrp="1"/>
          </p:cNvSpPr>
          <p:nvPr>
            <p:ph type="sldNum" sz="quarter" idx="10"/>
          </p:nvPr>
        </p:nvSpPr>
        <p:spPr/>
        <p:txBody>
          <a:bodyPr/>
          <a:lstStyle/>
          <a:p>
            <a:fld id="{358EDB51-3BF4-4A4A-9608-587C54319341}" type="slidenum">
              <a:rPr lang="en-US" smtClean="0"/>
              <a:t>12</a:t>
            </a:fld>
            <a:endParaRPr lang="en-US" dirty="0"/>
          </a:p>
        </p:txBody>
      </p:sp>
    </p:spTree>
    <p:extLst>
      <p:ext uri="{BB962C8B-B14F-4D97-AF65-F5344CB8AC3E}">
        <p14:creationId xmlns:p14="http://schemas.microsoft.com/office/powerpoint/2010/main" val="3540532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Catered guidance = speak directly to their workflow. As mentioned before, I was able to understand what’s involved in their day to day work and where they actually get to create things that eventually become title tags, and image descriptions. There was actually a considerable amount of different terminology that they used, so it was helpful figuring all that beforehand so I could speak as much of their language as possible and minimize low value questions. </a:t>
            </a:r>
          </a:p>
          <a:p>
            <a:endParaRPr lang="en-US" dirty="0"/>
          </a:p>
          <a:p>
            <a:r>
              <a:rPr lang="en-US" dirty="0"/>
              <a:t>Do not remove logo or social element. </a:t>
            </a:r>
          </a:p>
          <a:p>
            <a:r>
              <a:rPr lang="en-US" dirty="0"/>
              <a:t>• Change title and copy points</a:t>
            </a:r>
          </a:p>
          <a:p>
            <a:endParaRPr lang="en-US" dirty="0"/>
          </a:p>
          <a:p>
            <a:r>
              <a:rPr lang="en-US" dirty="0"/>
              <a:t>Do not change colors or text format</a:t>
            </a:r>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13</a:t>
            </a:fld>
            <a:endParaRPr lang="en-US" dirty="0"/>
          </a:p>
        </p:txBody>
      </p:sp>
    </p:spTree>
    <p:extLst>
      <p:ext uri="{BB962C8B-B14F-4D97-AF65-F5344CB8AC3E}">
        <p14:creationId xmlns:p14="http://schemas.microsoft.com/office/powerpoint/2010/main" val="17924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Do not remove logo or social element. </a:t>
            </a:r>
            <a:endParaRPr lang="en-US" dirty="0">
              <a:cs typeface="Calibri"/>
            </a:endParaRPr>
          </a:p>
          <a:p>
            <a:r>
              <a:rPr lang="en-US" dirty="0"/>
              <a:t>• Do not change text</a:t>
            </a:r>
          </a:p>
          <a:p>
            <a:r>
              <a:rPr lang="en-US" dirty="0"/>
              <a:t>• Presentation transition to follow format</a:t>
            </a:r>
          </a:p>
          <a:p>
            <a:r>
              <a:rPr lang="en-US" dirty="0"/>
              <a:t>• To insert new image: left click on image, click change picture, select picture, click insert </a:t>
            </a:r>
          </a:p>
          <a:p>
            <a:r>
              <a:rPr lang="en-US" dirty="0"/>
              <a:t>http://www.2ndwatch.com/wp-content/uploads/2015/12/Bridge.jpg</a:t>
            </a:r>
          </a:p>
          <a:p>
            <a:endParaRPr lang="en-US" dirty="0"/>
          </a:p>
          <a:p>
            <a:r>
              <a:rPr lang="en-US" dirty="0"/>
              <a:t>http://belimitless.com/wp-content/uploads/2014/02/teambuilding.jpg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14</a:t>
            </a:fld>
            <a:endParaRPr lang="en-US" dirty="0"/>
          </a:p>
        </p:txBody>
      </p:sp>
    </p:spTree>
    <p:extLst>
      <p:ext uri="{BB962C8B-B14F-4D97-AF65-F5344CB8AC3E}">
        <p14:creationId xmlns:p14="http://schemas.microsoft.com/office/powerpoint/2010/main" val="249147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 not remove logo or social element. </a:t>
            </a:r>
          </a:p>
          <a:p>
            <a:r>
              <a:rPr lang="en-US" dirty="0"/>
              <a:t>• Do not change text</a:t>
            </a:r>
          </a:p>
          <a:p>
            <a:r>
              <a:rPr lang="en-US" dirty="0"/>
              <a:t>• Presentation transition to follow format</a:t>
            </a:r>
          </a:p>
          <a:p>
            <a:r>
              <a:rPr lang="en-US" dirty="0"/>
              <a:t>• To insert new image: left click on image, click change picture, select picture, click insert </a:t>
            </a:r>
          </a:p>
          <a:p>
            <a:endParaRPr lang="en-US" dirty="0"/>
          </a:p>
          <a:p>
            <a:r>
              <a:rPr lang="en-US" dirty="0"/>
              <a:t>Image 1: https://overblown.co.uk/why-do-like-multitasking/ </a:t>
            </a:r>
          </a:p>
          <a:p>
            <a:r>
              <a:rPr lang="en-US" dirty="0"/>
              <a:t>Image 2: Brightedge deck</a:t>
            </a:r>
          </a:p>
          <a:p>
            <a:r>
              <a:rPr lang="en-US" dirty="0"/>
              <a:t>Image 3: https://johndrury.biz/what-is-your-criteria-for-success/ https://johndrury.biz/wp-content/uploads/2016/02/Success-1080x675.jpg</a:t>
            </a:r>
          </a:p>
          <a:p>
            <a:endParaRPr lang="en-US"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15</a:t>
            </a:fld>
            <a:endParaRPr lang="en-US" dirty="0"/>
          </a:p>
        </p:txBody>
      </p:sp>
    </p:spTree>
    <p:extLst>
      <p:ext uri="{BB962C8B-B14F-4D97-AF65-F5344CB8AC3E}">
        <p14:creationId xmlns:p14="http://schemas.microsoft.com/office/powerpoint/2010/main" val="186187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bringing more attention to SEO and the value it gives us, we’ve seen more intention behind SEO-oriented actions.</a:t>
            </a:r>
          </a:p>
          <a:p>
            <a:endParaRPr lang="en-US" dirty="0"/>
          </a:p>
          <a:p>
            <a:r>
              <a:rPr lang="en-US" dirty="0"/>
              <a:t>Do not remove logo or social element. </a:t>
            </a:r>
          </a:p>
          <a:p>
            <a:r>
              <a:rPr lang="en-US" dirty="0"/>
              <a:t>• To change graphs, click on existing chart, go to chart design, click edit data in excel, edit excel document and hit save</a:t>
            </a:r>
          </a:p>
          <a:p>
            <a:r>
              <a:rPr lang="en-US" dirty="0"/>
              <a:t>• Update percentage numbers</a:t>
            </a:r>
          </a:p>
          <a:p>
            <a:r>
              <a:rPr lang="en-US" dirty="0"/>
              <a:t>Do not change colors or text format</a:t>
            </a:r>
          </a:p>
          <a:p>
            <a:endParaRPr lang="en-US" dirty="0"/>
          </a:p>
          <a:p>
            <a:r>
              <a:rPr lang="en-US" dirty="0"/>
              <a:t>Nothing quite like some healthy competition. But you know, they compete, but they’re a team. They educate each other. This helped leverage something that was initially a disadvantage: we have several different groups of product owners focused on their own goals. I mean the CEO even commended this business unit for their efforts.</a:t>
            </a:r>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16</a:t>
            </a:fld>
            <a:endParaRPr lang="en-US" dirty="0"/>
          </a:p>
        </p:txBody>
      </p:sp>
    </p:spTree>
    <p:extLst>
      <p:ext uri="{BB962C8B-B14F-4D97-AF65-F5344CB8AC3E}">
        <p14:creationId xmlns:p14="http://schemas.microsoft.com/office/powerpoint/2010/main" val="3023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remove logo, social element or image. </a:t>
            </a:r>
          </a:p>
          <a:p>
            <a:r>
              <a:rPr lang="en-US" dirty="0"/>
              <a:t>• Change title, do not change text format </a:t>
            </a:r>
          </a:p>
          <a:p>
            <a:r>
              <a:rPr lang="en-US" dirty="0"/>
              <a:t>• Add key takeaways</a:t>
            </a:r>
          </a:p>
          <a:p>
            <a:r>
              <a:rPr lang="en-US" dirty="0"/>
              <a:t>• Try to keep to 4 main points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change colors or text format</a:t>
            </a:r>
          </a:p>
          <a:p>
            <a:endParaRPr lang="en-US" dirty="0"/>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endParaRPr lang="en-US" sz="2000"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17</a:t>
            </a:fld>
            <a:endParaRPr lang="en-US" dirty="0"/>
          </a:p>
        </p:txBody>
      </p:sp>
    </p:spTree>
    <p:extLst>
      <p:ext uri="{BB962C8B-B14F-4D97-AF65-F5344CB8AC3E}">
        <p14:creationId xmlns:p14="http://schemas.microsoft.com/office/powerpoint/2010/main" val="249562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Shape 29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228600" marR="0" lvl="0" indent="-228600" algn="l" rtl="0">
              <a:spcBef>
                <a:spcPts val="0"/>
              </a:spcBef>
              <a:buClr>
                <a:schemeClr val="dk1"/>
              </a:buClr>
              <a:buSzPct val="25000"/>
              <a:buFont typeface="Calibri"/>
              <a:buAutoNum type="arabicPeriod"/>
            </a:pPr>
            <a:r>
              <a:rPr lang="en-US" sz="900" b="0" i="0" u="none" strike="noStrike" cap="none" dirty="0">
                <a:solidFill>
                  <a:schemeClr val="dk1"/>
                </a:solidFill>
                <a:latin typeface="Calibri"/>
                <a:ea typeface="Calibri"/>
                <a:cs typeface="Calibri"/>
                <a:sym typeface="Calibri"/>
              </a:rPr>
              <a:t>What dashboards and reporting did you find most valuable to use to disseminate SEO value?</a:t>
            </a:r>
          </a:p>
          <a:p>
            <a:pPr marL="228600" marR="0" lvl="0" indent="-228600" algn="l" rtl="0">
              <a:spcBef>
                <a:spcPts val="0"/>
              </a:spcBef>
              <a:buClr>
                <a:schemeClr val="dk1"/>
              </a:buClr>
              <a:buSzPct val="25000"/>
              <a:buFont typeface="Calibri"/>
              <a:buAutoNum type="arabicPeriod"/>
            </a:pPr>
            <a:r>
              <a:rPr lang="en-US" sz="900" b="0" i="0" u="none" strike="noStrike" cap="none" dirty="0">
                <a:solidFill>
                  <a:schemeClr val="dk1"/>
                </a:solidFill>
                <a:latin typeface="Calibri"/>
                <a:ea typeface="Calibri"/>
                <a:cs typeface="Calibri"/>
                <a:sym typeface="Calibri"/>
              </a:rPr>
              <a:t>Can you give an example of an optimization project you worked on early with one of the BUs? What strategy and results? </a:t>
            </a:r>
          </a:p>
          <a:p>
            <a:pPr marL="228600" marR="0" lvl="0" indent="-228600" algn="l" rtl="0">
              <a:spcBef>
                <a:spcPts val="0"/>
              </a:spcBef>
              <a:buClr>
                <a:schemeClr val="dk1"/>
              </a:buClr>
              <a:buSzPct val="25000"/>
              <a:buFont typeface="Calibri"/>
              <a:buAutoNum type="arabicPeriod"/>
            </a:pPr>
            <a:r>
              <a:rPr lang="en-US" sz="900" b="0" i="0" u="none" strike="noStrike" cap="none" dirty="0">
                <a:solidFill>
                  <a:schemeClr val="dk1"/>
                </a:solidFill>
                <a:latin typeface="Calibri"/>
                <a:ea typeface="Calibri"/>
                <a:cs typeface="Calibri"/>
                <a:sym typeface="Calibri"/>
              </a:rPr>
              <a:t>Can you go into more detail on how you identified the first BU leader to partner with? How would others replicate this?</a:t>
            </a:r>
          </a:p>
          <a:p>
            <a:pPr marL="228600" marR="0" lvl="0" indent="-228600" algn="l" rtl="0">
              <a:spcBef>
                <a:spcPts val="0"/>
              </a:spcBef>
              <a:buClr>
                <a:schemeClr val="dk1"/>
              </a:buClr>
              <a:buSzPct val="25000"/>
              <a:buFont typeface="Calibri"/>
              <a:buAutoNum type="arabicPeriod"/>
            </a:pPr>
            <a:r>
              <a:rPr lang="en-US" sz="900" b="0" i="0" u="none" strike="noStrike" cap="none" dirty="0">
                <a:solidFill>
                  <a:schemeClr val="dk1"/>
                </a:solidFill>
                <a:latin typeface="Calibri"/>
                <a:ea typeface="Calibri"/>
                <a:cs typeface="Calibri"/>
                <a:sym typeface="Calibri"/>
              </a:rPr>
              <a:t>How do you structure your one on one conversations with executives? Do you walk them through first party case studies? Or SEO 101?</a:t>
            </a:r>
          </a:p>
          <a:p>
            <a:pPr marL="228600" marR="0" lvl="0" indent="-228600" algn="l" rtl="0">
              <a:spcBef>
                <a:spcPts val="0"/>
              </a:spcBef>
              <a:buClr>
                <a:schemeClr val="dk1"/>
              </a:buClr>
              <a:buSzPct val="25000"/>
              <a:buFont typeface="Calibri"/>
              <a:buAutoNum type="arabicPeriod"/>
            </a:pPr>
            <a:endParaRPr lang="en-US" sz="900" b="0" i="0" u="none" strike="noStrike" cap="none" dirty="0">
              <a:solidFill>
                <a:schemeClr val="dk1"/>
              </a:solidFill>
              <a:latin typeface="Calibri"/>
              <a:ea typeface="Calibri"/>
              <a:cs typeface="Calibri"/>
              <a:sym typeface="Calibri"/>
            </a:endParaRPr>
          </a:p>
          <a:p>
            <a:pPr marL="228600" marR="0" lvl="0" indent="-228600" algn="l" rtl="0">
              <a:spcBef>
                <a:spcPts val="0"/>
              </a:spcBef>
              <a:buClr>
                <a:schemeClr val="dk1"/>
              </a:buClr>
              <a:buSzPct val="25000"/>
              <a:buFont typeface="Calibri"/>
              <a:buAutoNum type="arabicPeriod"/>
            </a:pPr>
            <a:endParaRPr sz="900" b="0" i="0" u="none" strike="noStrike" cap="none" dirty="0">
              <a:solidFill>
                <a:schemeClr val="dk1"/>
              </a:solidFill>
              <a:latin typeface="Calibri"/>
              <a:ea typeface="Calibri"/>
              <a:cs typeface="Calibri"/>
              <a:sym typeface="Calibri"/>
            </a:endParaRPr>
          </a:p>
        </p:txBody>
      </p:sp>
      <p:sp>
        <p:nvSpPr>
          <p:cNvPr id="2906" name="Shape 29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408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Shape 29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900" b="0" i="0" u="none" strike="noStrike" cap="none" dirty="0">
              <a:solidFill>
                <a:schemeClr val="dk1"/>
              </a:solidFill>
              <a:latin typeface="Calibri"/>
              <a:ea typeface="Calibri"/>
              <a:cs typeface="Calibri"/>
              <a:sym typeface="Calibri"/>
            </a:endParaRPr>
          </a:p>
        </p:txBody>
      </p:sp>
      <p:sp>
        <p:nvSpPr>
          <p:cNvPr id="2906" name="Shape 29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6475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design engineers that create products like mobile phones, wearable technology, automotive systems, and automated factories. They’re looking for technologies, sensors, and power chips that we create, which go into their products. </a:t>
            </a:r>
          </a:p>
          <a:p>
            <a:endParaRPr lang="en-US" dirty="0"/>
          </a:p>
          <a:p>
            <a:r>
              <a:rPr lang="en-US" dirty="0"/>
              <a:t>• Do not remove logo or social element. </a:t>
            </a:r>
          </a:p>
          <a:p>
            <a:r>
              <a:rPr lang="en-US" dirty="0"/>
              <a:t>• To insert new image: left click on image, click change picture, select picture, click insert </a:t>
            </a:r>
          </a:p>
          <a:p>
            <a:r>
              <a:rPr lang="en-US" dirty="0"/>
              <a:t>• Change header and copy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 insert new image: left click on image, click change picture, select picture, click insert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wccftech.com/semiconductor-industry-samsung-vs-intel/"/>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3</a:t>
            </a:fld>
            <a:endParaRPr lang="en-US" dirty="0"/>
          </a:p>
        </p:txBody>
      </p:sp>
    </p:spTree>
    <p:extLst>
      <p:ext uri="{BB962C8B-B14F-4D97-AF65-F5344CB8AC3E}">
        <p14:creationId xmlns:p14="http://schemas.microsoft.com/office/powerpoint/2010/main" val="398235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 not remove logo or social element. </a:t>
            </a:r>
          </a:p>
          <a:p>
            <a:r>
              <a:rPr lang="en-US" dirty="0"/>
              <a:t>• Do not change text</a:t>
            </a:r>
          </a:p>
          <a:p>
            <a:r>
              <a:rPr lang="en-US" dirty="0"/>
              <a:t>• Presentation transition to follow format</a:t>
            </a:r>
          </a:p>
          <a:p>
            <a:r>
              <a:rPr lang="en-US" dirty="0"/>
              <a:t>• To insert new image: left click on image, click change picture, select picture, click insert </a:t>
            </a:r>
          </a:p>
          <a:p>
            <a:endParaRPr lang="en-US" dirty="0"/>
          </a:p>
          <a:p>
            <a:r>
              <a:rPr lang="en-US" dirty="0"/>
              <a:t>Image 1: https://overblown.co.uk/why-do-like-multitasking/ </a:t>
            </a:r>
          </a:p>
          <a:p>
            <a:r>
              <a:rPr lang="en-US" dirty="0"/>
              <a:t>Image 2: Brightedge deck</a:t>
            </a:r>
          </a:p>
          <a:p>
            <a:r>
              <a:rPr lang="en-US" dirty="0"/>
              <a:t>Image 3: https://johndrury.biz/what-is-your-criteria-for-success/ https://johndrury.biz/wp-content/uploads/2016/02/Success-1080x675.jpg</a:t>
            </a:r>
          </a:p>
          <a:p>
            <a:endParaRPr lang="en-US"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4</a:t>
            </a:fld>
            <a:endParaRPr lang="en-US" dirty="0"/>
          </a:p>
        </p:txBody>
      </p:sp>
    </p:spTree>
    <p:extLst>
      <p:ext uri="{BB962C8B-B14F-4D97-AF65-F5344CB8AC3E}">
        <p14:creationId xmlns:p14="http://schemas.microsoft.com/office/powerpoint/2010/main" val="346808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 am illustrating what tactics we can use to bring our internal stakeholders the value they’re looking for. It’s important to identify this value upfront and determine how SEO can help satisfy it. </a:t>
            </a:r>
          </a:p>
          <a:p>
            <a:endParaRPr lang="en-US" dirty="0"/>
          </a:p>
          <a:p>
            <a:r>
              <a:rPr lang="en-US" dirty="0"/>
              <a:t>Do not remove logo or social element. </a:t>
            </a:r>
            <a:endParaRPr lang="en-US" dirty="0">
              <a:cs typeface="Calibri"/>
            </a:endParaRPr>
          </a:p>
          <a:p>
            <a:r>
              <a:rPr lang="en-US" dirty="0"/>
              <a:t>• Do not change text</a:t>
            </a:r>
          </a:p>
          <a:p>
            <a:r>
              <a:rPr lang="en-US" dirty="0"/>
              <a:t>• Presentation transition to follow format</a:t>
            </a:r>
          </a:p>
          <a:p>
            <a:r>
              <a:rPr lang="en-US" dirty="0"/>
              <a:t>• To insert new image: left click on image, click change picture, select picture, click insert </a:t>
            </a:r>
          </a:p>
          <a:p>
            <a:r>
              <a:rPr lang="en-US" dirty="0"/>
              <a:t>Image 1: http://www.2ndwatch.com/wp-content/uploads/2015/12/Bridge.jpg</a:t>
            </a:r>
          </a:p>
          <a:p>
            <a:r>
              <a:rPr lang="en-US" dirty="0"/>
              <a:t>Image 2: http://belimitless.com/wp-content/uploads/2014/02/teambuilding.jpg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5</a:t>
            </a:fld>
            <a:endParaRPr lang="en-US" dirty="0"/>
          </a:p>
        </p:txBody>
      </p:sp>
    </p:spTree>
    <p:extLst>
      <p:ext uri="{BB962C8B-B14F-4D97-AF65-F5344CB8AC3E}">
        <p14:creationId xmlns:p14="http://schemas.microsoft.com/office/powerpoint/2010/main" val="219431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mainly worked solo in the past on minimal, surface level SEO changes like title tags and meta descriptions. Things that were ingrained in the page were very hard to change as it calls for more people to be involved. And most do not understand SEO much. If you are also stretched thin and balancing multiple responsibilities, you can turn that into an opportunity to sprinkle SEO in with everything you do. It’s a slow dissemination that can build a healthy foundation of knowledge for people in the company.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freehighresolutiongraphicsandclipart.blogspot.com/2010/08/misc-flower-png.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a:p>
            <a:endParaRPr lang="en-US" dirty="0"/>
          </a:p>
          <a:p>
            <a:endParaRPr lang="en-US" dirty="0"/>
          </a:p>
          <a:p>
            <a:r>
              <a:rPr lang="en-US" dirty="0"/>
              <a:t>Do not remove logo or social element. </a:t>
            </a:r>
          </a:p>
          <a:p>
            <a:r>
              <a:rPr lang="en-US" dirty="0"/>
              <a:t>• Change title and copy points</a:t>
            </a:r>
          </a:p>
          <a:p>
            <a:endParaRPr lang="en-US" dirty="0"/>
          </a:p>
          <a:p>
            <a:r>
              <a:rPr lang="en-US" dirty="0"/>
              <a:t>Do not change colors or text format</a:t>
            </a:r>
          </a:p>
          <a:p>
            <a:r>
              <a:rPr lang="en-US" dirty="0"/>
              <a:t>https://www.flickr.com/photos/kriztofor/3724503239</a:t>
            </a:r>
          </a:p>
          <a:p>
            <a:r>
              <a:rPr lang="en-US" sz="1200" b="1" kern="1200" dirty="0">
                <a:solidFill>
                  <a:schemeClr val="tx1"/>
                </a:solidFill>
                <a:effectLst/>
                <a:latin typeface="+mn-lt"/>
                <a:ea typeface="+mn-ea"/>
                <a:cs typeface="+mn-cs"/>
                <a:hlinkClick r:id="rId5"/>
              </a:rPr>
              <a:t>Project 50 #33 - Watering Can | Flickr - Photo Sharing!</a:t>
            </a:r>
          </a:p>
          <a:p>
            <a:r>
              <a:rPr lang="en-US" sz="1200" kern="1200" dirty="0">
                <a:solidFill>
                  <a:schemeClr val="tx1"/>
                </a:solidFill>
                <a:effectLst/>
                <a:latin typeface="+mn-lt"/>
                <a:ea typeface="+mn-ea"/>
                <a:cs typeface="+mn-cs"/>
              </a:rPr>
              <a:t>3500 × 2343 jpeg</a:t>
            </a:r>
          </a:p>
          <a:p>
            <a:r>
              <a:rPr lang="en-US" sz="1200" kern="1200" dirty="0">
                <a:solidFill>
                  <a:schemeClr val="tx1"/>
                </a:solidFill>
                <a:effectLst/>
                <a:latin typeface="+mn-lt"/>
                <a:ea typeface="+mn-ea"/>
                <a:cs typeface="+mn-cs"/>
              </a:rPr>
              <a:t>flickr.com</a:t>
            </a:r>
          </a:p>
          <a:p>
            <a:endParaRPr lang="en-US"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6</a:t>
            </a:fld>
            <a:endParaRPr lang="en-US" dirty="0"/>
          </a:p>
        </p:txBody>
      </p:sp>
    </p:spTree>
    <p:extLst>
      <p:ext uri="{BB962C8B-B14F-4D97-AF65-F5344CB8AC3E}">
        <p14:creationId xmlns:p14="http://schemas.microsoft.com/office/powerpoint/2010/main" val="1069611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Do not remove logo or social element. </a:t>
            </a:r>
          </a:p>
          <a:p>
            <a:r>
              <a:rPr lang="en-US" dirty="0"/>
              <a:t>• Do not change text</a:t>
            </a:r>
          </a:p>
          <a:p>
            <a:r>
              <a:rPr lang="en-US" dirty="0"/>
              <a:t>• Presentation transition to follow format</a:t>
            </a:r>
          </a:p>
          <a:p>
            <a:r>
              <a:rPr lang="en-US" dirty="0"/>
              <a:t>• To insert new image: left click on image, click change picture, select picture, click insert </a:t>
            </a:r>
          </a:p>
          <a:p>
            <a:endParaRPr lang="en-US" dirty="0"/>
          </a:p>
          <a:p>
            <a:r>
              <a:rPr lang="en-US" dirty="0"/>
              <a:t>Image 1: https://overblown.co.uk/why-do-like-multitasking/ </a:t>
            </a:r>
          </a:p>
          <a:p>
            <a:r>
              <a:rPr lang="en-US" dirty="0"/>
              <a:t>Image 2: Brightedge deck</a:t>
            </a:r>
          </a:p>
          <a:p>
            <a:r>
              <a:rPr lang="en-US" dirty="0"/>
              <a:t>Image 3: https://johndrury.biz/what-is-your-criteria-for-success/ https://johndrury.biz/wp-content/uploads/2016/02/Success-1080x675.jpg</a:t>
            </a:r>
          </a:p>
          <a:p>
            <a:endParaRPr lang="en-US"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7</a:t>
            </a:fld>
            <a:endParaRPr lang="en-US" dirty="0"/>
          </a:p>
        </p:txBody>
      </p:sp>
    </p:spTree>
    <p:extLst>
      <p:ext uri="{BB962C8B-B14F-4D97-AF65-F5344CB8AC3E}">
        <p14:creationId xmlns:p14="http://schemas.microsoft.com/office/powerpoint/2010/main" val="255983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you also want concerted efforts to actually educate your future SEO allies. What we did was start from the inside out. I gave digital marketing the first crash course, and then editors, who are in marketing but edit the content that comes from the main product owners, then we did a session for all of digital marketing, and lastly, in separate BU meetings, I’d give a quick training session where we saw fit. I was able to utilize our CSM to help us out with the deck and creating dashboards that would best resonate with a beginner. My CSMs are always happy to hop on a call to help with the training too, so be sure to speak to yours to prepare the best possible training material for your company.</a:t>
            </a:r>
          </a:p>
          <a:p>
            <a:endParaRPr lang="en-US" dirty="0"/>
          </a:p>
          <a:p>
            <a:r>
              <a:rPr lang="en-US" dirty="0"/>
              <a:t>And remember to educate yourself on what your audience needs and cares about. This will be closely tied to how much attention they give you. Before my big SEO presentation to executives and the business units this year, I Joined forces with a key business unit. One who I saw a lot of success with and understood the importance of SEO. I was able to get into their brains to understand what makes them tick, and one of the business managers even joined me on stage to talk about the How To portion. </a:t>
            </a:r>
          </a:p>
          <a:p>
            <a:endParaRPr lang="en-US" dirty="0"/>
          </a:p>
          <a:p>
            <a:r>
              <a:rPr lang="en-US" dirty="0"/>
              <a:t>Do not remove logo or social element. </a:t>
            </a:r>
          </a:p>
          <a:p>
            <a:r>
              <a:rPr lang="en-US" dirty="0"/>
              <a:t>• Change title and copy points</a:t>
            </a:r>
          </a:p>
          <a:p>
            <a:endParaRPr lang="en-US" dirty="0"/>
          </a:p>
          <a:p>
            <a:r>
              <a:rPr lang="en-US" dirty="0"/>
              <a:t>Do not change colors or text format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Find the “bottleneck” target audience, and educate yourself on their ins and outs so you can properly advocate for SEO in their language</a:t>
            </a:r>
          </a:p>
          <a:p>
            <a:endParaRPr lang="en-US" dirty="0"/>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8</a:t>
            </a:fld>
            <a:endParaRPr lang="en-US" dirty="0"/>
          </a:p>
        </p:txBody>
      </p:sp>
    </p:spTree>
    <p:extLst>
      <p:ext uri="{BB962C8B-B14F-4D97-AF65-F5344CB8AC3E}">
        <p14:creationId xmlns:p14="http://schemas.microsoft.com/office/powerpoint/2010/main" val="87586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comes the heavy lifting. With the BUs, we were able to start some optimization projects. Remember to track your keywords and pages beforehand so you can monitor the progress afterwards. It’s important to keep this question in mind “ How can we tell this story ?” before and during optimization. It will help greatly when you move to this next step, which is Advocacy.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 action="ppaction://noaction"/>
              </a:rPr>
              <a:t>Cloud Photo</a:t>
            </a:r>
            <a:r>
              <a:rPr lang="en-US" sz="1200" dirty="0"/>
              <a:t> by Unknown Author is licensed under </a:t>
            </a:r>
            <a:r>
              <a:rPr lang="en-US" sz="1200" dirty="0">
                <a:hlinkClick r:id="rId3" tooltip="https://creativecommons.org/licenses/by/3.0/"/>
              </a:rPr>
              <a:t>CC BY</a:t>
            </a:r>
            <a:endParaRPr lang="en-US" sz="1200" dirty="0"/>
          </a:p>
          <a:p>
            <a:endParaRPr lang="en-US" dirty="0"/>
          </a:p>
          <a:p>
            <a:r>
              <a:rPr lang="en-US" dirty="0"/>
              <a:t>Do not remove logo or social element. </a:t>
            </a:r>
          </a:p>
          <a:p>
            <a:r>
              <a:rPr lang="en-US" dirty="0"/>
              <a:t>• Change title and copy points</a:t>
            </a:r>
          </a:p>
          <a:p>
            <a:endParaRPr lang="en-US" dirty="0"/>
          </a:p>
          <a:p>
            <a:r>
              <a:rPr lang="en-US" dirty="0"/>
              <a:t>Do not change colors or text format</a:t>
            </a:r>
          </a:p>
        </p:txBody>
      </p:sp>
      <p:sp>
        <p:nvSpPr>
          <p:cNvPr id="4" name="Slide Number Placeholder 3"/>
          <p:cNvSpPr>
            <a:spLocks noGrp="1"/>
          </p:cNvSpPr>
          <p:nvPr>
            <p:ph type="sldNum" sz="quarter" idx="10"/>
          </p:nvPr>
        </p:nvSpPr>
        <p:spPr/>
        <p:txBody>
          <a:bodyPr/>
          <a:lstStyle/>
          <a:p>
            <a:fld id="{358EDB51-3BF4-4A4A-9608-587C54319341}" type="slidenum">
              <a:rPr lang="en-US" smtClean="0"/>
              <a:t>9</a:t>
            </a:fld>
            <a:endParaRPr lang="en-US" dirty="0"/>
          </a:p>
        </p:txBody>
      </p:sp>
    </p:spTree>
    <p:extLst>
      <p:ext uri="{BB962C8B-B14F-4D97-AF65-F5344CB8AC3E}">
        <p14:creationId xmlns:p14="http://schemas.microsoft.com/office/powerpoint/2010/main" val="411640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can also involve elements of education. In fact, it should. But with this effort, we want to have a selling cap on. You want to sell them the value of SEO and talk about their bottom line. Show them how SEO practices will help move the needle. Show them also how they can contribute. Our business units do not have direct access to our CSM, so its definitely a bit of a further removed action on their part. So lucky enough, one of the business units we worked with were so pleased with the results of our SEO efforts, that the VP presented during a company wide meeting about SEO and how it has helped him. I rode this wave of momentum by working with his team to put together the presentation you see pictured, where executives and business units attended to learn more about SEO, which they just heard about around a month before in the company wide meeting. My BU partner joined me on stage as well and he was really able to speak their language and take them through the process his department went through. By even having his name on the speaker list had increased the attendance for sure.  </a:t>
            </a:r>
          </a:p>
          <a:p>
            <a:endParaRPr lang="en-US" dirty="0"/>
          </a:p>
          <a:p>
            <a:r>
              <a:rPr lang="en-US" dirty="0"/>
              <a:t>Do not remove logo or social element. </a:t>
            </a:r>
          </a:p>
          <a:p>
            <a:r>
              <a:rPr lang="en-US" dirty="0"/>
              <a:t>• Change title and copy points</a:t>
            </a:r>
          </a:p>
          <a:p>
            <a:endParaRPr lang="en-US" dirty="0"/>
          </a:p>
          <a:p>
            <a:r>
              <a:rPr lang="en-US" dirty="0"/>
              <a:t>Do not change colors or text format</a:t>
            </a:r>
          </a:p>
          <a:p>
            <a:endParaRPr lang="en-US" dirty="0"/>
          </a:p>
        </p:txBody>
      </p:sp>
      <p:sp>
        <p:nvSpPr>
          <p:cNvPr id="4" name="Slide Number Placeholder 3"/>
          <p:cNvSpPr>
            <a:spLocks noGrp="1"/>
          </p:cNvSpPr>
          <p:nvPr>
            <p:ph type="sldNum" sz="quarter" idx="10"/>
          </p:nvPr>
        </p:nvSpPr>
        <p:spPr/>
        <p:txBody>
          <a:bodyPr/>
          <a:lstStyle/>
          <a:p>
            <a:fld id="{358EDB51-3BF4-4A4A-9608-587C54319341}" type="slidenum">
              <a:rPr lang="en-US" smtClean="0"/>
              <a:t>10</a:t>
            </a:fld>
            <a:endParaRPr lang="en-US" dirty="0"/>
          </a:p>
        </p:txBody>
      </p:sp>
    </p:spTree>
    <p:extLst>
      <p:ext uri="{BB962C8B-B14F-4D97-AF65-F5344CB8AC3E}">
        <p14:creationId xmlns:p14="http://schemas.microsoft.com/office/powerpoint/2010/main" val="145907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101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xmlns="" id="{E11EE1E2-36FA-C648-BC6D-EE4859250A84}"/>
              </a:ext>
            </a:extLst>
          </p:cNvPr>
          <p:cNvSpPr txBox="1">
            <a:spLocks/>
          </p:cNvSpPr>
          <p:nvPr userDrawn="1"/>
        </p:nvSpPr>
        <p:spPr>
          <a:xfrm>
            <a:off x="45479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3" name="Content Placeholder 4">
            <a:extLst>
              <a:ext uri="{FF2B5EF4-FFF2-40B4-BE49-F238E27FC236}">
                <a16:creationId xmlns:a16="http://schemas.microsoft.com/office/drawing/2014/main" xmlns="" id="{AFD6B932-730E-2540-BE2C-CB08707D187E}"/>
              </a:ext>
            </a:extLst>
          </p:cNvPr>
          <p:cNvSpPr txBox="1">
            <a:spLocks/>
          </p:cNvSpPr>
          <p:nvPr userDrawn="1"/>
        </p:nvSpPr>
        <p:spPr>
          <a:xfrm>
            <a:off x="3303104" y="1583785"/>
            <a:ext cx="2712448"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4" name="Content Placeholder 4">
            <a:extLst>
              <a:ext uri="{FF2B5EF4-FFF2-40B4-BE49-F238E27FC236}">
                <a16:creationId xmlns:a16="http://schemas.microsoft.com/office/drawing/2014/main" xmlns="" id="{2723DA4B-6B41-9E44-B6E6-A1799437FB54}"/>
              </a:ext>
            </a:extLst>
          </p:cNvPr>
          <p:cNvSpPr txBox="1">
            <a:spLocks/>
          </p:cNvSpPr>
          <p:nvPr userDrawn="1"/>
        </p:nvSpPr>
        <p:spPr>
          <a:xfrm>
            <a:off x="6137072"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sp>
        <p:nvSpPr>
          <p:cNvPr id="15" name="Content Placeholder 4">
            <a:extLst>
              <a:ext uri="{FF2B5EF4-FFF2-40B4-BE49-F238E27FC236}">
                <a16:creationId xmlns:a16="http://schemas.microsoft.com/office/drawing/2014/main" xmlns="" id="{C1A30389-8EF4-E84E-8D50-99CADA9E5AF9}"/>
              </a:ext>
            </a:extLst>
          </p:cNvPr>
          <p:cNvSpPr txBox="1">
            <a:spLocks/>
          </p:cNvSpPr>
          <p:nvPr userDrawn="1"/>
        </p:nvSpPr>
        <p:spPr>
          <a:xfrm>
            <a:off x="8971040"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16" name="Picture 15">
            <a:extLst>
              <a:ext uri="{FF2B5EF4-FFF2-40B4-BE49-F238E27FC236}">
                <a16:creationId xmlns:a16="http://schemas.microsoft.com/office/drawing/2014/main" xmlns="" id="{2D01CFD4-B11E-6746-8A09-70E3EC2480B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175793" y="2126479"/>
            <a:ext cx="967069" cy="974568"/>
          </a:xfrm>
          <a:prstGeom prst="rect">
            <a:avLst/>
          </a:prstGeom>
        </p:spPr>
      </p:pic>
      <p:grpSp>
        <p:nvGrpSpPr>
          <p:cNvPr id="17" name="Group 16">
            <a:extLst>
              <a:ext uri="{FF2B5EF4-FFF2-40B4-BE49-F238E27FC236}">
                <a16:creationId xmlns:a16="http://schemas.microsoft.com/office/drawing/2014/main" xmlns="" id="{F44DE8E3-D457-294E-AEA1-85EFECA5F843}"/>
              </a:ext>
            </a:extLst>
          </p:cNvPr>
          <p:cNvGrpSpPr/>
          <p:nvPr userDrawn="1"/>
        </p:nvGrpSpPr>
        <p:grpSpPr>
          <a:xfrm>
            <a:off x="454794" y="1"/>
            <a:ext cx="1892166" cy="624840"/>
            <a:chOff x="454794" y="1"/>
            <a:chExt cx="1892166" cy="624840"/>
          </a:xfrm>
        </p:grpSpPr>
        <p:sp>
          <p:nvSpPr>
            <p:cNvPr id="18" name="Rounded Rectangle 17">
              <a:extLst>
                <a:ext uri="{FF2B5EF4-FFF2-40B4-BE49-F238E27FC236}">
                  <a16:creationId xmlns:a16="http://schemas.microsoft.com/office/drawing/2014/main" xmlns="" id="{8AD93CF1-C1E1-4247-97A5-0474F5DD9F25}"/>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3C5207C7-D2D8-3A4E-8997-C0DF50D8A6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4440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xmlns="" id="{E11EE1E2-36FA-C648-BC6D-EE4859250A84}"/>
              </a:ext>
            </a:extLst>
          </p:cNvPr>
          <p:cNvSpPr txBox="1">
            <a:spLocks/>
          </p:cNvSpPr>
          <p:nvPr userDrawn="1"/>
        </p:nvSpPr>
        <p:spPr>
          <a:xfrm>
            <a:off x="45479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3" name="Content Placeholder 4">
            <a:extLst>
              <a:ext uri="{FF2B5EF4-FFF2-40B4-BE49-F238E27FC236}">
                <a16:creationId xmlns:a16="http://schemas.microsoft.com/office/drawing/2014/main" xmlns="" id="{AFD6B932-730E-2540-BE2C-CB08707D187E}"/>
              </a:ext>
            </a:extLst>
          </p:cNvPr>
          <p:cNvSpPr txBox="1">
            <a:spLocks/>
          </p:cNvSpPr>
          <p:nvPr userDrawn="1"/>
        </p:nvSpPr>
        <p:spPr>
          <a:xfrm>
            <a:off x="330310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4" name="Content Placeholder 4">
            <a:extLst>
              <a:ext uri="{FF2B5EF4-FFF2-40B4-BE49-F238E27FC236}">
                <a16:creationId xmlns:a16="http://schemas.microsoft.com/office/drawing/2014/main" xmlns="" id="{2723DA4B-6B41-9E44-B6E6-A1799437FB54}"/>
              </a:ext>
            </a:extLst>
          </p:cNvPr>
          <p:cNvSpPr txBox="1">
            <a:spLocks/>
          </p:cNvSpPr>
          <p:nvPr userDrawn="1"/>
        </p:nvSpPr>
        <p:spPr>
          <a:xfrm>
            <a:off x="6137072" y="1583785"/>
            <a:ext cx="2712448"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sp>
        <p:nvSpPr>
          <p:cNvPr id="15" name="Content Placeholder 4">
            <a:extLst>
              <a:ext uri="{FF2B5EF4-FFF2-40B4-BE49-F238E27FC236}">
                <a16:creationId xmlns:a16="http://schemas.microsoft.com/office/drawing/2014/main" xmlns="" id="{C1A30389-8EF4-E84E-8D50-99CADA9E5AF9}"/>
              </a:ext>
            </a:extLst>
          </p:cNvPr>
          <p:cNvSpPr txBox="1">
            <a:spLocks/>
          </p:cNvSpPr>
          <p:nvPr userDrawn="1"/>
        </p:nvSpPr>
        <p:spPr>
          <a:xfrm>
            <a:off x="8971040"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16" name="Picture 15">
            <a:extLst>
              <a:ext uri="{FF2B5EF4-FFF2-40B4-BE49-F238E27FC236}">
                <a16:creationId xmlns:a16="http://schemas.microsoft.com/office/drawing/2014/main" xmlns="" id="{2D01CFD4-B11E-6746-8A09-70E3EC2480B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7009761" y="2126479"/>
            <a:ext cx="967069" cy="974568"/>
          </a:xfrm>
          <a:prstGeom prst="rect">
            <a:avLst/>
          </a:prstGeom>
        </p:spPr>
      </p:pic>
      <p:grpSp>
        <p:nvGrpSpPr>
          <p:cNvPr id="17" name="Group 16">
            <a:extLst>
              <a:ext uri="{FF2B5EF4-FFF2-40B4-BE49-F238E27FC236}">
                <a16:creationId xmlns:a16="http://schemas.microsoft.com/office/drawing/2014/main" xmlns="" id="{FE3884EA-0A4F-6540-893D-B52E88AE1994}"/>
              </a:ext>
            </a:extLst>
          </p:cNvPr>
          <p:cNvGrpSpPr/>
          <p:nvPr userDrawn="1"/>
        </p:nvGrpSpPr>
        <p:grpSpPr>
          <a:xfrm>
            <a:off x="454794" y="1"/>
            <a:ext cx="1892166" cy="624840"/>
            <a:chOff x="454794" y="1"/>
            <a:chExt cx="1892166" cy="624840"/>
          </a:xfrm>
        </p:grpSpPr>
        <p:sp>
          <p:nvSpPr>
            <p:cNvPr id="18" name="Rounded Rectangle 17">
              <a:extLst>
                <a:ext uri="{FF2B5EF4-FFF2-40B4-BE49-F238E27FC236}">
                  <a16:creationId xmlns:a16="http://schemas.microsoft.com/office/drawing/2014/main" xmlns="" id="{2A5F6648-5DF3-8440-90C7-9F111736B01F}"/>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686747FC-E334-0345-AD90-DD3EF82FC0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02593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genda -1">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xmlns="" id="{E11EE1E2-36FA-C648-BC6D-EE4859250A84}"/>
              </a:ext>
            </a:extLst>
          </p:cNvPr>
          <p:cNvSpPr txBox="1">
            <a:spLocks/>
          </p:cNvSpPr>
          <p:nvPr userDrawn="1"/>
        </p:nvSpPr>
        <p:spPr>
          <a:xfrm>
            <a:off x="45479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3" name="Content Placeholder 4">
            <a:extLst>
              <a:ext uri="{FF2B5EF4-FFF2-40B4-BE49-F238E27FC236}">
                <a16:creationId xmlns:a16="http://schemas.microsoft.com/office/drawing/2014/main" xmlns="" id="{AFD6B932-730E-2540-BE2C-CB08707D187E}"/>
              </a:ext>
            </a:extLst>
          </p:cNvPr>
          <p:cNvSpPr txBox="1">
            <a:spLocks/>
          </p:cNvSpPr>
          <p:nvPr userDrawn="1"/>
        </p:nvSpPr>
        <p:spPr>
          <a:xfrm>
            <a:off x="330310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4" name="Content Placeholder 4">
            <a:extLst>
              <a:ext uri="{FF2B5EF4-FFF2-40B4-BE49-F238E27FC236}">
                <a16:creationId xmlns:a16="http://schemas.microsoft.com/office/drawing/2014/main" xmlns="" id="{2723DA4B-6B41-9E44-B6E6-A1799437FB54}"/>
              </a:ext>
            </a:extLst>
          </p:cNvPr>
          <p:cNvSpPr txBox="1">
            <a:spLocks/>
          </p:cNvSpPr>
          <p:nvPr userDrawn="1"/>
        </p:nvSpPr>
        <p:spPr>
          <a:xfrm>
            <a:off x="6137072"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sp>
        <p:nvSpPr>
          <p:cNvPr id="15" name="Content Placeholder 4">
            <a:extLst>
              <a:ext uri="{FF2B5EF4-FFF2-40B4-BE49-F238E27FC236}">
                <a16:creationId xmlns:a16="http://schemas.microsoft.com/office/drawing/2014/main" xmlns="" id="{C1A30389-8EF4-E84E-8D50-99CADA9E5AF9}"/>
              </a:ext>
            </a:extLst>
          </p:cNvPr>
          <p:cNvSpPr txBox="1">
            <a:spLocks/>
          </p:cNvSpPr>
          <p:nvPr userDrawn="1"/>
        </p:nvSpPr>
        <p:spPr>
          <a:xfrm>
            <a:off x="8971040" y="1583785"/>
            <a:ext cx="2712448"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16" name="Picture 15">
            <a:extLst>
              <a:ext uri="{FF2B5EF4-FFF2-40B4-BE49-F238E27FC236}">
                <a16:creationId xmlns:a16="http://schemas.microsoft.com/office/drawing/2014/main" xmlns="" id="{2D01CFD4-B11E-6746-8A09-70E3EC2480B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9843729" y="2126479"/>
            <a:ext cx="967069" cy="974568"/>
          </a:xfrm>
          <a:prstGeom prst="rect">
            <a:avLst/>
          </a:prstGeom>
        </p:spPr>
      </p:pic>
      <p:grpSp>
        <p:nvGrpSpPr>
          <p:cNvPr id="17" name="Group 16">
            <a:extLst>
              <a:ext uri="{FF2B5EF4-FFF2-40B4-BE49-F238E27FC236}">
                <a16:creationId xmlns:a16="http://schemas.microsoft.com/office/drawing/2014/main" xmlns="" id="{545880A0-7C4B-F44D-97FD-59DF15221DA7}"/>
              </a:ext>
            </a:extLst>
          </p:cNvPr>
          <p:cNvGrpSpPr/>
          <p:nvPr userDrawn="1"/>
        </p:nvGrpSpPr>
        <p:grpSpPr>
          <a:xfrm>
            <a:off x="454794" y="1"/>
            <a:ext cx="1892166" cy="624840"/>
            <a:chOff x="454794" y="1"/>
            <a:chExt cx="1892166" cy="624840"/>
          </a:xfrm>
        </p:grpSpPr>
        <p:sp>
          <p:nvSpPr>
            <p:cNvPr id="18" name="Rounded Rectangle 17">
              <a:extLst>
                <a:ext uri="{FF2B5EF4-FFF2-40B4-BE49-F238E27FC236}">
                  <a16:creationId xmlns:a16="http://schemas.microsoft.com/office/drawing/2014/main" xmlns="" id="{24A701D2-46F9-B548-99B9-C7DD84D4F793}"/>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D0AC10E6-414F-0C49-AAF9-D990DFA47D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793185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xmlns="" id="{77FE1927-EC42-884F-887A-80F46318A915}"/>
              </a:ext>
            </a:extLst>
          </p:cNvPr>
          <p:cNvSpPr txBox="1">
            <a:spLocks/>
          </p:cNvSpPr>
          <p:nvPr userDrawn="1"/>
        </p:nvSpPr>
        <p:spPr>
          <a:xfrm>
            <a:off x="454794" y="1583785"/>
            <a:ext cx="3592556"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8" name="Content Placeholder 4">
            <a:extLst>
              <a:ext uri="{FF2B5EF4-FFF2-40B4-BE49-F238E27FC236}">
                <a16:creationId xmlns:a16="http://schemas.microsoft.com/office/drawing/2014/main" xmlns="" id="{AAF63741-A972-1C43-9654-65A21CE3E5DF}"/>
              </a:ext>
            </a:extLst>
          </p:cNvPr>
          <p:cNvSpPr txBox="1">
            <a:spLocks/>
          </p:cNvSpPr>
          <p:nvPr userDrawn="1"/>
        </p:nvSpPr>
        <p:spPr>
          <a:xfrm>
            <a:off x="4299722"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9" name="Content Placeholder 4">
            <a:extLst>
              <a:ext uri="{FF2B5EF4-FFF2-40B4-BE49-F238E27FC236}">
                <a16:creationId xmlns:a16="http://schemas.microsoft.com/office/drawing/2014/main" xmlns="" id="{35A9DFFA-4D60-A547-B76C-303F0925549B}"/>
              </a:ext>
            </a:extLst>
          </p:cNvPr>
          <p:cNvSpPr txBox="1">
            <a:spLocks/>
          </p:cNvSpPr>
          <p:nvPr userDrawn="1"/>
        </p:nvSpPr>
        <p:spPr>
          <a:xfrm>
            <a:off x="8232999"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20" name="Picture 19">
            <a:extLst>
              <a:ext uri="{FF2B5EF4-FFF2-40B4-BE49-F238E27FC236}">
                <a16:creationId xmlns:a16="http://schemas.microsoft.com/office/drawing/2014/main" xmlns="" id="{D38A1FFA-3E9F-FF4B-8DCB-B429775E654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767537" y="2126479"/>
            <a:ext cx="967069" cy="974568"/>
          </a:xfrm>
          <a:prstGeom prst="rect">
            <a:avLst/>
          </a:prstGeom>
        </p:spPr>
      </p:pic>
      <p:grpSp>
        <p:nvGrpSpPr>
          <p:cNvPr id="12" name="Group 11">
            <a:extLst>
              <a:ext uri="{FF2B5EF4-FFF2-40B4-BE49-F238E27FC236}">
                <a16:creationId xmlns:a16="http://schemas.microsoft.com/office/drawing/2014/main" xmlns="" id="{7866CD58-71BB-3C4F-9A61-34FD422DE463}"/>
              </a:ext>
            </a:extLst>
          </p:cNvPr>
          <p:cNvGrpSpPr/>
          <p:nvPr userDrawn="1"/>
        </p:nvGrpSpPr>
        <p:grpSpPr>
          <a:xfrm>
            <a:off x="454794" y="1"/>
            <a:ext cx="1892166" cy="624840"/>
            <a:chOff x="454794" y="1"/>
            <a:chExt cx="1892166" cy="624840"/>
          </a:xfrm>
        </p:grpSpPr>
        <p:sp>
          <p:nvSpPr>
            <p:cNvPr id="13" name="Rounded Rectangle 12">
              <a:extLst>
                <a:ext uri="{FF2B5EF4-FFF2-40B4-BE49-F238E27FC236}">
                  <a16:creationId xmlns:a16="http://schemas.microsoft.com/office/drawing/2014/main" xmlns="" id="{897D2713-12F1-B14B-ABFA-2ADD4401570E}"/>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431B0FCF-B0A6-1E4B-A7E9-A9BCFEDF89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728550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xmlns="" id="{77FE1927-EC42-884F-887A-80F46318A915}"/>
              </a:ext>
            </a:extLst>
          </p:cNvPr>
          <p:cNvSpPr txBox="1">
            <a:spLocks/>
          </p:cNvSpPr>
          <p:nvPr userDrawn="1"/>
        </p:nvSpPr>
        <p:spPr>
          <a:xfrm>
            <a:off x="454794"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8" name="Content Placeholder 4">
            <a:extLst>
              <a:ext uri="{FF2B5EF4-FFF2-40B4-BE49-F238E27FC236}">
                <a16:creationId xmlns:a16="http://schemas.microsoft.com/office/drawing/2014/main" xmlns="" id="{AAF63741-A972-1C43-9654-65A21CE3E5DF}"/>
              </a:ext>
            </a:extLst>
          </p:cNvPr>
          <p:cNvSpPr txBox="1">
            <a:spLocks/>
          </p:cNvSpPr>
          <p:nvPr userDrawn="1"/>
        </p:nvSpPr>
        <p:spPr>
          <a:xfrm>
            <a:off x="4299722" y="1583785"/>
            <a:ext cx="3592556"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9" name="Content Placeholder 4">
            <a:extLst>
              <a:ext uri="{FF2B5EF4-FFF2-40B4-BE49-F238E27FC236}">
                <a16:creationId xmlns:a16="http://schemas.microsoft.com/office/drawing/2014/main" xmlns="" id="{35A9DFFA-4D60-A547-B76C-303F0925549B}"/>
              </a:ext>
            </a:extLst>
          </p:cNvPr>
          <p:cNvSpPr txBox="1">
            <a:spLocks/>
          </p:cNvSpPr>
          <p:nvPr userDrawn="1"/>
        </p:nvSpPr>
        <p:spPr>
          <a:xfrm>
            <a:off x="8232999"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20" name="Picture 19">
            <a:extLst>
              <a:ext uri="{FF2B5EF4-FFF2-40B4-BE49-F238E27FC236}">
                <a16:creationId xmlns:a16="http://schemas.microsoft.com/office/drawing/2014/main" xmlns="" id="{D38A1FFA-3E9F-FF4B-8DCB-B429775E654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5612465" y="2126479"/>
            <a:ext cx="967069" cy="974568"/>
          </a:xfrm>
          <a:prstGeom prst="rect">
            <a:avLst/>
          </a:prstGeom>
        </p:spPr>
      </p:pic>
      <p:grpSp>
        <p:nvGrpSpPr>
          <p:cNvPr id="12" name="Group 11">
            <a:extLst>
              <a:ext uri="{FF2B5EF4-FFF2-40B4-BE49-F238E27FC236}">
                <a16:creationId xmlns:a16="http://schemas.microsoft.com/office/drawing/2014/main" xmlns="" id="{FB3F176A-133C-2746-B9EF-3117521EC170}"/>
              </a:ext>
            </a:extLst>
          </p:cNvPr>
          <p:cNvGrpSpPr/>
          <p:nvPr userDrawn="1"/>
        </p:nvGrpSpPr>
        <p:grpSpPr>
          <a:xfrm>
            <a:off x="454794" y="1"/>
            <a:ext cx="1892166" cy="624840"/>
            <a:chOff x="454794" y="1"/>
            <a:chExt cx="1892166" cy="624840"/>
          </a:xfrm>
        </p:grpSpPr>
        <p:sp>
          <p:nvSpPr>
            <p:cNvPr id="13" name="Rounded Rectangle 12">
              <a:extLst>
                <a:ext uri="{FF2B5EF4-FFF2-40B4-BE49-F238E27FC236}">
                  <a16:creationId xmlns:a16="http://schemas.microsoft.com/office/drawing/2014/main" xmlns="" id="{E0547F97-E00E-2C4A-AEA0-C6CCFD12F559}"/>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C53139CA-E5B1-614F-ACDC-25DB507F9F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134620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genda -2">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xmlns="" id="{77FE1927-EC42-884F-887A-80F46318A915}"/>
              </a:ext>
            </a:extLst>
          </p:cNvPr>
          <p:cNvSpPr txBox="1">
            <a:spLocks/>
          </p:cNvSpPr>
          <p:nvPr userDrawn="1"/>
        </p:nvSpPr>
        <p:spPr>
          <a:xfrm>
            <a:off x="454794"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bg1"/>
              </a:solidFill>
              <a:latin typeface="+mn-lt"/>
            </a:endParaRPr>
          </a:p>
        </p:txBody>
      </p:sp>
      <p:sp>
        <p:nvSpPr>
          <p:cNvPr id="18" name="Content Placeholder 4">
            <a:extLst>
              <a:ext uri="{FF2B5EF4-FFF2-40B4-BE49-F238E27FC236}">
                <a16:creationId xmlns:a16="http://schemas.microsoft.com/office/drawing/2014/main" xmlns="" id="{AAF63741-A972-1C43-9654-65A21CE3E5DF}"/>
              </a:ext>
            </a:extLst>
          </p:cNvPr>
          <p:cNvSpPr txBox="1">
            <a:spLocks/>
          </p:cNvSpPr>
          <p:nvPr userDrawn="1"/>
        </p:nvSpPr>
        <p:spPr>
          <a:xfrm>
            <a:off x="4299722" y="1583785"/>
            <a:ext cx="3592556"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9" name="Content Placeholder 4">
            <a:extLst>
              <a:ext uri="{FF2B5EF4-FFF2-40B4-BE49-F238E27FC236}">
                <a16:creationId xmlns:a16="http://schemas.microsoft.com/office/drawing/2014/main" xmlns="" id="{35A9DFFA-4D60-A547-B76C-303F0925549B}"/>
              </a:ext>
            </a:extLst>
          </p:cNvPr>
          <p:cNvSpPr txBox="1">
            <a:spLocks/>
          </p:cNvSpPr>
          <p:nvPr userDrawn="1"/>
        </p:nvSpPr>
        <p:spPr>
          <a:xfrm>
            <a:off x="8232999" y="1583785"/>
            <a:ext cx="3592556"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20" name="Picture 19">
            <a:extLst>
              <a:ext uri="{FF2B5EF4-FFF2-40B4-BE49-F238E27FC236}">
                <a16:creationId xmlns:a16="http://schemas.microsoft.com/office/drawing/2014/main" xmlns="" id="{D38A1FFA-3E9F-FF4B-8DCB-B429775E654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9545742" y="2126479"/>
            <a:ext cx="967069" cy="974568"/>
          </a:xfrm>
          <a:prstGeom prst="rect">
            <a:avLst/>
          </a:prstGeom>
        </p:spPr>
      </p:pic>
      <p:grpSp>
        <p:nvGrpSpPr>
          <p:cNvPr id="12" name="Group 11">
            <a:extLst>
              <a:ext uri="{FF2B5EF4-FFF2-40B4-BE49-F238E27FC236}">
                <a16:creationId xmlns:a16="http://schemas.microsoft.com/office/drawing/2014/main" xmlns="" id="{C1206662-BA8B-A148-AA69-87C4B90D9DA7}"/>
              </a:ext>
            </a:extLst>
          </p:cNvPr>
          <p:cNvGrpSpPr/>
          <p:nvPr userDrawn="1"/>
        </p:nvGrpSpPr>
        <p:grpSpPr>
          <a:xfrm>
            <a:off x="454794" y="1"/>
            <a:ext cx="1892166" cy="624840"/>
            <a:chOff x="454794" y="1"/>
            <a:chExt cx="1892166" cy="624840"/>
          </a:xfrm>
        </p:grpSpPr>
        <p:sp>
          <p:nvSpPr>
            <p:cNvPr id="13" name="Rounded Rectangle 12">
              <a:extLst>
                <a:ext uri="{FF2B5EF4-FFF2-40B4-BE49-F238E27FC236}">
                  <a16:creationId xmlns:a16="http://schemas.microsoft.com/office/drawing/2014/main" xmlns="" id="{5A500F6E-376B-1C40-8F90-47BAD6E343FF}"/>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6E9FABB7-A850-2744-8439-AC256BE22A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2873118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rop Blue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013CFE7-0109-CF4C-9FD7-37343D528E6B}"/>
              </a:ext>
            </a:extLst>
          </p:cNvPr>
          <p:cNvSpPr/>
          <p:nvPr userDrawn="1"/>
        </p:nvSpPr>
        <p:spPr>
          <a:xfrm>
            <a:off x="-128954" y="-344292"/>
            <a:ext cx="12320954" cy="72022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6F54C34C-F4E0-B448-8D2E-EBF5A112C14C}"/>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570831" y="-344292"/>
            <a:ext cx="13762831" cy="7202291"/>
          </a:xfrm>
          <a:prstGeom prst="rect">
            <a:avLst/>
          </a:prstGeom>
        </p:spPr>
      </p:pic>
      <p:grpSp>
        <p:nvGrpSpPr>
          <p:cNvPr id="13" name="Group 12">
            <a:extLst>
              <a:ext uri="{FF2B5EF4-FFF2-40B4-BE49-F238E27FC236}">
                <a16:creationId xmlns:a16="http://schemas.microsoft.com/office/drawing/2014/main" xmlns="" id="{7F0B2987-4B86-394C-995F-38BAC0489F13}"/>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5405DF0D-EF27-6742-82D3-A702C3A98A37}"/>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1BF9ED97-E093-C94B-A752-4C665BE44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D3377F3C-8FA0-864D-A29E-B1856546DD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263020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rop Blue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B1FEEE-E754-AB43-BF84-70ACFBA4ED75}"/>
              </a:ext>
            </a:extLst>
          </p:cNvPr>
          <p:cNvPicPr>
            <a:picLocks noChangeAspect="1"/>
          </p:cNvPicPr>
          <p:nvPr userDrawn="1"/>
        </p:nvPicPr>
        <p:blipFill>
          <a:blip r:embed="rId2"/>
          <a:stretch>
            <a:fillRect/>
          </a:stretch>
        </p:blipFill>
        <p:spPr>
          <a:xfrm>
            <a:off x="0" y="0"/>
            <a:ext cx="5276259" cy="6857999"/>
          </a:xfrm>
          <a:prstGeom prst="rect">
            <a:avLst/>
          </a:prstGeom>
        </p:spPr>
      </p:pic>
      <p:grpSp>
        <p:nvGrpSpPr>
          <p:cNvPr id="13" name="Group 12">
            <a:extLst>
              <a:ext uri="{FF2B5EF4-FFF2-40B4-BE49-F238E27FC236}">
                <a16:creationId xmlns:a16="http://schemas.microsoft.com/office/drawing/2014/main" xmlns="" id="{7F0B2987-4B86-394C-995F-38BAC0489F13}"/>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5405DF0D-EF27-6742-82D3-A702C3A98A37}"/>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1BF9ED97-E093-C94B-A752-4C665BE44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6" name="Picture 5">
            <a:extLst>
              <a:ext uri="{FF2B5EF4-FFF2-40B4-BE49-F238E27FC236}">
                <a16:creationId xmlns:a16="http://schemas.microsoft.com/office/drawing/2014/main" xmlns="" id="{B07B2DAF-B34B-5F48-8900-5A5EFF1783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325178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5F06C85-560C-0247-A086-DCC735C790A3}"/>
              </a:ext>
            </a:extLst>
          </p:cNvPr>
          <p:cNvSpPr/>
          <p:nvPr userDrawn="1"/>
        </p:nvSpPr>
        <p:spPr>
          <a:xfrm flipV="1">
            <a:off x="0" y="2496621"/>
            <a:ext cx="12192000" cy="80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2D758946-8788-7845-9F01-54A24DB38342}"/>
              </a:ext>
            </a:extLst>
          </p:cNvPr>
          <p:cNvSpPr/>
          <p:nvPr userDrawn="1"/>
        </p:nvSpPr>
        <p:spPr>
          <a:xfrm flipV="1">
            <a:off x="0" y="1"/>
            <a:ext cx="12192000" cy="2496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A4FB4211-AA15-7346-9669-3B31F16CCB99}"/>
              </a:ext>
            </a:extLst>
          </p:cNvPr>
          <p:cNvGrpSpPr/>
          <p:nvPr userDrawn="1"/>
        </p:nvGrpSpPr>
        <p:grpSpPr>
          <a:xfrm>
            <a:off x="454794" y="1"/>
            <a:ext cx="1892166" cy="624840"/>
            <a:chOff x="454794" y="1"/>
            <a:chExt cx="1892166" cy="624840"/>
          </a:xfrm>
        </p:grpSpPr>
        <p:sp>
          <p:nvSpPr>
            <p:cNvPr id="10" name="Rounded Rectangle 9">
              <a:extLst>
                <a:ext uri="{FF2B5EF4-FFF2-40B4-BE49-F238E27FC236}">
                  <a16:creationId xmlns:a16="http://schemas.microsoft.com/office/drawing/2014/main" xmlns="" id="{CADA6115-CC85-1343-9730-28156315197F}"/>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810AA90A-495F-6B4F-BD79-9AC6D354A4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1991016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ers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44C37BA-E443-044B-A911-9DC3838588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9629" y="0"/>
            <a:ext cx="13081629" cy="6857999"/>
          </a:xfrm>
          <a:prstGeom prst="rect">
            <a:avLst/>
          </a:prstGeom>
        </p:spPr>
      </p:pic>
      <p:grpSp>
        <p:nvGrpSpPr>
          <p:cNvPr id="13" name="Group 12">
            <a:extLst>
              <a:ext uri="{FF2B5EF4-FFF2-40B4-BE49-F238E27FC236}">
                <a16:creationId xmlns:a16="http://schemas.microsoft.com/office/drawing/2014/main" xmlns="" id="{45522F4C-C3DC-5C41-913C-A5BCE3900417}"/>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3E519AB8-9A02-3E44-AE00-56C9EDAD996C}"/>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EADCDA56-C64D-5B49-9071-41035EE4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25D3DA1D-4545-F145-ACC2-7620DBDF87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79685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D34C4E-366B-264E-98CF-9BCE8EE57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050" y="0"/>
            <a:ext cx="12153900" cy="6858000"/>
          </a:xfrm>
          <a:prstGeom prst="rect">
            <a:avLst/>
          </a:prstGeom>
        </p:spPr>
      </p:pic>
      <p:pic>
        <p:nvPicPr>
          <p:cNvPr id="4" name="Picture 3">
            <a:extLst>
              <a:ext uri="{FF2B5EF4-FFF2-40B4-BE49-F238E27FC236}">
                <a16:creationId xmlns:a16="http://schemas.microsoft.com/office/drawing/2014/main" xmlns="" id="{2488FE3A-CCB9-5F4B-8AC4-B7F6678454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4721" y="328772"/>
            <a:ext cx="2362557" cy="349321"/>
          </a:xfrm>
          <a:prstGeom prst="rect">
            <a:avLst/>
          </a:prstGeom>
        </p:spPr>
      </p:pic>
    </p:spTree>
    <p:extLst>
      <p:ext uri="{BB962C8B-B14F-4D97-AF65-F5344CB8AC3E}">
        <p14:creationId xmlns:p14="http://schemas.microsoft.com/office/powerpoint/2010/main" val="153692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vers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AF6851F-757C-C845-A5A5-CC963BB721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13" name="Group 12">
            <a:extLst>
              <a:ext uri="{FF2B5EF4-FFF2-40B4-BE49-F238E27FC236}">
                <a16:creationId xmlns:a16="http://schemas.microsoft.com/office/drawing/2014/main" xmlns="" id="{72982FED-DCBF-6445-8771-C6368FA026AA}"/>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E5DBAE0E-862E-1245-AFEB-80ABCB89C2EF}"/>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9890BF3D-9DBD-1A45-9202-E749970082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6960E141-8B8D-AB42-BE65-BADFAC53A2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112024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r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768DC6-6786-824D-A4BD-08BF548296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61520" cy="6858000"/>
          </a:xfrm>
          <a:prstGeom prst="rect">
            <a:avLst/>
          </a:prstGeom>
        </p:spPr>
      </p:pic>
      <p:grpSp>
        <p:nvGrpSpPr>
          <p:cNvPr id="9" name="Group 8">
            <a:extLst>
              <a:ext uri="{FF2B5EF4-FFF2-40B4-BE49-F238E27FC236}">
                <a16:creationId xmlns:a16="http://schemas.microsoft.com/office/drawing/2014/main" xmlns="" id="{7BA4F1B7-7A01-F648-A328-DED89E563B1B}"/>
              </a:ext>
            </a:extLst>
          </p:cNvPr>
          <p:cNvGrpSpPr/>
          <p:nvPr userDrawn="1"/>
        </p:nvGrpSpPr>
        <p:grpSpPr>
          <a:xfrm>
            <a:off x="454794" y="1"/>
            <a:ext cx="1892166" cy="624840"/>
            <a:chOff x="454794" y="1"/>
            <a:chExt cx="1892166" cy="624840"/>
          </a:xfrm>
        </p:grpSpPr>
        <p:sp>
          <p:nvSpPr>
            <p:cNvPr id="10" name="Rounded Rectangle 9">
              <a:extLst>
                <a:ext uri="{FF2B5EF4-FFF2-40B4-BE49-F238E27FC236}">
                  <a16:creationId xmlns:a16="http://schemas.microsoft.com/office/drawing/2014/main" xmlns="" id="{0F1EE1EF-63E5-ED4C-B7BC-465F8672BE29}"/>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5FCB402B-ECEE-0940-B51E-985486A7FC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303927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FFC741-1079-6A45-8E55-C135629F64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sp>
        <p:nvSpPr>
          <p:cNvPr id="4" name="Oval 3">
            <a:extLst>
              <a:ext uri="{FF2B5EF4-FFF2-40B4-BE49-F238E27FC236}">
                <a16:creationId xmlns:a16="http://schemas.microsoft.com/office/drawing/2014/main" xmlns="" id="{EF1CE2F6-7A12-2A4F-8478-3CFD4029D377}"/>
              </a:ext>
            </a:extLst>
          </p:cNvPr>
          <p:cNvSpPr/>
          <p:nvPr userDrawn="1"/>
        </p:nvSpPr>
        <p:spPr>
          <a:xfrm>
            <a:off x="5445593" y="992582"/>
            <a:ext cx="1300814" cy="13008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B8A31675-612C-5145-AA01-D4CEF713C461}"/>
              </a:ext>
            </a:extLst>
          </p:cNvPr>
          <p:cNvPicPr>
            <a:picLocks noChangeAspect="1"/>
          </p:cNvPicPr>
          <p:nvPr userDrawn="1"/>
        </p:nvPicPr>
        <p:blipFill>
          <a:blip r:embed="rId3" cstate="screen">
            <a:biLevel thresh="25000"/>
            <a:alphaModFix/>
            <a:extLst>
              <a:ext uri="{28A0092B-C50C-407E-A947-70E740481C1C}">
                <a14:useLocalDpi xmlns:a14="http://schemas.microsoft.com/office/drawing/2010/main"/>
              </a:ext>
            </a:extLst>
          </a:blip>
          <a:stretch>
            <a:fillRect/>
          </a:stretch>
        </p:blipFill>
        <p:spPr>
          <a:xfrm>
            <a:off x="5756669" y="1397154"/>
            <a:ext cx="678662" cy="461176"/>
          </a:xfrm>
          <a:prstGeom prst="rect">
            <a:avLst/>
          </a:prstGeom>
        </p:spPr>
      </p:pic>
      <p:grpSp>
        <p:nvGrpSpPr>
          <p:cNvPr id="11" name="Group 10">
            <a:extLst>
              <a:ext uri="{FF2B5EF4-FFF2-40B4-BE49-F238E27FC236}">
                <a16:creationId xmlns:a16="http://schemas.microsoft.com/office/drawing/2014/main" xmlns="" id="{5A931D85-3E58-E74A-98E6-7D764A9F3F50}"/>
              </a:ext>
            </a:extLst>
          </p:cNvPr>
          <p:cNvGrpSpPr/>
          <p:nvPr userDrawn="1"/>
        </p:nvGrpSpPr>
        <p:grpSpPr>
          <a:xfrm>
            <a:off x="454794" y="1"/>
            <a:ext cx="1892166" cy="624840"/>
            <a:chOff x="454794" y="1"/>
            <a:chExt cx="1892166" cy="624840"/>
          </a:xfrm>
        </p:grpSpPr>
        <p:sp>
          <p:nvSpPr>
            <p:cNvPr id="12" name="Rounded Rectangle 11">
              <a:extLst>
                <a:ext uri="{FF2B5EF4-FFF2-40B4-BE49-F238E27FC236}">
                  <a16:creationId xmlns:a16="http://schemas.microsoft.com/office/drawing/2014/main" xmlns="" id="{5A3F6A5E-6D34-6A40-A373-AB1F8B92F5A7}"/>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FEB64FDB-05E9-6C49-8613-546D56F019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10" name="Picture 9">
            <a:extLst>
              <a:ext uri="{FF2B5EF4-FFF2-40B4-BE49-F238E27FC236}">
                <a16:creationId xmlns:a16="http://schemas.microsoft.com/office/drawing/2014/main" xmlns="" id="{9A62522C-1D5A-E24A-BD2F-C2111193C34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1036406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9C63EFF-96B4-FB44-BCDA-90DCFC1BD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9" name="Group 8">
            <a:extLst>
              <a:ext uri="{FF2B5EF4-FFF2-40B4-BE49-F238E27FC236}">
                <a16:creationId xmlns:a16="http://schemas.microsoft.com/office/drawing/2014/main" xmlns="" id="{10CF9819-F2EF-614A-8119-FDB9373A1F43}"/>
              </a:ext>
            </a:extLst>
          </p:cNvPr>
          <p:cNvGrpSpPr/>
          <p:nvPr userDrawn="1"/>
        </p:nvGrpSpPr>
        <p:grpSpPr>
          <a:xfrm>
            <a:off x="454794" y="1"/>
            <a:ext cx="1892166" cy="624840"/>
            <a:chOff x="454794" y="1"/>
            <a:chExt cx="1892166" cy="624840"/>
          </a:xfrm>
        </p:grpSpPr>
        <p:sp>
          <p:nvSpPr>
            <p:cNvPr id="10" name="Rounded Rectangle 9">
              <a:extLst>
                <a:ext uri="{FF2B5EF4-FFF2-40B4-BE49-F238E27FC236}">
                  <a16:creationId xmlns:a16="http://schemas.microsoft.com/office/drawing/2014/main" xmlns="" id="{77878B84-9FF7-C741-BA48-4FB2F323CC2A}"/>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9BD87502-2AD1-8445-8701-7EBF46E73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1F54480D-F706-CF42-B2AA-8E13D4A743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1722996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pic>
        <p:nvPicPr>
          <p:cNvPr id="9" name="Picture 2" descr="C:\Users\enewton\Downloads\iStock-815039254.jpg">
            <a:extLst>
              <a:ext uri="{FF2B5EF4-FFF2-40B4-BE49-F238E27FC236}">
                <a16:creationId xmlns:a16="http://schemas.microsoft.com/office/drawing/2014/main" xmlns="" id="{BB7D340F-B817-7C4A-A9F1-B9AFF1A1495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
          <a:stretch/>
        </p:blipFill>
        <p:spPr bwMode="auto">
          <a:xfrm>
            <a:off x="-937846" y="-1"/>
            <a:ext cx="13129846" cy="6882104"/>
          </a:xfrm>
          <a:prstGeom prst="rect">
            <a:avLst/>
          </a:prstGeom>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E89BE58C-526A-AA44-A72F-43B56BD7FA71}"/>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D663CD22-7ED5-6048-9074-BA034A5EAAF1}"/>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CEBC9D85-9566-964E-A273-7C254678AC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C60723C0-9A8F-C54E-B28C-D17786992F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346324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7F99754-BBB5-8543-8C29-6A3AA9B503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10" name="Group 9">
            <a:extLst>
              <a:ext uri="{FF2B5EF4-FFF2-40B4-BE49-F238E27FC236}">
                <a16:creationId xmlns:a16="http://schemas.microsoft.com/office/drawing/2014/main" xmlns="" id="{CCF049AC-626A-A746-943D-05FC651AC794}"/>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394A7071-05A2-E445-890F-024193399A4E}"/>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866DA4AE-F9B3-C34B-B59B-68E5A37936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2FA651F6-7035-3C40-932E-DEA24A4802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2031273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3E44A3-1D5B-1E49-8CBF-5295D16737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9" name="Group 8">
            <a:extLst>
              <a:ext uri="{FF2B5EF4-FFF2-40B4-BE49-F238E27FC236}">
                <a16:creationId xmlns:a16="http://schemas.microsoft.com/office/drawing/2014/main" xmlns="" id="{2249F441-39B0-EC46-BD36-5D96C7131F7A}"/>
              </a:ext>
            </a:extLst>
          </p:cNvPr>
          <p:cNvGrpSpPr/>
          <p:nvPr userDrawn="1"/>
        </p:nvGrpSpPr>
        <p:grpSpPr>
          <a:xfrm>
            <a:off x="454794" y="1"/>
            <a:ext cx="1892166" cy="624840"/>
            <a:chOff x="454794" y="1"/>
            <a:chExt cx="1892166" cy="624840"/>
          </a:xfrm>
        </p:grpSpPr>
        <p:sp>
          <p:nvSpPr>
            <p:cNvPr id="10" name="Rounded Rectangle 9">
              <a:extLst>
                <a:ext uri="{FF2B5EF4-FFF2-40B4-BE49-F238E27FC236}">
                  <a16:creationId xmlns:a16="http://schemas.microsoft.com/office/drawing/2014/main" xmlns="" id="{9128F5EF-D598-7948-865E-F23078412E78}"/>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FA34B7D9-E001-5A4E-9B0B-A183C0FCB1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FDB03684-4C3D-BB4E-9A56-989E1A2418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2211735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23732C-2AAA-F141-ABBF-2930D31F5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9" name="Group 8">
            <a:extLst>
              <a:ext uri="{FF2B5EF4-FFF2-40B4-BE49-F238E27FC236}">
                <a16:creationId xmlns:a16="http://schemas.microsoft.com/office/drawing/2014/main" xmlns="" id="{712E0179-259F-CA4B-B2C0-7CFEF71337EB}"/>
              </a:ext>
            </a:extLst>
          </p:cNvPr>
          <p:cNvGrpSpPr/>
          <p:nvPr userDrawn="1"/>
        </p:nvGrpSpPr>
        <p:grpSpPr>
          <a:xfrm>
            <a:off x="454794" y="1"/>
            <a:ext cx="1892166" cy="624840"/>
            <a:chOff x="454794" y="1"/>
            <a:chExt cx="1892166" cy="624840"/>
          </a:xfrm>
        </p:grpSpPr>
        <p:sp>
          <p:nvSpPr>
            <p:cNvPr id="10" name="Rounded Rectangle 9">
              <a:extLst>
                <a:ext uri="{FF2B5EF4-FFF2-40B4-BE49-F238E27FC236}">
                  <a16:creationId xmlns:a16="http://schemas.microsoft.com/office/drawing/2014/main" xmlns="" id="{00B4192E-65DE-F249-BDAD-4240BA20E9A6}"/>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xmlns="" id="{1CA4E1C9-0C85-8649-B6D1-468B289C61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4D1CB12C-94F0-2A48-816F-0ABD71AEDC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1352307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rop Imag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0A5FF54-A8D9-1C4F-9420-D73779A34E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8585" y="-1"/>
            <a:ext cx="5689777" cy="6873261"/>
          </a:xfrm>
          <a:prstGeom prst="rect">
            <a:avLst/>
          </a:prstGeom>
        </p:spPr>
      </p:pic>
      <p:grpSp>
        <p:nvGrpSpPr>
          <p:cNvPr id="9" name="Group 8">
            <a:extLst>
              <a:ext uri="{FF2B5EF4-FFF2-40B4-BE49-F238E27FC236}">
                <a16:creationId xmlns:a16="http://schemas.microsoft.com/office/drawing/2014/main" xmlns="" id="{4301051B-9C46-C34B-BD0C-C14C1B0C4D09}"/>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94204C40-6A76-2840-BFCF-1DE77D9C2371}"/>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87D289EE-B7EF-E044-BD18-B1C4AA264E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6" name="Picture 5">
            <a:extLst>
              <a:ext uri="{FF2B5EF4-FFF2-40B4-BE49-F238E27FC236}">
                <a16:creationId xmlns:a16="http://schemas.microsoft.com/office/drawing/2014/main" xmlns="" id="{F08C6AED-EDA9-1545-AC19-8F8C9B5472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587487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op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AF93AB6-66AD-014E-8081-8321E2A376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00807" y="0"/>
            <a:ext cx="5654607" cy="6860016"/>
          </a:xfrm>
          <a:prstGeom prst="rect">
            <a:avLst/>
          </a:prstGeom>
        </p:spPr>
      </p:pic>
      <p:grpSp>
        <p:nvGrpSpPr>
          <p:cNvPr id="10" name="Group 9">
            <a:extLst>
              <a:ext uri="{FF2B5EF4-FFF2-40B4-BE49-F238E27FC236}">
                <a16:creationId xmlns:a16="http://schemas.microsoft.com/office/drawing/2014/main" xmlns="" id="{03147D86-B748-FF4E-8760-BB0473ABEC04}"/>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9C48589A-D2F0-AD42-886D-C5C4A5245C76}"/>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F1CA48D1-15A2-5049-8225-E896669708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2429865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5FDF2F-E404-F944-8B05-D7AEC7C86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pic>
        <p:nvPicPr>
          <p:cNvPr id="6" name="Picture 5">
            <a:extLst>
              <a:ext uri="{FF2B5EF4-FFF2-40B4-BE49-F238E27FC236}">
                <a16:creationId xmlns:a16="http://schemas.microsoft.com/office/drawing/2014/main" xmlns="" id="{FB129E03-9590-F64C-85A1-193786349CFB}"/>
              </a:ext>
            </a:extLst>
          </p:cNvPr>
          <p:cNvPicPr>
            <a:picLocks noChangeAspect="1"/>
          </p:cNvPicPr>
          <p:nvPr userDrawn="1"/>
        </p:nvPicPr>
        <p:blipFill>
          <a:blip r:embed="rId3"/>
          <a:stretch>
            <a:fillRect/>
          </a:stretch>
        </p:blipFill>
        <p:spPr>
          <a:xfrm>
            <a:off x="1428750" y="2520950"/>
            <a:ext cx="9334500" cy="1816100"/>
          </a:xfrm>
          <a:prstGeom prst="rect">
            <a:avLst/>
          </a:prstGeom>
        </p:spPr>
      </p:pic>
    </p:spTree>
    <p:extLst>
      <p:ext uri="{BB962C8B-B14F-4D97-AF65-F5344CB8AC3E}">
        <p14:creationId xmlns:p14="http://schemas.microsoft.com/office/powerpoint/2010/main" val="3814090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rop Image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3147D86-B748-FF4E-8760-BB0473ABEC04}"/>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9C48589A-D2F0-AD42-886D-C5C4A5245C76}"/>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F1CA48D1-15A2-5049-8225-E896669708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264598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rop Im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48B7DD-7FC9-FF49-A0FA-1CEDE16B55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2031" y="0"/>
            <a:ext cx="5713223" cy="6889148"/>
          </a:xfrm>
          <a:prstGeom prst="rect">
            <a:avLst/>
          </a:prstGeom>
        </p:spPr>
      </p:pic>
      <p:grpSp>
        <p:nvGrpSpPr>
          <p:cNvPr id="10" name="Group 9">
            <a:extLst>
              <a:ext uri="{FF2B5EF4-FFF2-40B4-BE49-F238E27FC236}">
                <a16:creationId xmlns:a16="http://schemas.microsoft.com/office/drawing/2014/main" xmlns="" id="{03147D86-B748-FF4E-8760-BB0473ABEC04}"/>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9C48589A-D2F0-AD42-886D-C5C4A5245C76}"/>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F1CA48D1-15A2-5049-8225-E896669708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6" name="Picture 5">
            <a:extLst>
              <a:ext uri="{FF2B5EF4-FFF2-40B4-BE49-F238E27FC236}">
                <a16:creationId xmlns:a16="http://schemas.microsoft.com/office/drawing/2014/main" xmlns="" id="{13DC0DBD-4C29-A546-B422-53C3FA2E41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3163688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rop Image Call 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8F979AA-6189-344E-BC99-8F1423A02A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57392" y="0"/>
            <a:ext cx="5617526" cy="6858000"/>
          </a:xfrm>
          <a:prstGeom prst="rect">
            <a:avLst/>
          </a:prstGeom>
        </p:spPr>
      </p:pic>
      <p:sp>
        <p:nvSpPr>
          <p:cNvPr id="11" name="Rectangle 10">
            <a:extLst>
              <a:ext uri="{FF2B5EF4-FFF2-40B4-BE49-F238E27FC236}">
                <a16:creationId xmlns:a16="http://schemas.microsoft.com/office/drawing/2014/main" xmlns="" id="{541DADEB-7E88-3D44-A51D-E6CE5DE34486}"/>
              </a:ext>
            </a:extLst>
          </p:cNvPr>
          <p:cNvSpPr/>
          <p:nvPr userDrawn="1"/>
        </p:nvSpPr>
        <p:spPr>
          <a:xfrm>
            <a:off x="6798366" y="0"/>
            <a:ext cx="1651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0E5C3980-B521-7644-87CB-265EB5CCD9B5}"/>
              </a:ext>
            </a:extLst>
          </p:cNvPr>
          <p:cNvSpPr/>
          <p:nvPr userDrawn="1"/>
        </p:nvSpPr>
        <p:spPr>
          <a:xfrm>
            <a:off x="5869058" y="2166396"/>
            <a:ext cx="2047461" cy="2047461"/>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xmlns="" id="{302610C2-F2AD-894B-BE75-BBF998BEF2D4}"/>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AA78CC61-DFF1-1940-8C26-F8E6C676B079}"/>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3876F4C6-D85D-8C47-A710-1860D66BB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956697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p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E64DC3E-14C2-694E-BD34-D00A08FE5A56}"/>
              </a:ext>
            </a:extLst>
          </p:cNvPr>
          <p:cNvSpPr/>
          <p:nvPr userDrawn="1"/>
        </p:nvSpPr>
        <p:spPr>
          <a:xfrm>
            <a:off x="5671928" y="0"/>
            <a:ext cx="21733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charset="0"/>
            </a:endParaRPr>
          </a:p>
        </p:txBody>
      </p:sp>
      <p:sp>
        <p:nvSpPr>
          <p:cNvPr id="11" name="Rectangle 10">
            <a:extLst>
              <a:ext uri="{FF2B5EF4-FFF2-40B4-BE49-F238E27FC236}">
                <a16:creationId xmlns:a16="http://schemas.microsoft.com/office/drawing/2014/main" xmlns="" id="{7F4BC7A9-C8B3-4C44-BDD2-22442A24309A}"/>
              </a:ext>
            </a:extLst>
          </p:cNvPr>
          <p:cNvSpPr/>
          <p:nvPr userDrawn="1"/>
        </p:nvSpPr>
        <p:spPr>
          <a:xfrm>
            <a:off x="7845285" y="0"/>
            <a:ext cx="217335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charset="0"/>
            </a:endParaRPr>
          </a:p>
        </p:txBody>
      </p:sp>
      <p:sp>
        <p:nvSpPr>
          <p:cNvPr id="12" name="Rectangle 11">
            <a:extLst>
              <a:ext uri="{FF2B5EF4-FFF2-40B4-BE49-F238E27FC236}">
                <a16:creationId xmlns:a16="http://schemas.microsoft.com/office/drawing/2014/main" xmlns="" id="{5A19A9C1-B2F6-E549-8234-05D4029B7883}"/>
              </a:ext>
            </a:extLst>
          </p:cNvPr>
          <p:cNvSpPr/>
          <p:nvPr userDrawn="1"/>
        </p:nvSpPr>
        <p:spPr>
          <a:xfrm>
            <a:off x="10018642" y="0"/>
            <a:ext cx="2173357"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charset="0"/>
            </a:endParaRPr>
          </a:p>
        </p:txBody>
      </p:sp>
      <p:grpSp>
        <p:nvGrpSpPr>
          <p:cNvPr id="13" name="Group 12">
            <a:extLst>
              <a:ext uri="{FF2B5EF4-FFF2-40B4-BE49-F238E27FC236}">
                <a16:creationId xmlns:a16="http://schemas.microsoft.com/office/drawing/2014/main" xmlns="" id="{A40B446A-FC55-7A45-BBCA-6AE3CD520EF1}"/>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A76C25FC-714B-6D44-9D5F-270CFC59F083}"/>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6DEAB919-94CD-0E45-8C90-E7096179A5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44335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p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50AF096-DFE3-FC4E-ACCD-AC9B65E0E7E3}"/>
              </a:ext>
            </a:extLst>
          </p:cNvPr>
          <p:cNvSpPr/>
          <p:nvPr userDrawn="1"/>
        </p:nvSpPr>
        <p:spPr>
          <a:xfrm>
            <a:off x="5437368" y="0"/>
            <a:ext cx="3377316" cy="6858000"/>
          </a:xfrm>
          <a:prstGeom prst="rect">
            <a:avLst/>
          </a:prstGeom>
          <a:solidFill>
            <a:srgbClr val="4C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charset="0"/>
            </a:endParaRPr>
          </a:p>
        </p:txBody>
      </p:sp>
      <p:sp>
        <p:nvSpPr>
          <p:cNvPr id="14" name="Rectangle 13">
            <a:extLst>
              <a:ext uri="{FF2B5EF4-FFF2-40B4-BE49-F238E27FC236}">
                <a16:creationId xmlns:a16="http://schemas.microsoft.com/office/drawing/2014/main" xmlns="" id="{2F6996BC-39B7-ED49-BE80-C85AF6949787}"/>
              </a:ext>
            </a:extLst>
          </p:cNvPr>
          <p:cNvSpPr/>
          <p:nvPr userDrawn="1"/>
        </p:nvSpPr>
        <p:spPr>
          <a:xfrm>
            <a:off x="8814684" y="-1"/>
            <a:ext cx="3377316" cy="6858000"/>
          </a:xfrm>
          <a:prstGeom prst="rect">
            <a:avLst/>
          </a:prstGeom>
          <a:solidFill>
            <a:srgbClr val="26A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latin typeface="Arial" charset="0"/>
            </a:endParaRPr>
          </a:p>
        </p:txBody>
      </p:sp>
      <p:sp>
        <p:nvSpPr>
          <p:cNvPr id="15" name="Oval 14">
            <a:extLst>
              <a:ext uri="{FF2B5EF4-FFF2-40B4-BE49-F238E27FC236}">
                <a16:creationId xmlns:a16="http://schemas.microsoft.com/office/drawing/2014/main" xmlns="" id="{06A5DFF9-12D8-F142-992C-0A486CFB7BDC}"/>
              </a:ext>
            </a:extLst>
          </p:cNvPr>
          <p:cNvSpPr/>
          <p:nvPr userDrawn="1"/>
        </p:nvSpPr>
        <p:spPr>
          <a:xfrm>
            <a:off x="6171870" y="1192695"/>
            <a:ext cx="1908313" cy="19083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38A26EF8-408A-6E45-AFCB-2221A87A08CD}"/>
              </a:ext>
            </a:extLst>
          </p:cNvPr>
          <p:cNvSpPr/>
          <p:nvPr userDrawn="1"/>
        </p:nvSpPr>
        <p:spPr>
          <a:xfrm>
            <a:off x="9549186" y="1192695"/>
            <a:ext cx="1908313" cy="19083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xmlns="" id="{97751FC2-B008-1F40-B010-57EEC274A9AF}"/>
              </a:ext>
            </a:extLst>
          </p:cNvPr>
          <p:cNvGrpSpPr/>
          <p:nvPr userDrawn="1"/>
        </p:nvGrpSpPr>
        <p:grpSpPr>
          <a:xfrm>
            <a:off x="454794" y="1"/>
            <a:ext cx="1892166" cy="624840"/>
            <a:chOff x="454794" y="1"/>
            <a:chExt cx="1892166" cy="624840"/>
          </a:xfrm>
        </p:grpSpPr>
        <p:sp>
          <p:nvSpPr>
            <p:cNvPr id="12" name="Rounded Rectangle 11">
              <a:extLst>
                <a:ext uri="{FF2B5EF4-FFF2-40B4-BE49-F238E27FC236}">
                  <a16:creationId xmlns:a16="http://schemas.microsoft.com/office/drawing/2014/main" xmlns="" id="{45A2EEFD-5E92-1545-AD92-FA7DA9704A21}"/>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xmlns="" id="{A4360B78-3E75-914F-B531-E250861A2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208311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Up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71861FB-8692-8A40-B12B-6B8ECB6CA7D3}"/>
              </a:ext>
            </a:extLst>
          </p:cNvPr>
          <p:cNvSpPr/>
          <p:nvPr userDrawn="1"/>
        </p:nvSpPr>
        <p:spPr>
          <a:xfrm>
            <a:off x="-29396" y="2383675"/>
            <a:ext cx="4071243"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EF40486E-518B-5A4C-9DC9-116D8230E9DD}"/>
              </a:ext>
            </a:extLst>
          </p:cNvPr>
          <p:cNvSpPr/>
          <p:nvPr userDrawn="1"/>
        </p:nvSpPr>
        <p:spPr>
          <a:xfrm>
            <a:off x="4049514" y="2383675"/>
            <a:ext cx="4071243"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DA0BE118-67B3-754F-928A-26AE710CA4D6}"/>
              </a:ext>
            </a:extLst>
          </p:cNvPr>
          <p:cNvSpPr/>
          <p:nvPr userDrawn="1"/>
        </p:nvSpPr>
        <p:spPr>
          <a:xfrm>
            <a:off x="8120757" y="2383675"/>
            <a:ext cx="4071243"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xmlns="" id="{DCFFF3E3-3727-2748-98DE-AD6DC53E2D9B}"/>
              </a:ext>
            </a:extLst>
          </p:cNvPr>
          <p:cNvCxnSpPr/>
          <p:nvPr userDrawn="1"/>
        </p:nvCxnSpPr>
        <p:spPr>
          <a:xfrm flipH="1">
            <a:off x="4020811" y="2155412"/>
            <a:ext cx="11423" cy="2984499"/>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5063BDA-99DD-B841-AAF4-9E0430E4A12F}"/>
              </a:ext>
            </a:extLst>
          </p:cNvPr>
          <p:cNvCxnSpPr/>
          <p:nvPr userDrawn="1"/>
        </p:nvCxnSpPr>
        <p:spPr>
          <a:xfrm flipH="1">
            <a:off x="8108546" y="2155412"/>
            <a:ext cx="11423" cy="2984499"/>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A3851D2D-F575-4B4B-A759-4E1B1589AAC2}"/>
              </a:ext>
            </a:extLst>
          </p:cNvPr>
          <p:cNvGrpSpPr/>
          <p:nvPr userDrawn="1"/>
        </p:nvGrpSpPr>
        <p:grpSpPr>
          <a:xfrm>
            <a:off x="454794" y="1"/>
            <a:ext cx="1892166" cy="624840"/>
            <a:chOff x="454794" y="1"/>
            <a:chExt cx="1892166" cy="624840"/>
          </a:xfrm>
        </p:grpSpPr>
        <p:sp>
          <p:nvSpPr>
            <p:cNvPr id="14" name="Rounded Rectangle 13">
              <a:extLst>
                <a:ext uri="{FF2B5EF4-FFF2-40B4-BE49-F238E27FC236}">
                  <a16:creationId xmlns:a16="http://schemas.microsoft.com/office/drawing/2014/main" xmlns="" id="{6B04AE98-AA99-E046-A3D4-13F8A229A914}"/>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xmlns="" id="{49EBE89E-0A6F-9C43-BCEB-E7F8412E8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087381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Up 3">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xmlns="" id="{3FCF7F98-8463-6744-88F5-2A7F44A28380}"/>
              </a:ext>
            </a:extLst>
          </p:cNvPr>
          <p:cNvSpPr/>
          <p:nvPr userDrawn="1"/>
        </p:nvSpPr>
        <p:spPr>
          <a:xfrm>
            <a:off x="1168341" y="2155412"/>
            <a:ext cx="1391478" cy="1391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xmlns="" id="{78B59E5C-9B23-004C-9B94-9ACDB3E74193}"/>
              </a:ext>
            </a:extLst>
          </p:cNvPr>
          <p:cNvCxnSpPr/>
          <p:nvPr userDrawn="1"/>
        </p:nvCxnSpPr>
        <p:spPr>
          <a:xfrm flipH="1">
            <a:off x="4020811" y="2155412"/>
            <a:ext cx="11423" cy="2984499"/>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025FE0-821E-8444-82D0-15C349009B89}"/>
              </a:ext>
            </a:extLst>
          </p:cNvPr>
          <p:cNvCxnSpPr/>
          <p:nvPr userDrawn="1"/>
        </p:nvCxnSpPr>
        <p:spPr>
          <a:xfrm flipH="1">
            <a:off x="8108546" y="2155412"/>
            <a:ext cx="11423" cy="2984499"/>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9E88DCB6-9814-0C4E-9D3B-8CEBF3B556BC}"/>
              </a:ext>
            </a:extLst>
          </p:cNvPr>
          <p:cNvSpPr/>
          <p:nvPr userDrawn="1"/>
        </p:nvSpPr>
        <p:spPr>
          <a:xfrm>
            <a:off x="5400261" y="2155412"/>
            <a:ext cx="1391478" cy="1391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xmlns="" id="{7EA7BB92-B456-8144-9D15-A21C1A408BD3}"/>
              </a:ext>
            </a:extLst>
          </p:cNvPr>
          <p:cNvSpPr/>
          <p:nvPr userDrawn="1"/>
        </p:nvSpPr>
        <p:spPr>
          <a:xfrm>
            <a:off x="9488662" y="2155412"/>
            <a:ext cx="1391478" cy="1391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xmlns="" id="{D051AB07-2DA9-6F4D-B13C-464FD763955A}"/>
              </a:ext>
            </a:extLst>
          </p:cNvPr>
          <p:cNvGrpSpPr/>
          <p:nvPr userDrawn="1"/>
        </p:nvGrpSpPr>
        <p:grpSpPr>
          <a:xfrm>
            <a:off x="454794" y="1"/>
            <a:ext cx="1892166" cy="624840"/>
            <a:chOff x="454794" y="1"/>
            <a:chExt cx="1892166" cy="624840"/>
          </a:xfrm>
        </p:grpSpPr>
        <p:sp>
          <p:nvSpPr>
            <p:cNvPr id="17" name="Rounded Rectangle 16">
              <a:extLst>
                <a:ext uri="{FF2B5EF4-FFF2-40B4-BE49-F238E27FC236}">
                  <a16:creationId xmlns:a16="http://schemas.microsoft.com/office/drawing/2014/main" xmlns="" id="{771ED6D0-F874-0941-AB49-D4B3F7379CB1}"/>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49428091-5DEA-E246-B780-8FEB95565E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2218877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keAway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AFBA09B-D88B-DB44-9B52-E9FB05D7C3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4062" y="0"/>
            <a:ext cx="6063333" cy="7323092"/>
          </a:xfrm>
          <a:prstGeom prst="rect">
            <a:avLst/>
          </a:prstGeom>
        </p:spPr>
      </p:pic>
      <p:grpSp>
        <p:nvGrpSpPr>
          <p:cNvPr id="9" name="Group 8">
            <a:extLst>
              <a:ext uri="{FF2B5EF4-FFF2-40B4-BE49-F238E27FC236}">
                <a16:creationId xmlns:a16="http://schemas.microsoft.com/office/drawing/2014/main" xmlns="" id="{56B147E9-CA9D-124B-8D33-BD3C11E843F3}"/>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F0B51C06-0A34-E847-BD4A-B36135DAB9D4}"/>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99911ED5-D640-B849-88A9-118989216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3B390EFC-6198-F648-BA97-A5F3FFDA5D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2206433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akeAway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F3A7EF4-0B23-1D4A-8637-60D356E17627}"/>
              </a:ext>
            </a:extLst>
          </p:cNvPr>
          <p:cNvSpPr/>
          <p:nvPr userDrawn="1"/>
        </p:nvSpPr>
        <p:spPr>
          <a:xfrm>
            <a:off x="0" y="0"/>
            <a:ext cx="7683062"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xmlns="" id="{012BF36A-73A5-A841-ABD4-AB2BA77318A2}"/>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099930" cy="6858000"/>
          </a:xfrm>
          <a:prstGeom prst="rect">
            <a:avLst/>
          </a:prstGeom>
        </p:spPr>
      </p:pic>
      <p:grpSp>
        <p:nvGrpSpPr>
          <p:cNvPr id="9" name="Group 8">
            <a:extLst>
              <a:ext uri="{FF2B5EF4-FFF2-40B4-BE49-F238E27FC236}">
                <a16:creationId xmlns:a16="http://schemas.microsoft.com/office/drawing/2014/main" xmlns="" id="{56B147E9-CA9D-124B-8D33-BD3C11E843F3}"/>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F0B51C06-0A34-E847-BD4A-B36135DAB9D4}"/>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99911ED5-D640-B849-88A9-118989216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10" name="Picture 9">
            <a:extLst>
              <a:ext uri="{FF2B5EF4-FFF2-40B4-BE49-F238E27FC236}">
                <a16:creationId xmlns:a16="http://schemas.microsoft.com/office/drawing/2014/main" xmlns="" id="{6916368D-08A7-DE48-9DB4-A384786525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374948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Brea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AA47BDB-F7EB-7A44-A1E3-6ACAC7215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8417"/>
            <a:ext cx="12161520" cy="6858000"/>
          </a:xfrm>
          <a:prstGeom prst="rect">
            <a:avLst/>
          </a:prstGeom>
        </p:spPr>
      </p:pic>
      <p:grpSp>
        <p:nvGrpSpPr>
          <p:cNvPr id="10" name="Group 9">
            <a:extLst>
              <a:ext uri="{FF2B5EF4-FFF2-40B4-BE49-F238E27FC236}">
                <a16:creationId xmlns:a16="http://schemas.microsoft.com/office/drawing/2014/main" xmlns="" id="{BF19BC96-98F7-6D43-9041-FF9A3CDE2BE9}"/>
              </a:ext>
            </a:extLst>
          </p:cNvPr>
          <p:cNvGrpSpPr/>
          <p:nvPr userDrawn="1"/>
        </p:nvGrpSpPr>
        <p:grpSpPr>
          <a:xfrm>
            <a:off x="454794" y="1"/>
            <a:ext cx="1892166" cy="624840"/>
            <a:chOff x="454794" y="1"/>
            <a:chExt cx="1892166" cy="624840"/>
          </a:xfrm>
        </p:grpSpPr>
        <p:sp>
          <p:nvSpPr>
            <p:cNvPr id="11" name="Rounded Rectangle 10">
              <a:extLst>
                <a:ext uri="{FF2B5EF4-FFF2-40B4-BE49-F238E27FC236}">
                  <a16:creationId xmlns:a16="http://schemas.microsoft.com/office/drawing/2014/main" xmlns="" id="{562BCE7C-7DDA-E54E-8E94-4FA35517AF0B}"/>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xmlns="" id="{6A4ACE7D-F745-9D49-9E82-7205FB8459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13" name="Picture 12">
            <a:extLst>
              <a:ext uri="{FF2B5EF4-FFF2-40B4-BE49-F238E27FC236}">
                <a16:creationId xmlns:a16="http://schemas.microsoft.com/office/drawing/2014/main" xmlns="" id="{D99A4C31-D89F-D14D-A818-73A1E132BC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308295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Break-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B3161A-C2BB-474F-9D91-0F14EEA1CB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11" name="Group 10">
            <a:extLst>
              <a:ext uri="{FF2B5EF4-FFF2-40B4-BE49-F238E27FC236}">
                <a16:creationId xmlns:a16="http://schemas.microsoft.com/office/drawing/2014/main" xmlns="" id="{B69939E7-AF79-F647-8D61-94EE98F14B23}"/>
              </a:ext>
            </a:extLst>
          </p:cNvPr>
          <p:cNvGrpSpPr/>
          <p:nvPr userDrawn="1"/>
        </p:nvGrpSpPr>
        <p:grpSpPr>
          <a:xfrm>
            <a:off x="454794" y="1"/>
            <a:ext cx="1892166" cy="624840"/>
            <a:chOff x="454794" y="1"/>
            <a:chExt cx="1892166" cy="624840"/>
          </a:xfrm>
        </p:grpSpPr>
        <p:sp>
          <p:nvSpPr>
            <p:cNvPr id="12" name="Rounded Rectangle 11">
              <a:extLst>
                <a:ext uri="{FF2B5EF4-FFF2-40B4-BE49-F238E27FC236}">
                  <a16:creationId xmlns:a16="http://schemas.microsoft.com/office/drawing/2014/main" xmlns="" id="{9D70692B-B9EE-8645-A95D-C02C7E3E3F4E}"/>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DA5832A3-4657-6741-A61A-03A6D70C56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2E45A9F4-D62C-5846-9D09-A6EF46B26FD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55033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E33F2DD-6F3D-FC4F-828B-97FA1A5F66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5240" y="0"/>
            <a:ext cx="12161520" cy="6858000"/>
          </a:xfrm>
          <a:prstGeom prst="rect">
            <a:avLst/>
          </a:prstGeom>
        </p:spPr>
      </p:pic>
      <p:grpSp>
        <p:nvGrpSpPr>
          <p:cNvPr id="12" name="Group 11">
            <a:extLst>
              <a:ext uri="{FF2B5EF4-FFF2-40B4-BE49-F238E27FC236}">
                <a16:creationId xmlns:a16="http://schemas.microsoft.com/office/drawing/2014/main" xmlns="" id="{1FC055A3-456A-9140-89BB-5D422B36459A}"/>
              </a:ext>
            </a:extLst>
          </p:cNvPr>
          <p:cNvGrpSpPr/>
          <p:nvPr userDrawn="1"/>
        </p:nvGrpSpPr>
        <p:grpSpPr>
          <a:xfrm>
            <a:off x="454794" y="1"/>
            <a:ext cx="1892166" cy="624840"/>
            <a:chOff x="454794" y="1"/>
            <a:chExt cx="1892166" cy="624840"/>
          </a:xfrm>
        </p:grpSpPr>
        <p:sp>
          <p:nvSpPr>
            <p:cNvPr id="13" name="Rounded Rectangle 12">
              <a:extLst>
                <a:ext uri="{FF2B5EF4-FFF2-40B4-BE49-F238E27FC236}">
                  <a16:creationId xmlns:a16="http://schemas.microsoft.com/office/drawing/2014/main" xmlns="" id="{A7A17736-C4D5-BF41-AA7A-18BA14628CAF}"/>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7508FD9A-7D45-2246-9D1A-F01819C814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FC9E9838-64C5-F748-98ED-C86B349FE8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186600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E41087D-6E0F-9D4F-9A88-4DE66A9765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 y="0"/>
            <a:ext cx="12161520" cy="6858000"/>
          </a:xfrm>
          <a:prstGeom prst="rect">
            <a:avLst/>
          </a:prstGeom>
        </p:spPr>
      </p:pic>
      <p:grpSp>
        <p:nvGrpSpPr>
          <p:cNvPr id="11" name="Group 10">
            <a:extLst>
              <a:ext uri="{FF2B5EF4-FFF2-40B4-BE49-F238E27FC236}">
                <a16:creationId xmlns:a16="http://schemas.microsoft.com/office/drawing/2014/main" xmlns="" id="{FD60488F-92FE-5949-A19E-14E7BB124723}"/>
              </a:ext>
            </a:extLst>
          </p:cNvPr>
          <p:cNvGrpSpPr/>
          <p:nvPr userDrawn="1"/>
        </p:nvGrpSpPr>
        <p:grpSpPr>
          <a:xfrm>
            <a:off x="454794" y="1"/>
            <a:ext cx="1892166" cy="624840"/>
            <a:chOff x="454794" y="1"/>
            <a:chExt cx="1892166" cy="624840"/>
          </a:xfrm>
        </p:grpSpPr>
        <p:sp>
          <p:nvSpPr>
            <p:cNvPr id="12" name="Rounded Rectangle 11">
              <a:extLst>
                <a:ext uri="{FF2B5EF4-FFF2-40B4-BE49-F238E27FC236}">
                  <a16:creationId xmlns:a16="http://schemas.microsoft.com/office/drawing/2014/main" xmlns="" id="{A605431D-6196-DB4F-AA2B-D63511013C66}"/>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B169F24F-9C17-D446-A943-4FE5DCAE44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8" name="Picture 7">
            <a:extLst>
              <a:ext uri="{FF2B5EF4-FFF2-40B4-BE49-F238E27FC236}">
                <a16:creationId xmlns:a16="http://schemas.microsoft.com/office/drawing/2014/main" xmlns="" id="{E46F0264-CBA4-5242-8C00-EC374B00C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82294" y="6528309"/>
            <a:ext cx="1464733" cy="93826"/>
          </a:xfrm>
          <a:prstGeom prst="rect">
            <a:avLst/>
          </a:prstGeom>
        </p:spPr>
      </p:pic>
    </p:spTree>
    <p:extLst>
      <p:ext uri="{BB962C8B-B14F-4D97-AF65-F5344CB8AC3E}">
        <p14:creationId xmlns:p14="http://schemas.microsoft.com/office/powerpoint/2010/main" val="323664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DC2FA88-CB4C-9048-8F99-9422F086DAA5}"/>
              </a:ext>
            </a:extLst>
          </p:cNvPr>
          <p:cNvGrpSpPr/>
          <p:nvPr userDrawn="1"/>
        </p:nvGrpSpPr>
        <p:grpSpPr>
          <a:xfrm>
            <a:off x="454794" y="1"/>
            <a:ext cx="1892166" cy="624840"/>
            <a:chOff x="454794" y="1"/>
            <a:chExt cx="1892166" cy="624840"/>
          </a:xfrm>
        </p:grpSpPr>
        <p:sp>
          <p:nvSpPr>
            <p:cNvPr id="13" name="Rounded Rectangle 12">
              <a:extLst>
                <a:ext uri="{FF2B5EF4-FFF2-40B4-BE49-F238E27FC236}">
                  <a16:creationId xmlns:a16="http://schemas.microsoft.com/office/drawing/2014/main" xmlns="" id="{615EC171-B7E9-6F4D-ABEE-D590120BCDBE}"/>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xmlns="" id="{3749BA3D-1CBC-8A44-BABE-00D23911AD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68051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xmlns="" id="{E11EE1E2-36FA-C648-BC6D-EE4859250A84}"/>
              </a:ext>
            </a:extLst>
          </p:cNvPr>
          <p:cNvSpPr txBox="1">
            <a:spLocks/>
          </p:cNvSpPr>
          <p:nvPr userDrawn="1"/>
        </p:nvSpPr>
        <p:spPr>
          <a:xfrm>
            <a:off x="454794" y="1583785"/>
            <a:ext cx="2712448" cy="4416324"/>
          </a:xfrm>
          <a:prstGeom prst="flowChartProcess">
            <a:avLst/>
          </a:prstGeom>
          <a:solidFill>
            <a:schemeClr val="accent2"/>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endParaRPr lang="en-US" sz="2000" b="1" dirty="0">
              <a:solidFill>
                <a:schemeClr val="accent2"/>
              </a:solidFill>
              <a:latin typeface="+mn-lt"/>
            </a:endParaRPr>
          </a:p>
        </p:txBody>
      </p:sp>
      <p:sp>
        <p:nvSpPr>
          <p:cNvPr id="13" name="Content Placeholder 4">
            <a:extLst>
              <a:ext uri="{FF2B5EF4-FFF2-40B4-BE49-F238E27FC236}">
                <a16:creationId xmlns:a16="http://schemas.microsoft.com/office/drawing/2014/main" xmlns="" id="{AFD6B932-730E-2540-BE2C-CB08707D187E}"/>
              </a:ext>
            </a:extLst>
          </p:cNvPr>
          <p:cNvSpPr txBox="1">
            <a:spLocks/>
          </p:cNvSpPr>
          <p:nvPr userDrawn="1"/>
        </p:nvSpPr>
        <p:spPr>
          <a:xfrm>
            <a:off x="3303104"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latin typeface="+mn-lt"/>
            </a:endParaRPr>
          </a:p>
        </p:txBody>
      </p:sp>
      <p:sp>
        <p:nvSpPr>
          <p:cNvPr id="14" name="Content Placeholder 4">
            <a:extLst>
              <a:ext uri="{FF2B5EF4-FFF2-40B4-BE49-F238E27FC236}">
                <a16:creationId xmlns:a16="http://schemas.microsoft.com/office/drawing/2014/main" xmlns="" id="{2723DA4B-6B41-9E44-B6E6-A1799437FB54}"/>
              </a:ext>
            </a:extLst>
          </p:cNvPr>
          <p:cNvSpPr txBox="1">
            <a:spLocks/>
          </p:cNvSpPr>
          <p:nvPr userDrawn="1"/>
        </p:nvSpPr>
        <p:spPr>
          <a:xfrm>
            <a:off x="6137072"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sp>
        <p:nvSpPr>
          <p:cNvPr id="15" name="Content Placeholder 4">
            <a:extLst>
              <a:ext uri="{FF2B5EF4-FFF2-40B4-BE49-F238E27FC236}">
                <a16:creationId xmlns:a16="http://schemas.microsoft.com/office/drawing/2014/main" xmlns="" id="{C1A30389-8EF4-E84E-8D50-99CADA9E5AF9}"/>
              </a:ext>
            </a:extLst>
          </p:cNvPr>
          <p:cNvSpPr txBox="1">
            <a:spLocks/>
          </p:cNvSpPr>
          <p:nvPr userDrawn="1"/>
        </p:nvSpPr>
        <p:spPr>
          <a:xfrm>
            <a:off x="8971040" y="1583785"/>
            <a:ext cx="2712448" cy="4416324"/>
          </a:xfrm>
          <a:prstGeom prst="flowChartProcess">
            <a:avLst/>
          </a:prstGeom>
          <a:solidFill>
            <a:schemeClr val="tx1"/>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endParaRPr lang="en-US" sz="2000" b="1" dirty="0">
              <a:solidFill>
                <a:schemeClr val="bg1"/>
              </a:solidFill>
            </a:endParaRPr>
          </a:p>
        </p:txBody>
      </p:sp>
      <p:pic>
        <p:nvPicPr>
          <p:cNvPr id="16" name="Picture 15">
            <a:extLst>
              <a:ext uri="{FF2B5EF4-FFF2-40B4-BE49-F238E27FC236}">
                <a16:creationId xmlns:a16="http://schemas.microsoft.com/office/drawing/2014/main" xmlns="" id="{2D01CFD4-B11E-6746-8A09-70E3EC2480B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327483" y="2126479"/>
            <a:ext cx="967069" cy="974568"/>
          </a:xfrm>
          <a:prstGeom prst="rect">
            <a:avLst/>
          </a:prstGeom>
        </p:spPr>
      </p:pic>
      <p:grpSp>
        <p:nvGrpSpPr>
          <p:cNvPr id="17" name="Group 16">
            <a:extLst>
              <a:ext uri="{FF2B5EF4-FFF2-40B4-BE49-F238E27FC236}">
                <a16:creationId xmlns:a16="http://schemas.microsoft.com/office/drawing/2014/main" xmlns="" id="{1E6D5848-AE48-9747-BCA8-C85D49273335}"/>
              </a:ext>
            </a:extLst>
          </p:cNvPr>
          <p:cNvGrpSpPr/>
          <p:nvPr userDrawn="1"/>
        </p:nvGrpSpPr>
        <p:grpSpPr>
          <a:xfrm>
            <a:off x="454794" y="1"/>
            <a:ext cx="1892166" cy="624840"/>
            <a:chOff x="454794" y="1"/>
            <a:chExt cx="1892166" cy="624840"/>
          </a:xfrm>
        </p:grpSpPr>
        <p:sp>
          <p:nvSpPr>
            <p:cNvPr id="18" name="Rounded Rectangle 17">
              <a:extLst>
                <a:ext uri="{FF2B5EF4-FFF2-40B4-BE49-F238E27FC236}">
                  <a16:creationId xmlns:a16="http://schemas.microsoft.com/office/drawing/2014/main" xmlns="" id="{8C69D7E7-50D0-B14A-8DAB-E847F42FD2D0}"/>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xmlns="" id="{8174ED2D-E9D7-DF45-8DA1-386CC3B812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Tree>
    <p:extLst>
      <p:ext uri="{BB962C8B-B14F-4D97-AF65-F5344CB8AC3E}">
        <p14:creationId xmlns:p14="http://schemas.microsoft.com/office/powerpoint/2010/main" val="3487816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63C74A-C785-E346-922E-4AFF6EE4785B}"/>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3398240929"/>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670" r:id="rId3"/>
    <p:sldLayoutId id="2147483669" r:id="rId4"/>
    <p:sldLayoutId id="2147483667" r:id="rId5"/>
    <p:sldLayoutId id="2147483671" r:id="rId6"/>
    <p:sldLayoutId id="2147483672" r:id="rId7"/>
    <p:sldLayoutId id="2147483649" r:id="rId8"/>
    <p:sldLayoutId id="2147483676" r:id="rId9"/>
    <p:sldLayoutId id="2147483677" r:id="rId10"/>
    <p:sldLayoutId id="2147483678" r:id="rId11"/>
    <p:sldLayoutId id="2147483679" r:id="rId12"/>
    <p:sldLayoutId id="2147483680" r:id="rId13"/>
    <p:sldLayoutId id="2147483681" r:id="rId14"/>
    <p:sldLayoutId id="2147483682" r:id="rId15"/>
    <p:sldLayoutId id="2147483686" r:id="rId16"/>
    <p:sldLayoutId id="2147483659" r:id="rId17"/>
    <p:sldLayoutId id="2147483650" r:id="rId18"/>
    <p:sldLayoutId id="2147483653" r:id="rId19"/>
    <p:sldLayoutId id="2147483668" r:id="rId20"/>
    <p:sldLayoutId id="2147483654" r:id="rId21"/>
    <p:sldLayoutId id="2147483655" r:id="rId22"/>
    <p:sldLayoutId id="2147483656" r:id="rId23"/>
    <p:sldLayoutId id="2147483657" r:id="rId24"/>
    <p:sldLayoutId id="2147483674" r:id="rId25"/>
    <p:sldLayoutId id="2147483673" r:id="rId26"/>
    <p:sldLayoutId id="2147483675" r:id="rId27"/>
    <p:sldLayoutId id="2147483658" r:id="rId28"/>
    <p:sldLayoutId id="2147483660" r:id="rId29"/>
    <p:sldLayoutId id="2147483685" r:id="rId30"/>
    <p:sldLayoutId id="2147483684" r:id="rId31"/>
    <p:sldLayoutId id="2147483661" r:id="rId32"/>
    <p:sldLayoutId id="2147483662" r:id="rId33"/>
    <p:sldLayoutId id="2147483663" r:id="rId34"/>
    <p:sldLayoutId id="2147483664" r:id="rId35"/>
    <p:sldLayoutId id="2147483665" r:id="rId36"/>
    <p:sldLayoutId id="2147483666" r:id="rId37"/>
    <p:sldLayoutId id="2147483683"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8.sv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6.sv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2.xml"/><Relationship Id="rId7" Type="http://schemas.openxmlformats.org/officeDocument/2006/relationships/image" Target="../media/image34.jpeg"/><Relationship Id="rId2" Type="http://schemas.openxmlformats.org/officeDocument/2006/relationships/slideLayout" Target="../slideLayouts/slideLayout31.xml"/><Relationship Id="rId1" Type="http://schemas.openxmlformats.org/officeDocument/2006/relationships/tags" Target="../tags/tag4.xml"/><Relationship Id="rId6" Type="http://schemas.openxmlformats.org/officeDocument/2006/relationships/image" Target="../media/image33.jpeg"/><Relationship Id="rId5" Type="http://schemas.openxmlformats.org/officeDocument/2006/relationships/hyperlink" Target="http://wccftech.com/semiconductor-industry-samsung-vs-intel/" TargetMode="Externa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8" Type="http://schemas.openxmlformats.org/officeDocument/2006/relationships/hyperlink" Target="http://www.clipartpanda.com/categories/spring-flowers-clipart" TargetMode="External"/><Relationship Id="rId3" Type="http://schemas.openxmlformats.org/officeDocument/2006/relationships/notesSlide" Target="../notesSlides/notesSlide5.xml"/><Relationship Id="rId7" Type="http://schemas.openxmlformats.org/officeDocument/2006/relationships/image" Target="../media/image43.png"/><Relationship Id="rId2" Type="http://schemas.openxmlformats.org/officeDocument/2006/relationships/slideLayout" Target="../slideLayouts/slideLayout30.xml"/><Relationship Id="rId1" Type="http://schemas.openxmlformats.org/officeDocument/2006/relationships/tags" Target="../tags/tag5.xml"/><Relationship Id="rId6" Type="http://schemas.openxmlformats.org/officeDocument/2006/relationships/image" Target="../media/image7.emf"/><Relationship Id="rId5" Type="http://schemas.openxmlformats.org/officeDocument/2006/relationships/image" Target="../media/image42.jp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6.svg"/><Relationship Id="rId3" Type="http://schemas.openxmlformats.org/officeDocument/2006/relationships/image" Target="../media/image44.jpeg"/><Relationship Id="rId7" Type="http://schemas.openxmlformats.org/officeDocument/2006/relationships/diagramLayout" Target="../diagrams/layout1.xml"/><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Data" Target="../diagrams/data1.xml"/><Relationship Id="rId11" Type="http://schemas.openxmlformats.org/officeDocument/2006/relationships/image" Target="../media/image45.png"/><Relationship Id="rId5" Type="http://schemas.openxmlformats.org/officeDocument/2006/relationships/hyperlink" Target="https://creativecommons.org/licenses/by/3.0/" TargetMode="External"/><Relationship Id="rId10" Type="http://schemas.microsoft.com/office/2007/relationships/diagramDrawing" Target="../diagrams/drawing1.xml"/><Relationship Id="rId4" Type="http://schemas.openxmlformats.org/officeDocument/2006/relationships/hyperlink" Target="http://mariamz.wordpress.com/2010/06/15/creating-and-managing-successful-linkedin-groups/" TargetMode="Externa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hyperlink" Target="http://websulblog.blogspot.ca/" TargetMode="Externa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7B27B8F-1F13-194F-897D-1834A1190C09}"/>
              </a:ext>
            </a:extLst>
          </p:cNvPr>
          <p:cNvSpPr txBox="1"/>
          <p:nvPr/>
        </p:nvSpPr>
        <p:spPr>
          <a:xfrm>
            <a:off x="516099" y="1639195"/>
            <a:ext cx="11092069" cy="1569660"/>
          </a:xfrm>
          <a:prstGeom prst="rect">
            <a:avLst/>
          </a:prstGeom>
          <a:noFill/>
        </p:spPr>
        <p:txBody>
          <a:bodyPr wrap="square" rtlCol="0">
            <a:spAutoFit/>
          </a:bodyPr>
          <a:lstStyle/>
          <a:p>
            <a:pPr algn="ctr"/>
            <a:r>
              <a:rPr lang="en-US" sz="4800" b="1" cap="all" dirty="0">
                <a:solidFill>
                  <a:schemeClr val="bg1"/>
                </a:solidFill>
              </a:rPr>
              <a:t>Building the Roadmap to SEO Success: Maxim Integrated</a:t>
            </a:r>
          </a:p>
        </p:txBody>
      </p:sp>
      <p:sp>
        <p:nvSpPr>
          <p:cNvPr id="4" name="Text Placeholder 9">
            <a:extLst>
              <a:ext uri="{FF2B5EF4-FFF2-40B4-BE49-F238E27FC236}">
                <a16:creationId xmlns:a16="http://schemas.microsoft.com/office/drawing/2014/main" xmlns="" id="{35B83A03-5B26-E143-BDB5-3063D7803F6E}"/>
              </a:ext>
            </a:extLst>
          </p:cNvPr>
          <p:cNvSpPr txBox="1">
            <a:spLocks/>
          </p:cNvSpPr>
          <p:nvPr/>
        </p:nvSpPr>
        <p:spPr>
          <a:xfrm>
            <a:off x="575734" y="3649145"/>
            <a:ext cx="10972800" cy="343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Dec 2018</a:t>
            </a:r>
          </a:p>
        </p:txBody>
      </p:sp>
      <p:pic>
        <p:nvPicPr>
          <p:cNvPr id="5" name="Picture 4">
            <a:extLst>
              <a:ext uri="{FF2B5EF4-FFF2-40B4-BE49-F238E27FC236}">
                <a16:creationId xmlns:a16="http://schemas.microsoft.com/office/drawing/2014/main" xmlns="" id="{8BBF99A2-CC95-E84C-8CE4-5D9EC51E8B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5994" y="4432895"/>
            <a:ext cx="3260012" cy="988191"/>
          </a:xfrm>
          <a:prstGeom prst="rect">
            <a:avLst/>
          </a:prstGeom>
        </p:spPr>
      </p:pic>
      <p:sp>
        <p:nvSpPr>
          <p:cNvPr id="6" name="TextBox 5">
            <a:extLst>
              <a:ext uri="{FF2B5EF4-FFF2-40B4-BE49-F238E27FC236}">
                <a16:creationId xmlns:a16="http://schemas.microsoft.com/office/drawing/2014/main" xmlns="" id="{052DCF05-8ABB-5346-93CA-CEE395C88ECE}"/>
              </a:ext>
            </a:extLst>
          </p:cNvPr>
          <p:cNvSpPr txBox="1"/>
          <p:nvPr/>
        </p:nvSpPr>
        <p:spPr>
          <a:xfrm>
            <a:off x="9750648" y="5421086"/>
            <a:ext cx="2214563"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cs typeface="Arial" panose="020B0604020202020204" pitchFamily="34" charset="0"/>
              </a:rPr>
              <a:t>#BrightEdgeWebinars</a:t>
            </a:r>
          </a:p>
        </p:txBody>
      </p:sp>
    </p:spTree>
    <p:custDataLst>
      <p:tags r:id="rId1"/>
    </p:custDataLst>
    <p:extLst>
      <p:ext uri="{BB962C8B-B14F-4D97-AF65-F5344CB8AC3E}">
        <p14:creationId xmlns:p14="http://schemas.microsoft.com/office/powerpoint/2010/main" val="3852236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366CB6C-5B65-48A4-AB6E-56A71C310DA5}"/>
              </a:ext>
            </a:extLst>
          </p:cNvPr>
          <p:cNvPicPr>
            <a:picLocks noChangeAspect="1"/>
          </p:cNvPicPr>
          <p:nvPr/>
        </p:nvPicPr>
        <p:blipFill>
          <a:blip r:embed="rId3"/>
          <a:stretch>
            <a:fillRect/>
          </a:stretch>
        </p:blipFill>
        <p:spPr>
          <a:xfrm>
            <a:off x="0" y="-5402"/>
            <a:ext cx="13122729" cy="6868928"/>
          </a:xfrm>
          <a:prstGeom prst="rect">
            <a:avLst/>
          </a:prstGeom>
        </p:spPr>
      </p:pic>
      <p:sp>
        <p:nvSpPr>
          <p:cNvPr id="11" name="Rectangle 10">
            <a:extLst>
              <a:ext uri="{FF2B5EF4-FFF2-40B4-BE49-F238E27FC236}">
                <a16:creationId xmlns:a16="http://schemas.microsoft.com/office/drawing/2014/main" xmlns="" id="{50E3E324-BCC6-4743-8CC2-921DC8AF8C12}"/>
              </a:ext>
            </a:extLst>
          </p:cNvPr>
          <p:cNvSpPr/>
          <p:nvPr/>
        </p:nvSpPr>
        <p:spPr>
          <a:xfrm rot="5400000">
            <a:off x="2666120" y="-2671519"/>
            <a:ext cx="6858000" cy="12190237"/>
          </a:xfrm>
          <a:prstGeom prst="rect">
            <a:avLst/>
          </a:prstGeom>
          <a:gradFill flip="none" rotWithShape="1">
            <a:gsLst>
              <a:gs pos="0">
                <a:srgbClr val="FFFFFF">
                  <a:alpha val="0"/>
                </a:srgbClr>
              </a:gs>
              <a:gs pos="84000">
                <a:schemeClr val="tx1"/>
              </a:gs>
              <a:gs pos="100000">
                <a:schemeClr val="tx1"/>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51" dirty="0"/>
          </a:p>
        </p:txBody>
      </p:sp>
      <p:sp>
        <p:nvSpPr>
          <p:cNvPr id="13" name="TextBox 12">
            <a:extLst>
              <a:ext uri="{FF2B5EF4-FFF2-40B4-BE49-F238E27FC236}">
                <a16:creationId xmlns:a16="http://schemas.microsoft.com/office/drawing/2014/main" xmlns="" id="{6116223B-0488-5649-B053-E7A7AC605A9E}"/>
              </a:ext>
            </a:extLst>
          </p:cNvPr>
          <p:cNvSpPr txBox="1"/>
          <p:nvPr/>
        </p:nvSpPr>
        <p:spPr>
          <a:xfrm>
            <a:off x="842420" y="2212002"/>
            <a:ext cx="7714607" cy="1323439"/>
          </a:xfrm>
          <a:prstGeom prst="rect">
            <a:avLst/>
          </a:prstGeom>
          <a:noFill/>
        </p:spPr>
        <p:txBody>
          <a:bodyPr wrap="square" rtlCol="0">
            <a:spAutoFit/>
          </a:bodyPr>
          <a:lstStyle/>
          <a:p>
            <a:pPr marL="285750" indent="-285750">
              <a:buFont typeface="Arial" panose="020B0604020202020204" pitchFamily="34" charset="0"/>
              <a:buChar char="•"/>
            </a:pPr>
            <a:r>
              <a:rPr lang="en-US" sz="2000" kern="1200" dirty="0">
                <a:solidFill>
                  <a:schemeClr val="bg1"/>
                </a:solidFill>
                <a:latin typeface="Arial" panose="020B0604020202020204" pitchFamily="34" charset="0"/>
                <a:ea typeface="Roboto Light"/>
                <a:cs typeface="Arial" panose="020B0604020202020204" pitchFamily="34" charset="0"/>
              </a:rPr>
              <a:t>Build advocacy momentum</a:t>
            </a:r>
          </a:p>
          <a:p>
            <a:pPr marL="742950" lvl="1" indent="-285750">
              <a:buFont typeface="Arial" panose="020B0604020202020204" pitchFamily="34" charset="0"/>
              <a:buChar char="•"/>
            </a:pPr>
            <a:r>
              <a:rPr lang="en-US" sz="2000" dirty="0">
                <a:solidFill>
                  <a:schemeClr val="bg1"/>
                </a:solidFill>
                <a:latin typeface="Arial" panose="020B0604020202020204" pitchFamily="34" charset="0"/>
                <a:ea typeface="Roboto Light"/>
                <a:cs typeface="Arial" panose="020B0604020202020204" pitchFamily="34" charset="0"/>
              </a:rPr>
              <a:t>Word of mouth</a:t>
            </a:r>
          </a:p>
          <a:p>
            <a:pPr marL="742950" lvl="1" indent="-285750">
              <a:buFont typeface="Arial" panose="020B0604020202020204" pitchFamily="34" charset="0"/>
              <a:buChar char="•"/>
            </a:pPr>
            <a:r>
              <a:rPr lang="en-US" sz="2000" dirty="0">
                <a:solidFill>
                  <a:schemeClr val="bg1"/>
                </a:solidFill>
                <a:latin typeface="Arial" panose="020B0604020202020204" pitchFamily="34" charset="0"/>
                <a:ea typeface="Roboto Light"/>
                <a:cs typeface="Arial" panose="020B0604020202020204" pitchFamily="34" charset="0"/>
              </a:rPr>
              <a:t>Presentations</a:t>
            </a:r>
          </a:p>
          <a:p>
            <a:pPr marL="742950"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SEO trainings and overviews</a:t>
            </a:r>
            <a:endParaRPr lang="en-US" sz="2000" dirty="0">
              <a:solidFill>
                <a:schemeClr val="bg1"/>
              </a:solidFill>
            </a:endParaRPr>
          </a:p>
        </p:txBody>
      </p:sp>
      <p:sp>
        <p:nvSpPr>
          <p:cNvPr id="20" name="Text Placeholder 3">
            <a:extLst>
              <a:ext uri="{FF2B5EF4-FFF2-40B4-BE49-F238E27FC236}">
                <a16:creationId xmlns:a16="http://schemas.microsoft.com/office/drawing/2014/main" xmlns="" id="{E49AB139-9ED8-984F-8061-1C46A53C5189}"/>
              </a:ext>
            </a:extLst>
          </p:cNvPr>
          <p:cNvSpPr txBox="1">
            <a:spLocks/>
          </p:cNvSpPr>
          <p:nvPr/>
        </p:nvSpPr>
        <p:spPr>
          <a:xfrm>
            <a:off x="454795" y="1157295"/>
            <a:ext cx="11737206"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ADVOCATE – SPREAD THE WORD. SHARE THE SUCCESS</a:t>
            </a:r>
          </a:p>
        </p:txBody>
      </p:sp>
      <p:grpSp>
        <p:nvGrpSpPr>
          <p:cNvPr id="7" name="Group 6">
            <a:extLst>
              <a:ext uri="{FF2B5EF4-FFF2-40B4-BE49-F238E27FC236}">
                <a16:creationId xmlns:a16="http://schemas.microsoft.com/office/drawing/2014/main" xmlns="" id="{5F981C33-8DF3-42DE-91B2-E187CAC77CFC}"/>
              </a:ext>
            </a:extLst>
          </p:cNvPr>
          <p:cNvGrpSpPr/>
          <p:nvPr/>
        </p:nvGrpSpPr>
        <p:grpSpPr>
          <a:xfrm>
            <a:off x="454794" y="1"/>
            <a:ext cx="1892166" cy="624840"/>
            <a:chOff x="454794" y="1"/>
            <a:chExt cx="1892166" cy="624840"/>
          </a:xfrm>
        </p:grpSpPr>
        <p:sp>
          <p:nvSpPr>
            <p:cNvPr id="8" name="Rounded Rectangle 12">
              <a:extLst>
                <a:ext uri="{FF2B5EF4-FFF2-40B4-BE49-F238E27FC236}">
                  <a16:creationId xmlns:a16="http://schemas.microsoft.com/office/drawing/2014/main" xmlns="" id="{80C87B65-CF37-4C54-8152-31E37EFE3C97}"/>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0A7969D6-27B2-4C46-9F1E-ACC651B77F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4" name="Picture 3">
            <a:extLst>
              <a:ext uri="{FF2B5EF4-FFF2-40B4-BE49-F238E27FC236}">
                <a16:creationId xmlns:a16="http://schemas.microsoft.com/office/drawing/2014/main" xmlns="" id="{718DF6D5-5476-4F31-A290-A76FC88EADDB}"/>
              </a:ext>
            </a:extLst>
          </p:cNvPr>
          <p:cNvPicPr>
            <a:picLocks noChangeAspect="1"/>
          </p:cNvPicPr>
          <p:nvPr/>
        </p:nvPicPr>
        <p:blipFill>
          <a:blip r:embed="rId5">
            <a:biLevel thresh="25000"/>
          </a:blip>
          <a:stretch>
            <a:fillRect/>
          </a:stretch>
        </p:blipFill>
        <p:spPr>
          <a:xfrm>
            <a:off x="2346960" y="5036946"/>
            <a:ext cx="2711440" cy="910635"/>
          </a:xfrm>
          <a:prstGeom prst="rect">
            <a:avLst/>
          </a:prstGeom>
        </p:spPr>
      </p:pic>
      <p:pic>
        <p:nvPicPr>
          <p:cNvPr id="3" name="Picture 2">
            <a:extLst>
              <a:ext uri="{FF2B5EF4-FFF2-40B4-BE49-F238E27FC236}">
                <a16:creationId xmlns:a16="http://schemas.microsoft.com/office/drawing/2014/main" xmlns="" id="{BFADCF81-367F-4305-BF5B-322515EDF54B}"/>
              </a:ext>
            </a:extLst>
          </p:cNvPr>
          <p:cNvPicPr>
            <a:picLocks noChangeAspect="1"/>
          </p:cNvPicPr>
          <p:nvPr/>
        </p:nvPicPr>
        <p:blipFill>
          <a:blip r:embed="rId6">
            <a:biLevel thresh="25000"/>
          </a:blip>
          <a:stretch>
            <a:fillRect/>
          </a:stretch>
        </p:blipFill>
        <p:spPr>
          <a:xfrm>
            <a:off x="7405362" y="4954366"/>
            <a:ext cx="2403095" cy="996950"/>
          </a:xfrm>
          <a:prstGeom prst="rect">
            <a:avLst/>
          </a:prstGeom>
        </p:spPr>
      </p:pic>
      <p:sp>
        <p:nvSpPr>
          <p:cNvPr id="12" name="TextBox 11">
            <a:extLst>
              <a:ext uri="{FF2B5EF4-FFF2-40B4-BE49-F238E27FC236}">
                <a16:creationId xmlns:a16="http://schemas.microsoft.com/office/drawing/2014/main" xmlns="" id="{A2E3533F-9BDA-394B-A770-1AE9FF117D63}"/>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FFFFFF"/>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14821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xmlns="" id="{C9A529B9-9FFF-4D5D-98FD-7598060DD281}"/>
              </a:ext>
            </a:extLst>
          </p:cNvPr>
          <p:cNvSpPr txBox="1">
            <a:spLocks/>
          </p:cNvSpPr>
          <p:nvPr/>
        </p:nvSpPr>
        <p:spPr>
          <a:xfrm>
            <a:off x="931319" y="1064071"/>
            <a:ext cx="10596652"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ADVOCATE - </a:t>
            </a:r>
            <a:r>
              <a:rPr lang="en-US" sz="3200" b="1" i="1" dirty="0">
                <a:solidFill>
                  <a:schemeClr val="accent1"/>
                </a:solidFill>
              </a:rPr>
              <a:t>SIMPLIFY</a:t>
            </a:r>
            <a:r>
              <a:rPr lang="en-US" sz="3200" b="1" dirty="0">
                <a:solidFill>
                  <a:schemeClr val="accent1"/>
                </a:solidFill>
              </a:rPr>
              <a:t> THE DATA </a:t>
            </a:r>
            <a:r>
              <a:rPr lang="en-US" sz="3200" b="1" dirty="0"/>
              <a:t>&amp;</a:t>
            </a:r>
            <a:r>
              <a:rPr lang="en-US" sz="3200" b="1" dirty="0">
                <a:solidFill>
                  <a:schemeClr val="accent1"/>
                </a:solidFill>
              </a:rPr>
              <a:t> </a:t>
            </a:r>
            <a:r>
              <a:rPr lang="en-US" sz="3200" b="1" i="1" dirty="0">
                <a:solidFill>
                  <a:schemeClr val="accent2"/>
                </a:solidFill>
              </a:rPr>
              <a:t>TIE</a:t>
            </a:r>
            <a:r>
              <a:rPr lang="en-US" sz="3200" b="1" dirty="0">
                <a:solidFill>
                  <a:schemeClr val="accent2"/>
                </a:solidFill>
                <a:cs typeface="Arial"/>
              </a:rPr>
              <a:t> IT TO VALUE</a:t>
            </a:r>
            <a:endParaRPr lang="en-US" sz="4000" b="1" dirty="0">
              <a:solidFill>
                <a:schemeClr val="accent2"/>
              </a:solidFill>
            </a:endParaRPr>
          </a:p>
        </p:txBody>
      </p:sp>
      <p:pic>
        <p:nvPicPr>
          <p:cNvPr id="4" name="Picture 3">
            <a:extLst>
              <a:ext uri="{FF2B5EF4-FFF2-40B4-BE49-F238E27FC236}">
                <a16:creationId xmlns:a16="http://schemas.microsoft.com/office/drawing/2014/main" xmlns="" id="{6624F89F-E421-4253-819C-A895E5B061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166" y="2457349"/>
            <a:ext cx="5750792" cy="1208508"/>
          </a:xfrm>
          <a:prstGeom prst="rect">
            <a:avLst/>
          </a:prstGeom>
        </p:spPr>
      </p:pic>
      <p:graphicFrame>
        <p:nvGraphicFramePr>
          <p:cNvPr id="14" name="Table 13">
            <a:extLst>
              <a:ext uri="{FF2B5EF4-FFF2-40B4-BE49-F238E27FC236}">
                <a16:creationId xmlns:a16="http://schemas.microsoft.com/office/drawing/2014/main" xmlns="" id="{CBAD2CB6-ACA8-4225-AE20-73CCEF513129}"/>
              </a:ext>
            </a:extLst>
          </p:cNvPr>
          <p:cNvGraphicFramePr>
            <a:graphicFrameLocks noGrp="1"/>
          </p:cNvGraphicFramePr>
          <p:nvPr>
            <p:extLst/>
          </p:nvPr>
        </p:nvGraphicFramePr>
        <p:xfrm>
          <a:off x="1148981" y="4114148"/>
          <a:ext cx="5637856" cy="741680"/>
        </p:xfrm>
        <a:graphic>
          <a:graphicData uri="http://schemas.openxmlformats.org/drawingml/2006/table">
            <a:tbl>
              <a:tblPr bandRow="1">
                <a:tableStyleId>{5C22544A-7EE6-4342-B048-85BDC9FD1C3A}</a:tableStyleId>
              </a:tblPr>
              <a:tblGrid>
                <a:gridCol w="2818928">
                  <a:extLst>
                    <a:ext uri="{9D8B030D-6E8A-4147-A177-3AD203B41FA5}">
                      <a16:colId xmlns:a16="http://schemas.microsoft.com/office/drawing/2014/main" xmlns="" val="3387899486"/>
                    </a:ext>
                  </a:extLst>
                </a:gridCol>
                <a:gridCol w="2818928">
                  <a:extLst>
                    <a:ext uri="{9D8B030D-6E8A-4147-A177-3AD203B41FA5}">
                      <a16:colId xmlns:a16="http://schemas.microsoft.com/office/drawing/2014/main" xmlns="" val="3597791735"/>
                    </a:ext>
                  </a:extLst>
                </a:gridCol>
              </a:tblGrid>
              <a:tr h="370840">
                <a:tc>
                  <a:txBody>
                    <a:bodyPr/>
                    <a:lstStyle/>
                    <a:p>
                      <a:r>
                        <a:rPr lang="en-US" dirty="0"/>
                        <a:t>Page 1</a:t>
                      </a:r>
                    </a:p>
                  </a:txBody>
                  <a:tcPr/>
                </a:tc>
                <a:tc>
                  <a:txBody>
                    <a:bodyPr/>
                    <a:lstStyle/>
                    <a:p>
                      <a:r>
                        <a:rPr lang="en-US" dirty="0"/>
                        <a:t>+13 keywords</a:t>
                      </a:r>
                    </a:p>
                  </a:txBody>
                  <a:tcPr/>
                </a:tc>
                <a:extLst>
                  <a:ext uri="{0D108BD9-81ED-4DB2-BD59-A6C34878D82A}">
                    <a16:rowId xmlns:a16="http://schemas.microsoft.com/office/drawing/2014/main" xmlns="" val="1962629734"/>
                  </a:ext>
                </a:extLst>
              </a:tr>
              <a:tr h="370840">
                <a:tc>
                  <a:txBody>
                    <a:bodyPr/>
                    <a:lstStyle/>
                    <a:p>
                      <a:r>
                        <a:rPr lang="en-US" dirty="0"/>
                        <a:t>Page 2</a:t>
                      </a:r>
                    </a:p>
                  </a:txBody>
                  <a:tcPr/>
                </a:tc>
                <a:tc>
                  <a:txBody>
                    <a:bodyPr/>
                    <a:lstStyle/>
                    <a:p>
                      <a:r>
                        <a:rPr lang="en-US" dirty="0"/>
                        <a:t>+7 keywords</a:t>
                      </a:r>
                    </a:p>
                  </a:txBody>
                  <a:tcPr/>
                </a:tc>
                <a:extLst>
                  <a:ext uri="{0D108BD9-81ED-4DB2-BD59-A6C34878D82A}">
                    <a16:rowId xmlns:a16="http://schemas.microsoft.com/office/drawing/2014/main" xmlns="" val="3906692068"/>
                  </a:ext>
                </a:extLst>
              </a:tr>
            </a:tbl>
          </a:graphicData>
        </a:graphic>
      </p:graphicFrame>
      <p:sp>
        <p:nvSpPr>
          <p:cNvPr id="2" name="Equals 1">
            <a:extLst>
              <a:ext uri="{FF2B5EF4-FFF2-40B4-BE49-F238E27FC236}">
                <a16:creationId xmlns:a16="http://schemas.microsoft.com/office/drawing/2014/main" xmlns="" id="{0BA76BA6-8AA7-4E62-B36F-3BFB92275DFC}"/>
              </a:ext>
            </a:extLst>
          </p:cNvPr>
          <p:cNvSpPr/>
          <p:nvPr/>
        </p:nvSpPr>
        <p:spPr>
          <a:xfrm>
            <a:off x="7018318" y="3429000"/>
            <a:ext cx="510640" cy="473714"/>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11">
            <a:extLst>
              <a:ext uri="{FF2B5EF4-FFF2-40B4-BE49-F238E27FC236}">
                <a16:creationId xmlns:a16="http://schemas.microsoft.com/office/drawing/2014/main" xmlns="" id="{4C965C70-EE5C-4471-A4CF-D747EF2090A6}"/>
              </a:ext>
            </a:extLst>
          </p:cNvPr>
          <p:cNvSpPr txBox="1">
            <a:spLocks/>
          </p:cNvSpPr>
          <p:nvPr/>
        </p:nvSpPr>
        <p:spPr>
          <a:xfrm>
            <a:off x="7780318" y="3288022"/>
            <a:ext cx="3011341" cy="1305472"/>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aseline="0" dirty="0">
                <a:solidFill>
                  <a:schemeClr val="accent2"/>
                </a:solidFill>
                <a:latin typeface="+mn-lt"/>
              </a:rPr>
              <a:t>% growth in </a:t>
            </a:r>
          </a:p>
          <a:p>
            <a:endParaRPr lang="en-US" sz="3600" baseline="0" dirty="0">
              <a:solidFill>
                <a:schemeClr val="accent2"/>
              </a:solidFill>
              <a:latin typeface="+mn-lt"/>
            </a:endParaRPr>
          </a:p>
        </p:txBody>
      </p:sp>
      <p:sp>
        <p:nvSpPr>
          <p:cNvPr id="7" name="Oval 6">
            <a:extLst>
              <a:ext uri="{FF2B5EF4-FFF2-40B4-BE49-F238E27FC236}">
                <a16:creationId xmlns:a16="http://schemas.microsoft.com/office/drawing/2014/main" xmlns="" id="{78143DF0-9124-47E7-927A-54E0222DFC7F}"/>
              </a:ext>
            </a:extLst>
          </p:cNvPr>
          <p:cNvSpPr/>
          <p:nvPr/>
        </p:nvSpPr>
        <p:spPr>
          <a:xfrm>
            <a:off x="5872864" y="1878662"/>
            <a:ext cx="1549014" cy="1550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3600" dirty="0"/>
              <a:t>76</a:t>
            </a:r>
            <a:r>
              <a:rPr lang="en-US" dirty="0"/>
              <a:t>% </a:t>
            </a:r>
          </a:p>
          <a:p>
            <a:pPr algn="ctr"/>
            <a:r>
              <a:rPr lang="en-US" dirty="0"/>
              <a:t>Organic Traffic </a:t>
            </a:r>
          </a:p>
        </p:txBody>
      </p:sp>
      <p:sp>
        <p:nvSpPr>
          <p:cNvPr id="9" name="Text Placeholder 11">
            <a:extLst>
              <a:ext uri="{FF2B5EF4-FFF2-40B4-BE49-F238E27FC236}">
                <a16:creationId xmlns:a16="http://schemas.microsoft.com/office/drawing/2014/main" xmlns="" id="{C8758AAD-2125-4AC9-AD70-5BA08007110F}"/>
              </a:ext>
            </a:extLst>
          </p:cNvPr>
          <p:cNvSpPr txBox="1">
            <a:spLocks/>
          </p:cNvSpPr>
          <p:nvPr/>
        </p:nvSpPr>
        <p:spPr>
          <a:xfrm>
            <a:off x="7492216" y="4114148"/>
            <a:ext cx="3524003"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1" baseline="0" dirty="0">
                <a:solidFill>
                  <a:schemeClr val="accent2"/>
                </a:solidFill>
                <a:latin typeface="+mn-lt"/>
              </a:rPr>
              <a:t>conversions</a:t>
            </a:r>
            <a:endParaRPr lang="en-US" sz="6600" b="1" baseline="0" dirty="0">
              <a:solidFill>
                <a:schemeClr val="accent2"/>
              </a:solidFill>
              <a:latin typeface="+mn-lt"/>
            </a:endParaRPr>
          </a:p>
        </p:txBody>
      </p:sp>
      <p:sp>
        <p:nvSpPr>
          <p:cNvPr id="12" name="Text Placeholder 11">
            <a:extLst>
              <a:ext uri="{FF2B5EF4-FFF2-40B4-BE49-F238E27FC236}">
                <a16:creationId xmlns:a16="http://schemas.microsoft.com/office/drawing/2014/main" xmlns="" id="{E2F48EB0-6F89-4C59-BDFE-6BB90B4556ED}"/>
              </a:ext>
            </a:extLst>
          </p:cNvPr>
          <p:cNvSpPr txBox="1">
            <a:spLocks/>
          </p:cNvSpPr>
          <p:nvPr/>
        </p:nvSpPr>
        <p:spPr>
          <a:xfrm>
            <a:off x="7492216" y="4114148"/>
            <a:ext cx="3524003"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1" baseline="0" dirty="0">
                <a:solidFill>
                  <a:schemeClr val="accent2"/>
                </a:solidFill>
                <a:latin typeface="+mn-lt"/>
              </a:rPr>
              <a:t>registrations</a:t>
            </a:r>
          </a:p>
        </p:txBody>
      </p:sp>
      <p:sp>
        <p:nvSpPr>
          <p:cNvPr id="13" name="Text Placeholder 11">
            <a:extLst>
              <a:ext uri="{FF2B5EF4-FFF2-40B4-BE49-F238E27FC236}">
                <a16:creationId xmlns:a16="http://schemas.microsoft.com/office/drawing/2014/main" xmlns="" id="{06426EF5-98F0-4873-842C-1522303F3090}"/>
              </a:ext>
            </a:extLst>
          </p:cNvPr>
          <p:cNvSpPr txBox="1">
            <a:spLocks/>
          </p:cNvSpPr>
          <p:nvPr/>
        </p:nvSpPr>
        <p:spPr>
          <a:xfrm>
            <a:off x="7492216" y="4114148"/>
            <a:ext cx="3524003"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1" baseline="0" dirty="0">
                <a:solidFill>
                  <a:schemeClr val="accent2"/>
                </a:solidFill>
                <a:latin typeface="+mn-lt"/>
              </a:rPr>
              <a:t>downloads</a:t>
            </a:r>
          </a:p>
        </p:txBody>
      </p:sp>
      <p:sp>
        <p:nvSpPr>
          <p:cNvPr id="15" name="Text Placeholder 11">
            <a:extLst>
              <a:ext uri="{FF2B5EF4-FFF2-40B4-BE49-F238E27FC236}">
                <a16:creationId xmlns:a16="http://schemas.microsoft.com/office/drawing/2014/main" xmlns="" id="{57B85867-BFDA-41D9-B0CC-93776FF0C10A}"/>
              </a:ext>
            </a:extLst>
          </p:cNvPr>
          <p:cNvSpPr txBox="1">
            <a:spLocks/>
          </p:cNvSpPr>
          <p:nvPr/>
        </p:nvSpPr>
        <p:spPr>
          <a:xfrm>
            <a:off x="7492216" y="4114148"/>
            <a:ext cx="3524003"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1" baseline="0" dirty="0">
                <a:solidFill>
                  <a:schemeClr val="accent2"/>
                </a:solidFill>
                <a:latin typeface="+mn-lt"/>
              </a:rPr>
              <a:t>sales</a:t>
            </a:r>
          </a:p>
        </p:txBody>
      </p:sp>
      <p:sp>
        <p:nvSpPr>
          <p:cNvPr id="16" name="Text Placeholder 11">
            <a:extLst>
              <a:ext uri="{FF2B5EF4-FFF2-40B4-BE49-F238E27FC236}">
                <a16:creationId xmlns:a16="http://schemas.microsoft.com/office/drawing/2014/main" xmlns="" id="{23F18864-AE67-498A-8574-30F9C1776930}"/>
              </a:ext>
            </a:extLst>
          </p:cNvPr>
          <p:cNvSpPr txBox="1">
            <a:spLocks/>
          </p:cNvSpPr>
          <p:nvPr/>
        </p:nvSpPr>
        <p:spPr>
          <a:xfrm>
            <a:off x="7114580" y="4122613"/>
            <a:ext cx="4279274" cy="741680"/>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1" baseline="0" dirty="0">
                <a:solidFill>
                  <a:schemeClr val="accent2"/>
                </a:solidFill>
                <a:latin typeface="+mn-lt"/>
              </a:rPr>
              <a:t>customer count</a:t>
            </a:r>
          </a:p>
        </p:txBody>
      </p:sp>
      <p:sp>
        <p:nvSpPr>
          <p:cNvPr id="17" name="TextBox 16">
            <a:extLst>
              <a:ext uri="{FF2B5EF4-FFF2-40B4-BE49-F238E27FC236}">
                <a16:creationId xmlns:a16="http://schemas.microsoft.com/office/drawing/2014/main" xmlns="" id="{9F8BABE1-29F6-7F49-830C-59EE61506716}"/>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42760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12"/>
                                        </p:tgtEl>
                                      </p:cBhvr>
                                    </p:animEffect>
                                    <p:set>
                                      <p:cBhvr>
                                        <p:cTn id="33" dur="1" fill="hold">
                                          <p:stCondLst>
                                            <p:cond delay="999"/>
                                          </p:stCondLst>
                                        </p:cTn>
                                        <p:tgtEl>
                                          <p:spTgt spid="12"/>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7" grpId="0" animBg="1"/>
      <p:bldP spid="9" grpId="0"/>
      <p:bldP spid="9" grpId="1"/>
      <p:bldP spid="12" grpId="0"/>
      <p:bldP spid="12" grpId="1"/>
      <p:bldP spid="13" grpId="0"/>
      <p:bldP spid="13" grpId="1"/>
      <p:bldP spid="15" grpId="0"/>
      <p:bldP spid="15" grpId="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8307668F-C82D-AE4E-8286-1E0E60C0ACB9}"/>
              </a:ext>
            </a:extLst>
          </p:cNvPr>
          <p:cNvSpPr txBox="1"/>
          <p:nvPr/>
        </p:nvSpPr>
        <p:spPr>
          <a:xfrm>
            <a:off x="9322526" y="6517830"/>
            <a:ext cx="2616045" cy="253916"/>
          </a:xfrm>
          <a:prstGeom prst="rect">
            <a:avLst/>
          </a:prstGeom>
          <a:noFill/>
        </p:spPr>
        <p:txBody>
          <a:bodyPr wrap="square" lIns="68580" tIns="34290" rIns="68580" bIns="34290" rtlCol="0">
            <a:spAutoFit/>
          </a:bodyPr>
          <a:lstStyle/>
          <a:p>
            <a:pPr algn="r"/>
            <a:r>
              <a:rPr lang="en-US" sz="1200" dirty="0">
                <a:solidFill>
                  <a:srgbClr val="009DDA"/>
                </a:solidFill>
                <a:latin typeface="Arial" panose="020B0604020202020204" pitchFamily="34" charset="0"/>
                <a:cs typeface="Arial" panose="020B0604020202020204" pitchFamily="34" charset="0"/>
              </a:rPr>
              <a:t>Source:</a:t>
            </a:r>
          </a:p>
        </p:txBody>
      </p:sp>
      <p:pic>
        <p:nvPicPr>
          <p:cNvPr id="3" name="Picture 2">
            <a:extLst>
              <a:ext uri="{FF2B5EF4-FFF2-40B4-BE49-F238E27FC236}">
                <a16:creationId xmlns:a16="http://schemas.microsoft.com/office/drawing/2014/main" xmlns="" id="{42C45285-A163-490A-B9FB-4320064F8B2F}"/>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00" b="94800" l="300" r="99400">
                        <a14:foregroundMark x1="5100" y1="82600" x2="10700" y2="91200"/>
                        <a14:foregroundMark x1="10700" y1="91200" x2="19601" y2="93731"/>
                        <a14:foregroundMark x1="58994" y1="86987" x2="85700" y2="82000"/>
                        <a14:foregroundMark x1="85700" y1="82000" x2="92700" y2="72100"/>
                        <a14:foregroundMark x1="92700" y1="72100" x2="95100" y2="50800"/>
                        <a14:foregroundMark x1="95100" y1="50800" x2="92400" y2="25800"/>
                        <a14:foregroundMark x1="92400" y1="25800" x2="84600" y2="15900"/>
                        <a14:foregroundMark x1="84600" y1="15900" x2="71900" y2="11100"/>
                        <a14:foregroundMark x1="71900" y1="11100" x2="20700" y2="7500"/>
                        <a14:foregroundMark x1="20700" y1="7500" x2="9300" y2="14400"/>
                        <a14:foregroundMark x1="9300" y1="14400" x2="3100" y2="40700"/>
                        <a14:foregroundMark x1="3100" y1="40700" x2="6900" y2="85400"/>
                        <a14:foregroundMark x1="17300" y1="6600" x2="34700" y2="6100"/>
                        <a14:foregroundMark x1="34700" y1="6100" x2="47400" y2="6100"/>
                        <a14:foregroundMark x1="47400" y1="6100" x2="59500" y2="5500"/>
                        <a14:foregroundMark x1="59500" y1="5500" x2="67100" y2="11900"/>
                        <a14:foregroundMark x1="67100" y1="11900" x2="78300" y2="15300"/>
                        <a14:foregroundMark x1="78300" y1="15300" x2="78900" y2="3700"/>
                        <a14:foregroundMark x1="78900" y1="3700" x2="46900" y2="1200"/>
                        <a14:foregroundMark x1="46900" y1="1200" x2="9400" y2="11100"/>
                        <a14:foregroundMark x1="3300" y1="12100" x2="3300" y2="12100"/>
                        <a14:foregroundMark x1="300" y1="18700" x2="300" y2="18700"/>
                        <a14:foregroundMark x1="92800" y1="39800" x2="92800" y2="39800"/>
                        <a14:foregroundMark x1="87000" y1="55500" x2="94200" y2="24600"/>
                        <a14:foregroundMark x1="94200" y1="24600" x2="89800" y2="25800"/>
                        <a14:foregroundMark x1="76600" y1="2000" x2="62600" y2="900"/>
                        <a14:foregroundMark x1="62600" y1="900" x2="73500" y2="6100"/>
                        <a14:foregroundMark x1="73500" y1="6100" x2="79600" y2="200"/>
                        <a14:foregroundMark x1="99100" y1="37200" x2="99400" y2="45900"/>
                        <a14:foregroundMark x1="57233" y1="85064" x2="84400" y2="81200"/>
                        <a14:foregroundMark x1="48812" y1="86262" x2="56090" y2="85227"/>
                        <a14:foregroundMark x1="15500" y1="91000" x2="48667" y2="86283"/>
                        <a14:foregroundMark x1="84400" y1="81200" x2="93100" y2="70400"/>
                        <a14:foregroundMark x1="93100" y1="70400" x2="93400" y2="57700"/>
                        <a14:foregroundMark x1="93400" y1="57700" x2="84400" y2="52400"/>
                        <a14:foregroundMark x1="84400" y1="52400" x2="36000" y2="59300"/>
                        <a14:foregroundMark x1="36000" y1="59300" x2="22600" y2="64800"/>
                        <a14:foregroundMark x1="22600" y1="64800" x2="14900" y2="72700"/>
                        <a14:foregroundMark x1="14900" y1="72700" x2="14000" y2="93000"/>
                        <a14:foregroundMark x1="20310" y1="92243" x2="21100" y2="91700"/>
                        <a14:foregroundMark x1="19500" y1="92800" x2="20133" y2="92365"/>
                        <a14:foregroundMark x1="14000" y1="94300" x2="14700" y2="94300"/>
                        <a14:foregroundMark x1="12700" y1="94800" x2="14700" y2="94300"/>
                        <a14:backgroundMark x1="56822" y1="88713" x2="47500" y2="98900"/>
                        <a14:backgroundMark x1="47500" y1="98900" x2="3600" y2="99300"/>
                        <a14:backgroundMark x1="3600" y1="99300" x2="12200" y2="95300"/>
                        <a14:backgroundMark x1="13200" y1="97600" x2="56500" y2="86400"/>
                        <a14:backgroundMark x1="56500" y1="86400" x2="62300" y2="94600"/>
                        <a14:backgroundMark x1="62300" y1="94600" x2="52000" y2="98200"/>
                        <a14:backgroundMark x1="52000" y1="98200" x2="11900" y2="98800"/>
                        <a14:backgroundMark x1="24900" y1="93800" x2="21300" y2="93800"/>
                        <a14:backgroundMark x1="19500" y1="95800" x2="24900" y2="93800"/>
                        <a14:backgroundMark x1="19800" y1="94800" x2="21800" y2="94000"/>
                        <a14:backgroundMark x1="19300" y1="94300" x2="21700" y2="93500"/>
                        <a14:backgroundMark x1="48200" y1="87700" x2="58900" y2="91300"/>
                        <a14:backgroundMark x1="58900" y1="91300" x2="49400" y2="87700"/>
                        <a14:backgroundMark x1="49400" y1="87700" x2="46700" y2="88200"/>
                        <a14:backgroundMark x1="44700" y1="88200" x2="44700" y2="89000"/>
                      </a14:backgroundRemoval>
                    </a14:imgEffect>
                  </a14:imgLayer>
                </a14:imgProps>
              </a:ext>
              <a:ext uri="{28A0092B-C50C-407E-A947-70E740481C1C}">
                <a14:useLocalDpi xmlns:a14="http://schemas.microsoft.com/office/drawing/2010/main"/>
              </a:ext>
            </a:extLst>
          </a:blip>
          <a:stretch>
            <a:fillRect/>
          </a:stretch>
        </p:blipFill>
        <p:spPr>
          <a:xfrm>
            <a:off x="530269" y="1936692"/>
            <a:ext cx="4809744" cy="4809744"/>
          </a:xfrm>
          <a:prstGeom prst="rect">
            <a:avLst/>
          </a:prstGeom>
        </p:spPr>
      </p:pic>
      <p:sp>
        <p:nvSpPr>
          <p:cNvPr id="12" name="Text Placeholder 3">
            <a:extLst>
              <a:ext uri="{FF2B5EF4-FFF2-40B4-BE49-F238E27FC236}">
                <a16:creationId xmlns:a16="http://schemas.microsoft.com/office/drawing/2014/main" xmlns="" id="{CDAA50E9-33F4-4833-9FE2-5E7550064AC8}"/>
              </a:ext>
            </a:extLst>
          </p:cNvPr>
          <p:cNvSpPr txBox="1">
            <a:spLocks/>
          </p:cNvSpPr>
          <p:nvPr/>
        </p:nvSpPr>
        <p:spPr>
          <a:xfrm>
            <a:off x="356823" y="849893"/>
            <a:ext cx="11581748"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ADVOCATE, </a:t>
            </a:r>
            <a:r>
              <a:rPr lang="en-US" sz="3200" b="1" i="1" dirty="0">
                <a:solidFill>
                  <a:schemeClr val="bg1"/>
                </a:solidFill>
              </a:rPr>
              <a:t>CONSTANTLY </a:t>
            </a:r>
            <a:r>
              <a:rPr lang="en-US" sz="3200" b="1" dirty="0">
                <a:solidFill>
                  <a:schemeClr val="bg1"/>
                </a:solidFill>
              </a:rPr>
              <a:t>KEEP SEO ON EVERYONE’S MINDS </a:t>
            </a:r>
          </a:p>
        </p:txBody>
      </p:sp>
      <p:sp>
        <p:nvSpPr>
          <p:cNvPr id="13" name="Rectangle 12">
            <a:extLst>
              <a:ext uri="{FF2B5EF4-FFF2-40B4-BE49-F238E27FC236}">
                <a16:creationId xmlns:a16="http://schemas.microsoft.com/office/drawing/2014/main" xmlns="" id="{4518B147-E34C-48B7-A50D-C2E0D4922174}"/>
              </a:ext>
            </a:extLst>
          </p:cNvPr>
          <p:cNvSpPr/>
          <p:nvPr/>
        </p:nvSpPr>
        <p:spPr>
          <a:xfrm>
            <a:off x="6085551" y="2330560"/>
            <a:ext cx="5200463" cy="3693319"/>
          </a:xfrm>
          <a:prstGeom prst="rect">
            <a:avLst/>
          </a:prstGeom>
        </p:spPr>
        <p:txBody>
          <a:bodyPr wrap="none">
            <a:spAutoFit/>
          </a:bodyPr>
          <a:lstStyle/>
          <a:p>
            <a:pPr>
              <a:lnSpc>
                <a:spcPct val="150000"/>
              </a:lnSpc>
            </a:pPr>
            <a:r>
              <a:rPr lang="en-US" sz="2400" dirty="0">
                <a:solidFill>
                  <a:schemeClr val="bg1"/>
                </a:solidFill>
                <a:latin typeface="Arial" panose="020B0604020202020204" pitchFamily="34" charset="0"/>
                <a:ea typeface="Roboto Light"/>
                <a:cs typeface="Arial" panose="020B0604020202020204" pitchFamily="34" charset="0"/>
              </a:rPr>
              <a:t>Maxim Presentation</a:t>
            </a:r>
          </a:p>
          <a:p>
            <a:pPr>
              <a:lnSpc>
                <a:spcPct val="150000"/>
              </a:lnSpc>
            </a:pPr>
            <a:r>
              <a:rPr lang="en-US" sz="2400" dirty="0">
                <a:solidFill>
                  <a:schemeClr val="bg1"/>
                </a:solidFill>
                <a:latin typeface="Arial" panose="020B0604020202020204" pitchFamily="34" charset="0"/>
                <a:ea typeface="Roboto Light"/>
                <a:cs typeface="Arial" panose="020B0604020202020204" pitchFamily="34" charset="0"/>
              </a:rPr>
              <a:t>Jeanne’s Presentation</a:t>
            </a:r>
          </a:p>
          <a:p>
            <a:pPr>
              <a:lnSpc>
                <a:spcPct val="150000"/>
              </a:lnSpc>
            </a:pPr>
            <a:r>
              <a:rPr lang="en-US" sz="2400" dirty="0">
                <a:solidFill>
                  <a:schemeClr val="bg1"/>
                </a:solidFill>
                <a:latin typeface="Arial" panose="020B0604020202020204" pitchFamily="34" charset="0"/>
                <a:ea typeface="Roboto Light"/>
                <a:cs typeface="Arial" panose="020B0604020202020204" pitchFamily="34" charset="0"/>
              </a:rPr>
              <a:t>SEO in regular meetings</a:t>
            </a:r>
          </a:p>
          <a:p>
            <a:pPr>
              <a:lnSpc>
                <a:spcPct val="150000"/>
              </a:lnSpc>
            </a:pPr>
            <a:r>
              <a:rPr lang="en-US" sz="2400" dirty="0">
                <a:solidFill>
                  <a:schemeClr val="bg1"/>
                </a:solidFill>
                <a:latin typeface="Arial" panose="020B0604020202020204" pitchFamily="34" charset="0"/>
                <a:ea typeface="Roboto Light"/>
                <a:cs typeface="Arial" panose="020B0604020202020204" pitchFamily="34" charset="0"/>
              </a:rPr>
              <a:t>Email communications, new features</a:t>
            </a:r>
          </a:p>
          <a:p>
            <a:pPr>
              <a:lnSpc>
                <a:spcPct val="150000"/>
              </a:lnSpc>
            </a:pPr>
            <a:r>
              <a:rPr lang="en-US" sz="2400" dirty="0">
                <a:solidFill>
                  <a:schemeClr val="bg1"/>
                </a:solidFill>
                <a:latin typeface="Arial" panose="020B0604020202020204" pitchFamily="34" charset="0"/>
                <a:ea typeface="Roboto Light"/>
                <a:cs typeface="Arial" panose="020B0604020202020204" pitchFamily="34" charset="0"/>
              </a:rPr>
              <a:t>Update with the CTO</a:t>
            </a:r>
          </a:p>
          <a:p>
            <a:pPr>
              <a:lnSpc>
                <a:spcPct val="150000"/>
              </a:lnSpc>
            </a:pPr>
            <a:r>
              <a:rPr lang="en-US" sz="2000" b="1" dirty="0">
                <a:solidFill>
                  <a:schemeClr val="bg1"/>
                </a:solidFill>
                <a:latin typeface="Arial" panose="020B0604020202020204" pitchFamily="34" charset="0"/>
                <a:ea typeface="Roboto Light"/>
                <a:cs typeface="Arial" panose="020B0604020202020204" pitchFamily="34" charset="0"/>
              </a:rPr>
              <a:t> - IT Evangelist</a:t>
            </a:r>
          </a:p>
          <a:p>
            <a:endParaRPr lang="en-US" sz="2400" dirty="0">
              <a:solidFill>
                <a:schemeClr val="bg1"/>
              </a:solidFill>
              <a:latin typeface="Arial" panose="020B0604020202020204" pitchFamily="34" charset="0"/>
              <a:ea typeface="Roboto Light"/>
              <a:cs typeface="Arial" panose="020B0604020202020204" pitchFamily="34" charset="0"/>
            </a:endParaRPr>
          </a:p>
        </p:txBody>
      </p:sp>
      <p:cxnSp>
        <p:nvCxnSpPr>
          <p:cNvPr id="20" name="Straight Arrow Connector 19">
            <a:extLst>
              <a:ext uri="{FF2B5EF4-FFF2-40B4-BE49-F238E27FC236}">
                <a16:creationId xmlns:a16="http://schemas.microsoft.com/office/drawing/2014/main" xmlns="" id="{CB19352A-C1B0-4DE6-BF88-E9DC28144607}"/>
              </a:ext>
            </a:extLst>
          </p:cNvPr>
          <p:cNvCxnSpPr>
            <a:cxnSpLocks/>
          </p:cNvCxnSpPr>
          <p:nvPr/>
        </p:nvCxnSpPr>
        <p:spPr>
          <a:xfrm flipH="1">
            <a:off x="4388623" y="2685489"/>
            <a:ext cx="1696928" cy="1830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7BCD0AFA-ED37-4B8B-BD10-DBD0F1D3407B}"/>
              </a:ext>
            </a:extLst>
          </p:cNvPr>
          <p:cNvCxnSpPr>
            <a:cxnSpLocks/>
          </p:cNvCxnSpPr>
          <p:nvPr/>
        </p:nvCxnSpPr>
        <p:spPr>
          <a:xfrm flipH="1">
            <a:off x="4648477" y="3246590"/>
            <a:ext cx="1447523" cy="11251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12886532-1216-422C-99BB-6E4FBEAC219D}"/>
              </a:ext>
            </a:extLst>
          </p:cNvPr>
          <p:cNvCxnSpPr>
            <a:cxnSpLocks/>
          </p:cNvCxnSpPr>
          <p:nvPr/>
        </p:nvCxnSpPr>
        <p:spPr>
          <a:xfrm flipH="1" flipV="1">
            <a:off x="5094514" y="3702738"/>
            <a:ext cx="922083" cy="6213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5E710A6D-7A8A-4C59-AA27-1AF9E28068B9}"/>
              </a:ext>
            </a:extLst>
          </p:cNvPr>
          <p:cNvCxnSpPr>
            <a:cxnSpLocks/>
          </p:cNvCxnSpPr>
          <p:nvPr/>
        </p:nvCxnSpPr>
        <p:spPr>
          <a:xfrm flipH="1">
            <a:off x="4837097" y="4332962"/>
            <a:ext cx="117950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64FB359C-6E86-42A0-AA45-D1A180D5A2FA}"/>
              </a:ext>
            </a:extLst>
          </p:cNvPr>
          <p:cNvCxnSpPr>
            <a:cxnSpLocks/>
          </p:cNvCxnSpPr>
          <p:nvPr/>
        </p:nvCxnSpPr>
        <p:spPr>
          <a:xfrm flipH="1">
            <a:off x="4750130" y="4874405"/>
            <a:ext cx="1266466" cy="5687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0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E49AB139-9ED8-984F-8061-1C46A53C5189}"/>
              </a:ext>
            </a:extLst>
          </p:cNvPr>
          <p:cNvSpPr txBox="1">
            <a:spLocks/>
          </p:cNvSpPr>
          <p:nvPr/>
        </p:nvSpPr>
        <p:spPr>
          <a:xfrm>
            <a:off x="253407" y="867542"/>
            <a:ext cx="11938593"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EQUIP </a:t>
            </a:r>
            <a:r>
              <a:rPr lang="en-US" dirty="0">
                <a:solidFill>
                  <a:schemeClr val="bg1"/>
                </a:solidFill>
              </a:rPr>
              <a:t>– GIVE TOOLS FOR SELF-SERVICE, LEARNING, &amp; SUCCESS</a:t>
            </a:r>
            <a:endParaRPr lang="en-US" sz="3200" dirty="0">
              <a:solidFill>
                <a:schemeClr val="bg1"/>
              </a:solidFill>
            </a:endParaRPr>
          </a:p>
        </p:txBody>
      </p:sp>
      <p:pic>
        <p:nvPicPr>
          <p:cNvPr id="3" name="Graphic 2" descr="Key">
            <a:extLst>
              <a:ext uri="{FF2B5EF4-FFF2-40B4-BE49-F238E27FC236}">
                <a16:creationId xmlns:a16="http://schemas.microsoft.com/office/drawing/2014/main" xmlns="" id="{322958C4-C2D2-41C4-A45B-2ECCF8035D71}"/>
              </a:ext>
            </a:extLst>
          </p:cNvPr>
          <p:cNvPicPr>
            <a:picLocks noChangeAspect="1"/>
          </p:cNvPicPr>
          <p:nvPr/>
        </p:nvPicPr>
        <p:blipFill>
          <a:blip r:embed="rId3" cstate="screen">
            <a:biLevel thresh="25000"/>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504189" y="1595585"/>
            <a:ext cx="1514064" cy="1514064"/>
          </a:xfrm>
          <a:prstGeom prst="rect">
            <a:avLst/>
          </a:prstGeom>
        </p:spPr>
      </p:pic>
      <p:pic>
        <p:nvPicPr>
          <p:cNvPr id="5" name="Graphic 4" descr="Books">
            <a:extLst>
              <a:ext uri="{FF2B5EF4-FFF2-40B4-BE49-F238E27FC236}">
                <a16:creationId xmlns:a16="http://schemas.microsoft.com/office/drawing/2014/main" xmlns="" id="{AEF5E9D8-900D-4DB8-A261-0EF85F662278}"/>
              </a:ext>
            </a:extLst>
          </p:cNvPr>
          <p:cNvPicPr>
            <a:picLocks noChangeAspect="1"/>
          </p:cNvPicPr>
          <p:nvPr/>
        </p:nvPicPr>
        <p:blipFill>
          <a:blip r:embed="rId5" cstate="screen">
            <a:biLevel thresh="25000"/>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508973" y="1625503"/>
            <a:ext cx="1287532" cy="1287532"/>
          </a:xfrm>
          <a:prstGeom prst="rect">
            <a:avLst/>
          </a:prstGeom>
        </p:spPr>
      </p:pic>
      <p:pic>
        <p:nvPicPr>
          <p:cNvPr id="7" name="Graphic 6" descr="Suitcase">
            <a:extLst>
              <a:ext uri="{FF2B5EF4-FFF2-40B4-BE49-F238E27FC236}">
                <a16:creationId xmlns:a16="http://schemas.microsoft.com/office/drawing/2014/main" xmlns="" id="{4C0BC838-67A8-46B6-A3ED-0F6DAE9A2E1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33316" y="3318838"/>
            <a:ext cx="3330033" cy="3330033"/>
          </a:xfrm>
          <a:prstGeom prst="rect">
            <a:avLst/>
          </a:prstGeom>
        </p:spPr>
      </p:pic>
      <p:sp>
        <p:nvSpPr>
          <p:cNvPr id="14" name="TextBox 13">
            <a:extLst>
              <a:ext uri="{FF2B5EF4-FFF2-40B4-BE49-F238E27FC236}">
                <a16:creationId xmlns:a16="http://schemas.microsoft.com/office/drawing/2014/main" xmlns="" id="{545DBBD4-BD29-4889-82A7-8F55070C0E79}"/>
              </a:ext>
            </a:extLst>
          </p:cNvPr>
          <p:cNvSpPr txBox="1"/>
          <p:nvPr/>
        </p:nvSpPr>
        <p:spPr>
          <a:xfrm>
            <a:off x="5201785" y="4616348"/>
            <a:ext cx="1812361"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Roboto Light"/>
                <a:cs typeface="Arial" panose="020B0604020202020204" pitchFamily="34" charset="0"/>
              </a:rPr>
              <a:t>SEO </a:t>
            </a:r>
          </a:p>
          <a:p>
            <a:pPr algn="ctr"/>
            <a:r>
              <a:rPr lang="en-US" sz="3200" b="1" dirty="0">
                <a:solidFill>
                  <a:schemeClr val="bg1"/>
                </a:solidFill>
                <a:latin typeface="Arial" panose="020B0604020202020204" pitchFamily="34" charset="0"/>
                <a:ea typeface="Roboto Light"/>
                <a:cs typeface="Arial" panose="020B0604020202020204" pitchFamily="34" charset="0"/>
              </a:rPr>
              <a:t>Prep Kit</a:t>
            </a:r>
          </a:p>
        </p:txBody>
      </p:sp>
      <p:cxnSp>
        <p:nvCxnSpPr>
          <p:cNvPr id="12" name="Straight Arrow Connector 11">
            <a:extLst>
              <a:ext uri="{FF2B5EF4-FFF2-40B4-BE49-F238E27FC236}">
                <a16:creationId xmlns:a16="http://schemas.microsoft.com/office/drawing/2014/main" xmlns="" id="{5D3343C6-AAF8-4AB7-B189-3939D367626D}"/>
              </a:ext>
            </a:extLst>
          </p:cNvPr>
          <p:cNvCxnSpPr>
            <a:cxnSpLocks/>
          </p:cNvCxnSpPr>
          <p:nvPr/>
        </p:nvCxnSpPr>
        <p:spPr>
          <a:xfrm>
            <a:off x="2874139" y="3525904"/>
            <a:ext cx="762902" cy="801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ADFD87F0-4BAD-4094-ADA6-C4E3D12EC07A}"/>
              </a:ext>
            </a:extLst>
          </p:cNvPr>
          <p:cNvCxnSpPr>
            <a:cxnSpLocks/>
          </p:cNvCxnSpPr>
          <p:nvPr/>
        </p:nvCxnSpPr>
        <p:spPr>
          <a:xfrm flipH="1">
            <a:off x="9186233" y="3432443"/>
            <a:ext cx="645480" cy="8725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3CCD0586-2294-44C2-AE91-A8FA0C7BB762}"/>
              </a:ext>
            </a:extLst>
          </p:cNvPr>
          <p:cNvSpPr/>
          <p:nvPr/>
        </p:nvSpPr>
        <p:spPr>
          <a:xfrm>
            <a:off x="1298089" y="2932445"/>
            <a:ext cx="1954381" cy="369332"/>
          </a:xfrm>
          <a:prstGeom prst="rect">
            <a:avLst/>
          </a:prstGeom>
        </p:spPr>
        <p:txBody>
          <a:bodyPr wrap="square">
            <a:spAutoFit/>
          </a:bodyPr>
          <a:lstStyle/>
          <a:p>
            <a:r>
              <a:rPr lang="en-US" dirty="0">
                <a:solidFill>
                  <a:schemeClr val="bg1"/>
                </a:solidFill>
                <a:latin typeface="Arial" panose="020B0604020202020204" pitchFamily="34" charset="0"/>
                <a:ea typeface="Roboto Light"/>
                <a:cs typeface="Arial" panose="020B0604020202020204" pitchFamily="34" charset="0"/>
              </a:rPr>
              <a:t>BrightEdge Login</a:t>
            </a:r>
          </a:p>
        </p:txBody>
      </p:sp>
      <p:sp>
        <p:nvSpPr>
          <p:cNvPr id="24" name="Rectangle 23">
            <a:extLst>
              <a:ext uri="{FF2B5EF4-FFF2-40B4-BE49-F238E27FC236}">
                <a16:creationId xmlns:a16="http://schemas.microsoft.com/office/drawing/2014/main" xmlns="" id="{6A0FC265-B620-455B-85D4-7740FDF87184}"/>
              </a:ext>
            </a:extLst>
          </p:cNvPr>
          <p:cNvSpPr/>
          <p:nvPr/>
        </p:nvSpPr>
        <p:spPr>
          <a:xfrm>
            <a:off x="4411222" y="2932445"/>
            <a:ext cx="1287532" cy="369332"/>
          </a:xfrm>
          <a:prstGeom prst="rect">
            <a:avLst/>
          </a:prstGeom>
        </p:spPr>
        <p:txBody>
          <a:bodyPr wrap="none">
            <a:spAutoFit/>
          </a:bodyPr>
          <a:lstStyle/>
          <a:p>
            <a:r>
              <a:rPr lang="en-US" dirty="0">
                <a:solidFill>
                  <a:schemeClr val="bg1"/>
                </a:solidFill>
                <a:latin typeface="Arial" panose="020B0604020202020204" pitchFamily="34" charset="0"/>
                <a:ea typeface="Roboto Light"/>
                <a:cs typeface="Arial" panose="020B0604020202020204" pitchFamily="34" charset="0"/>
              </a:rPr>
              <a:t>Data Cube</a:t>
            </a:r>
          </a:p>
        </p:txBody>
      </p:sp>
      <p:sp>
        <p:nvSpPr>
          <p:cNvPr id="25" name="Rectangle 24">
            <a:extLst>
              <a:ext uri="{FF2B5EF4-FFF2-40B4-BE49-F238E27FC236}">
                <a16:creationId xmlns:a16="http://schemas.microsoft.com/office/drawing/2014/main" xmlns="" id="{8C8A4D33-2AEC-4448-BE80-F801A2281BD6}"/>
              </a:ext>
            </a:extLst>
          </p:cNvPr>
          <p:cNvSpPr/>
          <p:nvPr/>
        </p:nvSpPr>
        <p:spPr>
          <a:xfrm>
            <a:off x="6857506" y="2932445"/>
            <a:ext cx="1492716" cy="369332"/>
          </a:xfrm>
          <a:prstGeom prst="rect">
            <a:avLst/>
          </a:prstGeom>
        </p:spPr>
        <p:txBody>
          <a:bodyPr wrap="none">
            <a:spAutoFit/>
          </a:bodyPr>
          <a:lstStyle/>
          <a:p>
            <a:r>
              <a:rPr lang="en-US" dirty="0">
                <a:solidFill>
                  <a:schemeClr val="bg1"/>
                </a:solidFill>
                <a:latin typeface="Arial" panose="020B0604020202020204" pitchFamily="34" charset="0"/>
                <a:ea typeface="Roboto Light"/>
                <a:cs typeface="Arial" panose="020B0604020202020204" pitchFamily="34" charset="0"/>
              </a:rPr>
              <a:t>Help Section</a:t>
            </a:r>
          </a:p>
        </p:txBody>
      </p:sp>
      <p:pic>
        <p:nvPicPr>
          <p:cNvPr id="15" name="Picture 14">
            <a:extLst>
              <a:ext uri="{FF2B5EF4-FFF2-40B4-BE49-F238E27FC236}">
                <a16:creationId xmlns:a16="http://schemas.microsoft.com/office/drawing/2014/main" xmlns="" id="{87EFF6AC-0B79-43F9-875C-5556D000A7FF}"/>
              </a:ext>
            </a:extLst>
          </p:cNvPr>
          <p:cNvPicPr>
            <a:picLocks noChangeAspect="1"/>
          </p:cNvPicPr>
          <p:nvPr/>
        </p:nvPicPr>
        <p:blipFill rotWithShape="1">
          <a:blip r:embed="rId9" cstate="screen">
            <a:biLevel thresh="25000"/>
            <a:extLst>
              <a:ext uri="{28A0092B-C50C-407E-A947-70E740481C1C}">
                <a14:useLocalDpi xmlns:a14="http://schemas.microsoft.com/office/drawing/2010/main"/>
              </a:ext>
            </a:extLst>
          </a:blip>
          <a:srcRect/>
          <a:stretch/>
        </p:blipFill>
        <p:spPr>
          <a:xfrm>
            <a:off x="4463736" y="1854142"/>
            <a:ext cx="1057397" cy="996950"/>
          </a:xfrm>
          <a:prstGeom prst="rect">
            <a:avLst/>
          </a:prstGeom>
        </p:spPr>
      </p:pic>
      <p:pic>
        <p:nvPicPr>
          <p:cNvPr id="16" name="Picture 15">
            <a:extLst>
              <a:ext uri="{FF2B5EF4-FFF2-40B4-BE49-F238E27FC236}">
                <a16:creationId xmlns:a16="http://schemas.microsoft.com/office/drawing/2014/main" xmlns="" id="{BC93F0F2-DD92-413A-BFB7-92275798B9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66616" y="1848760"/>
            <a:ext cx="1096873" cy="1007715"/>
          </a:xfrm>
          <a:prstGeom prst="rect">
            <a:avLst/>
          </a:prstGeom>
        </p:spPr>
      </p:pic>
      <p:sp>
        <p:nvSpPr>
          <p:cNvPr id="21" name="Rectangle 20">
            <a:extLst>
              <a:ext uri="{FF2B5EF4-FFF2-40B4-BE49-F238E27FC236}">
                <a16:creationId xmlns:a16="http://schemas.microsoft.com/office/drawing/2014/main" xmlns="" id="{6F019C68-2D33-435F-9379-C44FAB578A68}"/>
              </a:ext>
            </a:extLst>
          </p:cNvPr>
          <p:cNvSpPr/>
          <p:nvPr/>
        </p:nvSpPr>
        <p:spPr>
          <a:xfrm>
            <a:off x="9508973" y="2932445"/>
            <a:ext cx="1236236" cy="369332"/>
          </a:xfrm>
          <a:prstGeom prst="rect">
            <a:avLst/>
          </a:prstGeom>
        </p:spPr>
        <p:txBody>
          <a:bodyPr wrap="none">
            <a:spAutoFit/>
          </a:bodyPr>
          <a:lstStyle/>
          <a:p>
            <a:r>
              <a:rPr lang="en-US" dirty="0">
                <a:solidFill>
                  <a:schemeClr val="bg1"/>
                </a:solidFill>
                <a:latin typeface="Arial" panose="020B0604020202020204" pitchFamily="34" charset="0"/>
                <a:ea typeface="Roboto Light"/>
                <a:cs typeface="Arial" panose="020B0604020202020204" pitchFamily="34" charset="0"/>
              </a:rPr>
              <a:t>ContentIQ</a:t>
            </a:r>
          </a:p>
        </p:txBody>
      </p:sp>
      <p:cxnSp>
        <p:nvCxnSpPr>
          <p:cNvPr id="23" name="Straight Arrow Connector 22">
            <a:extLst>
              <a:ext uri="{FF2B5EF4-FFF2-40B4-BE49-F238E27FC236}">
                <a16:creationId xmlns:a16="http://schemas.microsoft.com/office/drawing/2014/main" xmlns="" id="{877A038B-5E15-4A4C-9D54-709F41D5E335}"/>
              </a:ext>
            </a:extLst>
          </p:cNvPr>
          <p:cNvCxnSpPr>
            <a:cxnSpLocks/>
          </p:cNvCxnSpPr>
          <p:nvPr/>
        </p:nvCxnSpPr>
        <p:spPr>
          <a:xfrm>
            <a:off x="4758231" y="3318838"/>
            <a:ext cx="762902" cy="801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32CCFDE5-D60B-46D8-BB27-C5EE1812A279}"/>
              </a:ext>
            </a:extLst>
          </p:cNvPr>
          <p:cNvCxnSpPr>
            <a:cxnSpLocks/>
          </p:cNvCxnSpPr>
          <p:nvPr/>
        </p:nvCxnSpPr>
        <p:spPr>
          <a:xfrm flipH="1">
            <a:off x="7121638" y="3240236"/>
            <a:ext cx="645480" cy="8725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D4C0C29F-94FA-B749-97C5-3C0DB474EE82}"/>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FFFFFF"/>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186554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2824D64E-1926-4196-8698-64E0ECD17A2F}"/>
              </a:ext>
            </a:extLst>
          </p:cNvPr>
          <p:cNvGrpSpPr/>
          <p:nvPr/>
        </p:nvGrpSpPr>
        <p:grpSpPr>
          <a:xfrm>
            <a:off x="454794" y="-12829"/>
            <a:ext cx="1892166" cy="624840"/>
            <a:chOff x="454794" y="1"/>
            <a:chExt cx="1892166" cy="624840"/>
          </a:xfrm>
        </p:grpSpPr>
        <p:sp>
          <p:nvSpPr>
            <p:cNvPr id="16" name="Rounded Rectangle 12">
              <a:extLst>
                <a:ext uri="{FF2B5EF4-FFF2-40B4-BE49-F238E27FC236}">
                  <a16:creationId xmlns:a16="http://schemas.microsoft.com/office/drawing/2014/main" xmlns="" id="{1919D764-D11A-4DCF-93C9-A70CE923F00C}"/>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xmlns="" id="{97BC4455-3F50-4AE3-BE27-6EAA235E1A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grpSp>
        <p:nvGrpSpPr>
          <p:cNvPr id="3" name="Group 2">
            <a:extLst>
              <a:ext uri="{FF2B5EF4-FFF2-40B4-BE49-F238E27FC236}">
                <a16:creationId xmlns:a16="http://schemas.microsoft.com/office/drawing/2014/main" xmlns="" id="{4C25D914-BE51-4CAA-A97F-6EBD124F31AF}"/>
              </a:ext>
            </a:extLst>
          </p:cNvPr>
          <p:cNvGrpSpPr/>
          <p:nvPr/>
        </p:nvGrpSpPr>
        <p:grpSpPr>
          <a:xfrm>
            <a:off x="6890097" y="1158581"/>
            <a:ext cx="4768621" cy="4793996"/>
            <a:chOff x="6890097" y="1343276"/>
            <a:chExt cx="4768621" cy="4793996"/>
          </a:xfrm>
        </p:grpSpPr>
        <p:pic>
          <p:nvPicPr>
            <p:cNvPr id="30" name="Picture 29">
              <a:extLst>
                <a:ext uri="{FF2B5EF4-FFF2-40B4-BE49-F238E27FC236}">
                  <a16:creationId xmlns:a16="http://schemas.microsoft.com/office/drawing/2014/main" xmlns="" id="{BB408968-A2B9-4054-A2BA-B02D44DA9F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0097" y="1343276"/>
              <a:ext cx="4506816" cy="4793996"/>
            </a:xfrm>
            <a:prstGeom prst="rect">
              <a:avLst/>
            </a:prstGeom>
          </p:spPr>
        </p:pic>
        <p:sp>
          <p:nvSpPr>
            <p:cNvPr id="23" name="Content Placeholder 4">
              <a:extLst>
                <a:ext uri="{FF2B5EF4-FFF2-40B4-BE49-F238E27FC236}">
                  <a16:creationId xmlns:a16="http://schemas.microsoft.com/office/drawing/2014/main" xmlns="" id="{09D2F399-8139-E84A-84E2-EF633C02EC2B}"/>
                </a:ext>
              </a:extLst>
            </p:cNvPr>
            <p:cNvSpPr txBox="1">
              <a:spLocks/>
            </p:cNvSpPr>
            <p:nvPr/>
          </p:nvSpPr>
          <p:spPr>
            <a:xfrm>
              <a:off x="7827132" y="2581262"/>
              <a:ext cx="3831586" cy="2534274"/>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10000"/>
                </a:lnSpc>
                <a:buNone/>
              </a:pPr>
              <a:r>
                <a:rPr lang="en-US" sz="3100" b="1" dirty="0">
                  <a:solidFill>
                    <a:schemeClr val="tx1"/>
                  </a:solidFill>
                  <a:effectLst>
                    <a:glow rad="127000">
                      <a:schemeClr val="bg1">
                        <a:alpha val="60000"/>
                      </a:schemeClr>
                    </a:glow>
                  </a:effectLst>
                  <a:latin typeface="+mn-lt"/>
                </a:rPr>
                <a:t>Business Units</a:t>
              </a:r>
            </a:p>
            <a:p>
              <a:pPr marL="0" indent="0">
                <a:lnSpc>
                  <a:spcPct val="110000"/>
                </a:lnSpc>
                <a:buNone/>
              </a:pPr>
              <a:r>
                <a:rPr lang="en-US" sz="3100" b="1" dirty="0">
                  <a:solidFill>
                    <a:schemeClr val="tx1"/>
                  </a:solidFill>
                  <a:effectLst>
                    <a:glow rad="127000">
                      <a:schemeClr val="bg1">
                        <a:alpha val="60000"/>
                      </a:schemeClr>
                    </a:glow>
                  </a:effectLst>
                  <a:latin typeface="+mn-lt"/>
                </a:rPr>
                <a:t>Executives</a:t>
              </a:r>
            </a:p>
            <a:p>
              <a:pPr marL="0" indent="0">
                <a:lnSpc>
                  <a:spcPct val="110000"/>
                </a:lnSpc>
                <a:buNone/>
              </a:pPr>
              <a:r>
                <a:rPr lang="en-US" sz="3100" b="1" dirty="0">
                  <a:solidFill>
                    <a:schemeClr val="tx1"/>
                  </a:solidFill>
                  <a:effectLst>
                    <a:glow rad="127000">
                      <a:schemeClr val="bg1">
                        <a:alpha val="60000"/>
                      </a:schemeClr>
                    </a:glow>
                  </a:effectLst>
                  <a:latin typeface="+mn-lt"/>
                </a:rPr>
                <a:t>Marketing</a:t>
              </a:r>
            </a:p>
            <a:p>
              <a:pPr marL="0" indent="0">
                <a:lnSpc>
                  <a:spcPct val="110000"/>
                </a:lnSpc>
                <a:buNone/>
              </a:pPr>
              <a:r>
                <a:rPr lang="en-US" sz="3100" b="1" dirty="0">
                  <a:solidFill>
                    <a:schemeClr val="tx1"/>
                  </a:solidFill>
                  <a:effectLst>
                    <a:glow rad="127000">
                      <a:schemeClr val="bg1">
                        <a:alpha val="60000"/>
                      </a:schemeClr>
                    </a:glow>
                  </a:effectLst>
                  <a:latin typeface="+mn-lt"/>
                </a:rPr>
                <a:t>IT</a:t>
              </a:r>
            </a:p>
          </p:txBody>
        </p:sp>
        <p:sp>
          <p:nvSpPr>
            <p:cNvPr id="31" name="Rectangle 30">
              <a:extLst>
                <a:ext uri="{FF2B5EF4-FFF2-40B4-BE49-F238E27FC236}">
                  <a16:creationId xmlns:a16="http://schemas.microsoft.com/office/drawing/2014/main" xmlns="" id="{ADF3215D-92EB-4B87-BF43-1C51D9004341}"/>
                </a:ext>
              </a:extLst>
            </p:cNvPr>
            <p:cNvSpPr/>
            <p:nvPr/>
          </p:nvSpPr>
          <p:spPr>
            <a:xfrm>
              <a:off x="6890098" y="1640238"/>
              <a:ext cx="4506816" cy="467051"/>
            </a:xfrm>
            <a:prstGeom prst="rect">
              <a:avLst/>
            </a:prstGeom>
            <a:solidFill>
              <a:srgbClr val="333333">
                <a:alpha val="80000"/>
              </a:srgbClr>
            </a:solidFill>
          </p:spPr>
          <p:txBody>
            <a:bodyPr wrap="square" anchor="ctr">
              <a:spAutoFit/>
            </a:bodyPr>
            <a:lstStyle/>
            <a:p>
              <a:pPr algn="ctr">
                <a:lnSpc>
                  <a:spcPct val="110000"/>
                </a:lnSpc>
              </a:pPr>
              <a:r>
                <a:rPr lang="en-US" sz="2400" b="1" dirty="0">
                  <a:solidFill>
                    <a:schemeClr val="bg1"/>
                  </a:solidFill>
                </a:rPr>
                <a:t>To bring value to:</a:t>
              </a:r>
            </a:p>
          </p:txBody>
        </p:sp>
      </p:grpSp>
      <p:grpSp>
        <p:nvGrpSpPr>
          <p:cNvPr id="34" name="Group 33">
            <a:extLst>
              <a:ext uri="{FF2B5EF4-FFF2-40B4-BE49-F238E27FC236}">
                <a16:creationId xmlns:a16="http://schemas.microsoft.com/office/drawing/2014/main" xmlns="" id="{6EB4DDFE-32CF-454E-B8E6-B755A0B2E6D0}"/>
              </a:ext>
            </a:extLst>
          </p:cNvPr>
          <p:cNvGrpSpPr/>
          <p:nvPr/>
        </p:nvGrpSpPr>
        <p:grpSpPr>
          <a:xfrm>
            <a:off x="5107520" y="2433924"/>
            <a:ext cx="2585111" cy="1769079"/>
            <a:chOff x="5133693" y="2722860"/>
            <a:chExt cx="2585111" cy="1769079"/>
          </a:xfrm>
          <a:effectLst>
            <a:outerShdw blurRad="50800" dist="38100" dir="2700000" algn="tl" rotWithShape="0">
              <a:prstClr val="black">
                <a:alpha val="40000"/>
              </a:prstClr>
            </a:outerShdw>
          </a:effectLst>
        </p:grpSpPr>
        <p:sp>
          <p:nvSpPr>
            <p:cNvPr id="32" name="Arrow: Right 31">
              <a:extLst>
                <a:ext uri="{FF2B5EF4-FFF2-40B4-BE49-F238E27FC236}">
                  <a16:creationId xmlns:a16="http://schemas.microsoft.com/office/drawing/2014/main" xmlns="" id="{96FD854B-5C7C-4CB2-97E8-A52F72F813FA}"/>
                </a:ext>
              </a:extLst>
            </p:cNvPr>
            <p:cNvSpPr/>
            <p:nvPr/>
          </p:nvSpPr>
          <p:spPr>
            <a:xfrm>
              <a:off x="5133693" y="2722860"/>
              <a:ext cx="2585111" cy="1769079"/>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33371BE7-05B8-43E3-A72A-0959A31D2B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598312">
              <a:off x="5672826" y="3660223"/>
              <a:ext cx="1641347" cy="260589"/>
            </a:xfrm>
            <a:prstGeom prst="rect">
              <a:avLst/>
            </a:prstGeom>
            <a:ln>
              <a:noFill/>
            </a:ln>
          </p:spPr>
        </p:pic>
        <p:sp>
          <p:nvSpPr>
            <p:cNvPr id="22" name="Content Placeholder 4">
              <a:extLst>
                <a:ext uri="{FF2B5EF4-FFF2-40B4-BE49-F238E27FC236}">
                  <a16:creationId xmlns:a16="http://schemas.microsoft.com/office/drawing/2014/main" xmlns="" id="{2FDB903E-667C-AE46-9113-20EE3B7C8AF2}"/>
                </a:ext>
              </a:extLst>
            </p:cNvPr>
            <p:cNvSpPr txBox="1">
              <a:spLocks/>
            </p:cNvSpPr>
            <p:nvPr/>
          </p:nvSpPr>
          <p:spPr>
            <a:xfrm>
              <a:off x="5547416" y="2841812"/>
              <a:ext cx="1892166" cy="1110828"/>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accent6"/>
                  </a:solidFill>
                  <a:latin typeface="+mn-lt"/>
                </a:rPr>
                <a:t>Enabled by </a:t>
              </a:r>
            </a:p>
          </p:txBody>
        </p:sp>
      </p:grpSp>
      <p:pic>
        <p:nvPicPr>
          <p:cNvPr id="5" name="Picture 4">
            <a:extLst>
              <a:ext uri="{FF2B5EF4-FFF2-40B4-BE49-F238E27FC236}">
                <a16:creationId xmlns:a16="http://schemas.microsoft.com/office/drawing/2014/main" xmlns="" id="{C8D7D310-D6D6-4643-9D96-818D0CB75E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1856" y="1158582"/>
            <a:ext cx="5028231" cy="4793996"/>
          </a:xfrm>
          <a:prstGeom prst="rect">
            <a:avLst/>
          </a:prstGeom>
        </p:spPr>
      </p:pic>
      <p:sp>
        <p:nvSpPr>
          <p:cNvPr id="21" name="Content Placeholder 4">
            <a:extLst>
              <a:ext uri="{FF2B5EF4-FFF2-40B4-BE49-F238E27FC236}">
                <a16:creationId xmlns:a16="http://schemas.microsoft.com/office/drawing/2014/main" xmlns="" id="{805DBBA0-8BE4-9047-A273-B9BE193DD383}"/>
              </a:ext>
            </a:extLst>
          </p:cNvPr>
          <p:cNvSpPr txBox="1">
            <a:spLocks/>
          </p:cNvSpPr>
          <p:nvPr/>
        </p:nvSpPr>
        <p:spPr>
          <a:xfrm>
            <a:off x="1790511" y="2984318"/>
            <a:ext cx="3694230" cy="3017871"/>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nSpc>
                <a:spcPct val="110000"/>
              </a:lnSpc>
              <a:buNone/>
            </a:pPr>
            <a:endParaRPr lang="en-US" b="1" dirty="0">
              <a:latin typeface="+mn-lt"/>
            </a:endParaRPr>
          </a:p>
          <a:p>
            <a:pPr marL="0" indent="0">
              <a:lnSpc>
                <a:spcPct val="110000"/>
              </a:lnSpc>
              <a:buNone/>
            </a:pPr>
            <a:r>
              <a:rPr lang="en-US" sz="3200" b="1" dirty="0">
                <a:latin typeface="+mn-lt"/>
              </a:rPr>
              <a:t>Education</a:t>
            </a:r>
          </a:p>
          <a:p>
            <a:pPr marL="0" indent="0">
              <a:lnSpc>
                <a:spcPct val="110000"/>
              </a:lnSpc>
              <a:buNone/>
            </a:pPr>
            <a:r>
              <a:rPr lang="en-US" sz="3200" b="1" dirty="0">
                <a:latin typeface="+mn-lt"/>
              </a:rPr>
              <a:t>Optimization</a:t>
            </a:r>
          </a:p>
          <a:p>
            <a:pPr marL="0" indent="0">
              <a:lnSpc>
                <a:spcPct val="110000"/>
              </a:lnSpc>
              <a:buNone/>
            </a:pPr>
            <a:r>
              <a:rPr lang="en-US" sz="3200" b="1" dirty="0">
                <a:latin typeface="+mn-lt"/>
              </a:rPr>
              <a:t>Advocacy</a:t>
            </a:r>
          </a:p>
          <a:p>
            <a:pPr marL="0" indent="0">
              <a:lnSpc>
                <a:spcPct val="110000"/>
              </a:lnSpc>
              <a:buNone/>
            </a:pPr>
            <a:r>
              <a:rPr lang="en-US" sz="3200" b="1" dirty="0">
                <a:latin typeface="+mn-lt"/>
              </a:rPr>
              <a:t>Empowerment</a:t>
            </a:r>
          </a:p>
          <a:p>
            <a:pPr marL="0" indent="0">
              <a:lnSpc>
                <a:spcPct val="110000"/>
              </a:lnSpc>
              <a:buNone/>
            </a:pPr>
            <a:endParaRPr lang="en-US" b="1" dirty="0">
              <a:latin typeface="+mn-lt"/>
            </a:endParaRPr>
          </a:p>
        </p:txBody>
      </p:sp>
      <p:sp>
        <p:nvSpPr>
          <p:cNvPr id="9" name="Rectangle 8">
            <a:extLst>
              <a:ext uri="{FF2B5EF4-FFF2-40B4-BE49-F238E27FC236}">
                <a16:creationId xmlns:a16="http://schemas.microsoft.com/office/drawing/2014/main" xmlns="" id="{8C55D761-0D02-4471-BB4B-425CF18816AE}"/>
              </a:ext>
            </a:extLst>
          </p:cNvPr>
          <p:cNvSpPr/>
          <p:nvPr/>
        </p:nvSpPr>
        <p:spPr>
          <a:xfrm>
            <a:off x="581857" y="1469133"/>
            <a:ext cx="5028231" cy="467051"/>
          </a:xfrm>
          <a:prstGeom prst="rect">
            <a:avLst/>
          </a:prstGeom>
          <a:solidFill>
            <a:srgbClr val="333333">
              <a:alpha val="80000"/>
            </a:srgbClr>
          </a:solidFill>
        </p:spPr>
        <p:txBody>
          <a:bodyPr wrap="square" anchor="ctr">
            <a:spAutoFit/>
          </a:bodyPr>
          <a:lstStyle/>
          <a:p>
            <a:pPr algn="ctr">
              <a:lnSpc>
                <a:spcPct val="110000"/>
              </a:lnSpc>
            </a:pPr>
            <a:r>
              <a:rPr lang="en-US" sz="2400" b="1" dirty="0">
                <a:solidFill>
                  <a:schemeClr val="bg1"/>
                </a:solidFill>
              </a:rPr>
              <a:t>Bridging the SEO gaps through:</a:t>
            </a:r>
          </a:p>
        </p:txBody>
      </p:sp>
      <p:sp>
        <p:nvSpPr>
          <p:cNvPr id="2" name="TextBox 1">
            <a:extLst>
              <a:ext uri="{FF2B5EF4-FFF2-40B4-BE49-F238E27FC236}">
                <a16:creationId xmlns:a16="http://schemas.microsoft.com/office/drawing/2014/main" xmlns="" id="{1D13A1F1-70FF-4357-8FEF-71BF4520E01A}"/>
              </a:ext>
            </a:extLst>
          </p:cNvPr>
          <p:cNvSpPr txBox="1"/>
          <p:nvPr/>
        </p:nvSpPr>
        <p:spPr>
          <a:xfrm>
            <a:off x="5229147" y="2370737"/>
            <a:ext cx="8130040" cy="259782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dirty="0">
                <a:effectLst>
                  <a:glow rad="127000">
                    <a:schemeClr val="bg1">
                      <a:alpha val="60000"/>
                    </a:schemeClr>
                  </a:glow>
                </a:effectLst>
                <a:ea typeface="Arial" charset="0"/>
                <a:cs typeface="Arial" charset="0"/>
              </a:rPr>
              <a:t>Product engagement,  sales</a:t>
            </a:r>
          </a:p>
          <a:p>
            <a:pPr marL="457200" indent="-457200">
              <a:lnSpc>
                <a:spcPct val="150000"/>
              </a:lnSpc>
              <a:buFont typeface="Wingdings" panose="05000000000000000000" pitchFamily="2" charset="2"/>
              <a:buChar char="Ø"/>
            </a:pPr>
            <a:r>
              <a:rPr lang="en-US" sz="2800" b="1" dirty="0">
                <a:effectLst>
                  <a:glow rad="127000">
                    <a:schemeClr val="bg1">
                      <a:alpha val="60000"/>
                    </a:schemeClr>
                  </a:glow>
                </a:effectLst>
                <a:ea typeface="Arial" charset="0"/>
                <a:cs typeface="Arial" charset="0"/>
              </a:rPr>
              <a:t>Revenue growth, brand awareness</a:t>
            </a:r>
          </a:p>
          <a:p>
            <a:pPr marL="457200" indent="-457200">
              <a:lnSpc>
                <a:spcPct val="150000"/>
              </a:lnSpc>
              <a:buFont typeface="Wingdings" panose="05000000000000000000" pitchFamily="2" charset="2"/>
              <a:buChar char="Ø"/>
            </a:pPr>
            <a:r>
              <a:rPr lang="en-US" sz="2800" b="1" dirty="0">
                <a:effectLst>
                  <a:glow rad="127000">
                    <a:schemeClr val="bg1">
                      <a:alpha val="60000"/>
                    </a:schemeClr>
                  </a:glow>
                </a:effectLst>
                <a:ea typeface="Arial" charset="0"/>
                <a:cs typeface="Arial" charset="0"/>
              </a:rPr>
              <a:t>Marketing reach, conversions</a:t>
            </a:r>
          </a:p>
          <a:p>
            <a:pPr marL="457200" indent="-457200">
              <a:lnSpc>
                <a:spcPct val="150000"/>
              </a:lnSpc>
              <a:buFont typeface="Wingdings" panose="05000000000000000000" pitchFamily="2" charset="2"/>
              <a:buChar char="Ø"/>
            </a:pPr>
            <a:r>
              <a:rPr lang="en-US" sz="2800" b="1" dirty="0">
                <a:effectLst>
                  <a:glow rad="127000">
                    <a:schemeClr val="bg1">
                      <a:alpha val="60000"/>
                    </a:schemeClr>
                  </a:glow>
                </a:effectLst>
                <a:ea typeface="Arial" charset="0"/>
                <a:cs typeface="Arial" charset="0"/>
              </a:rPr>
              <a:t>Site performance improvement</a:t>
            </a:r>
          </a:p>
        </p:txBody>
      </p:sp>
      <p:sp>
        <p:nvSpPr>
          <p:cNvPr id="18" name="TextBox 17">
            <a:extLst>
              <a:ext uri="{FF2B5EF4-FFF2-40B4-BE49-F238E27FC236}">
                <a16:creationId xmlns:a16="http://schemas.microsoft.com/office/drawing/2014/main" xmlns="" id="{8E1E55F4-23D8-8248-B45E-0D13B7DC57EF}"/>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3756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accel="50000" decel="50000" fill="hold" nodeType="afterEffect">
                                  <p:stCondLst>
                                    <p:cond delay="0"/>
                                  </p:stCondLst>
                                  <p:childTnLst>
                                    <p:animMotion origin="layout" path="M -0.27266 0.00787 L -0.52266 0.00787 " pathEditMode="relative" rAng="0" ptsTypes="AA">
                                      <p:cBhvr>
                                        <p:cTn id="19" dur="1000" fill="hold"/>
                                        <p:tgtEl>
                                          <p:spTgt spid="3"/>
                                        </p:tgtEl>
                                        <p:attrNameLst>
                                          <p:attrName>ppt_x</p:attrName>
                                          <p:attrName>ppt_y</p:attrName>
                                        </p:attrNameLst>
                                      </p:cBhvr>
                                      <p:rCtr x="-12500" y="0"/>
                                    </p:animMotion>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194F8F7E-2C77-3043-A92E-92DBFF240306}"/>
              </a:ext>
            </a:extLst>
          </p:cNvPr>
          <p:cNvSpPr txBox="1">
            <a:spLocks/>
          </p:cNvSpPr>
          <p:nvPr/>
        </p:nvSpPr>
        <p:spPr>
          <a:xfrm>
            <a:off x="454794" y="787514"/>
            <a:ext cx="11737206" cy="465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OVERVIEW</a:t>
            </a:r>
          </a:p>
        </p:txBody>
      </p:sp>
      <p:sp>
        <p:nvSpPr>
          <p:cNvPr id="21" name="Content Placeholder 4">
            <a:extLst>
              <a:ext uri="{FF2B5EF4-FFF2-40B4-BE49-F238E27FC236}">
                <a16:creationId xmlns:a16="http://schemas.microsoft.com/office/drawing/2014/main" xmlns="" id="{805DBBA0-8BE4-9047-A273-B9BE193DD383}"/>
              </a:ext>
            </a:extLst>
          </p:cNvPr>
          <p:cNvSpPr txBox="1">
            <a:spLocks/>
          </p:cNvSpPr>
          <p:nvPr/>
        </p:nvSpPr>
        <p:spPr>
          <a:xfrm>
            <a:off x="454794" y="4203243"/>
            <a:ext cx="3592556" cy="1796865"/>
          </a:xfrm>
          <a:prstGeom prst="flowChartProcess">
            <a:avLst/>
          </a:prstGeom>
          <a:solidFill>
            <a:srgbClr val="333333"/>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r>
              <a:rPr lang="en-US" sz="2000" b="1" dirty="0">
                <a:solidFill>
                  <a:schemeClr val="bg1"/>
                </a:solidFill>
                <a:latin typeface="+mn-lt"/>
              </a:rPr>
              <a:t>Challenge: Limited Resources &amp; Knowledge</a:t>
            </a:r>
          </a:p>
        </p:txBody>
      </p:sp>
      <p:sp>
        <p:nvSpPr>
          <p:cNvPr id="22" name="Content Placeholder 4">
            <a:extLst>
              <a:ext uri="{FF2B5EF4-FFF2-40B4-BE49-F238E27FC236}">
                <a16:creationId xmlns:a16="http://schemas.microsoft.com/office/drawing/2014/main" xmlns="" id="{2FDB903E-667C-AE46-9113-20EE3B7C8AF2}"/>
              </a:ext>
            </a:extLst>
          </p:cNvPr>
          <p:cNvSpPr txBox="1">
            <a:spLocks/>
          </p:cNvSpPr>
          <p:nvPr/>
        </p:nvSpPr>
        <p:spPr>
          <a:xfrm>
            <a:off x="4299722" y="4203243"/>
            <a:ext cx="3592556" cy="1796866"/>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latin typeface="+mn-lt"/>
              </a:rPr>
              <a:t>Tactics: Education, Optimization, Advocacy</a:t>
            </a:r>
          </a:p>
        </p:txBody>
      </p:sp>
      <p:sp>
        <p:nvSpPr>
          <p:cNvPr id="23" name="Content Placeholder 4">
            <a:extLst>
              <a:ext uri="{FF2B5EF4-FFF2-40B4-BE49-F238E27FC236}">
                <a16:creationId xmlns:a16="http://schemas.microsoft.com/office/drawing/2014/main" xmlns="" id="{09D2F399-8139-E84A-84E2-EF633C02EC2B}"/>
              </a:ext>
            </a:extLst>
          </p:cNvPr>
          <p:cNvSpPr txBox="1">
            <a:spLocks/>
          </p:cNvSpPr>
          <p:nvPr/>
        </p:nvSpPr>
        <p:spPr>
          <a:xfrm>
            <a:off x="8232999" y="4203243"/>
            <a:ext cx="3592556" cy="1796865"/>
          </a:xfrm>
          <a:prstGeom prst="flowChartProcess">
            <a:avLst/>
          </a:prstGeom>
          <a:solidFill>
            <a:srgbClr val="F7931D"/>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rPr>
              <a:t>Result: SEO progression in key groups </a:t>
            </a:r>
          </a:p>
        </p:txBody>
      </p:sp>
      <p:pic>
        <p:nvPicPr>
          <p:cNvPr id="3" name="Picture 2">
            <a:extLst>
              <a:ext uri="{FF2B5EF4-FFF2-40B4-BE49-F238E27FC236}">
                <a16:creationId xmlns:a16="http://schemas.microsoft.com/office/drawing/2014/main" xmlns="" id="{D1D05407-37CD-9946-847F-B01FD1E2F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722" y="1591661"/>
            <a:ext cx="3592556" cy="2611582"/>
          </a:xfrm>
          <a:prstGeom prst="rect">
            <a:avLst/>
          </a:prstGeom>
        </p:spPr>
      </p:pic>
      <p:pic>
        <p:nvPicPr>
          <p:cNvPr id="1026" name="Picture 2" descr="Image result for multitasking">
            <a:extLst>
              <a:ext uri="{FF2B5EF4-FFF2-40B4-BE49-F238E27FC236}">
                <a16:creationId xmlns:a16="http://schemas.microsoft.com/office/drawing/2014/main" xmlns="" id="{D2D267AD-6637-4327-900B-06EA171E48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794" y="1567911"/>
            <a:ext cx="3592556" cy="26353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uccess photo">
            <a:extLst>
              <a:ext uri="{FF2B5EF4-FFF2-40B4-BE49-F238E27FC236}">
                <a16:creationId xmlns:a16="http://schemas.microsoft.com/office/drawing/2014/main" xmlns="" id="{9DD80C81-7607-471B-9C6C-C9C53DCA040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32999" y="1591662"/>
            <a:ext cx="3592556" cy="2611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43E56282-22FE-004A-A859-0C73478E7C6E}"/>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20441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xmlns="" id="{6517F9A7-103D-DA41-A33C-7030863A2EEB}"/>
              </a:ext>
            </a:extLst>
          </p:cNvPr>
          <p:cNvGraphicFramePr/>
          <p:nvPr>
            <p:extLst/>
          </p:nvPr>
        </p:nvGraphicFramePr>
        <p:xfrm>
          <a:off x="5503459" y="4295605"/>
          <a:ext cx="2835666" cy="189044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3">
            <a:extLst>
              <a:ext uri="{FF2B5EF4-FFF2-40B4-BE49-F238E27FC236}">
                <a16:creationId xmlns:a16="http://schemas.microsoft.com/office/drawing/2014/main" xmlns="" id="{9C357A42-1503-479E-8098-8B737CD03082}"/>
              </a:ext>
            </a:extLst>
          </p:cNvPr>
          <p:cNvSpPr txBox="1">
            <a:spLocks/>
          </p:cNvSpPr>
          <p:nvPr/>
        </p:nvSpPr>
        <p:spPr>
          <a:xfrm>
            <a:off x="454793" y="375790"/>
            <a:ext cx="11737207" cy="5070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333333"/>
                </a:solidFill>
              </a:rPr>
              <a:t>RESULTS FROM OUR EFFORTS:</a:t>
            </a:r>
          </a:p>
        </p:txBody>
      </p:sp>
      <p:sp>
        <p:nvSpPr>
          <p:cNvPr id="5" name="Oval 4">
            <a:extLst>
              <a:ext uri="{FF2B5EF4-FFF2-40B4-BE49-F238E27FC236}">
                <a16:creationId xmlns:a16="http://schemas.microsoft.com/office/drawing/2014/main" xmlns="" id="{8BEA1F46-DA2C-427E-8C5B-8DF66BAF5CDA}"/>
              </a:ext>
            </a:extLst>
          </p:cNvPr>
          <p:cNvSpPr/>
          <p:nvPr/>
        </p:nvSpPr>
        <p:spPr>
          <a:xfrm>
            <a:off x="218691" y="1998445"/>
            <a:ext cx="2873829" cy="2873829"/>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Executive-mandated SEO goals</a:t>
            </a:r>
          </a:p>
        </p:txBody>
      </p:sp>
      <p:sp>
        <p:nvSpPr>
          <p:cNvPr id="28" name="Oval 27">
            <a:extLst>
              <a:ext uri="{FF2B5EF4-FFF2-40B4-BE49-F238E27FC236}">
                <a16:creationId xmlns:a16="http://schemas.microsoft.com/office/drawing/2014/main" xmlns="" id="{3EE26037-0F04-4AF7-8A87-9018E98FE2F1}"/>
              </a:ext>
            </a:extLst>
          </p:cNvPr>
          <p:cNvSpPr/>
          <p:nvPr/>
        </p:nvSpPr>
        <p:spPr>
          <a:xfrm>
            <a:off x="2004698" y="3453042"/>
            <a:ext cx="2873829" cy="2873829"/>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Faster IT response time</a:t>
            </a:r>
          </a:p>
        </p:txBody>
      </p:sp>
      <p:sp>
        <p:nvSpPr>
          <p:cNvPr id="29" name="Oval 28">
            <a:extLst>
              <a:ext uri="{FF2B5EF4-FFF2-40B4-BE49-F238E27FC236}">
                <a16:creationId xmlns:a16="http://schemas.microsoft.com/office/drawing/2014/main" xmlns="" id="{FB92AEB3-B497-4B1A-9C52-0138766C9BB7}"/>
              </a:ext>
            </a:extLst>
          </p:cNvPr>
          <p:cNvSpPr/>
          <p:nvPr/>
        </p:nvSpPr>
        <p:spPr>
          <a:xfrm>
            <a:off x="4200395" y="2149942"/>
            <a:ext cx="2873829" cy="2873829"/>
          </a:xfrm>
          <a:prstGeom prst="ellipse">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Weekly 3 hour analytic meetings</a:t>
            </a:r>
          </a:p>
        </p:txBody>
      </p:sp>
      <p:sp>
        <p:nvSpPr>
          <p:cNvPr id="30" name="Oval 29">
            <a:extLst>
              <a:ext uri="{FF2B5EF4-FFF2-40B4-BE49-F238E27FC236}">
                <a16:creationId xmlns:a16="http://schemas.microsoft.com/office/drawing/2014/main" xmlns="" id="{8B29B436-7586-4E3D-A05C-114C92D57495}"/>
              </a:ext>
            </a:extLst>
          </p:cNvPr>
          <p:cNvSpPr/>
          <p:nvPr/>
        </p:nvSpPr>
        <p:spPr>
          <a:xfrm>
            <a:off x="6191247" y="3435359"/>
            <a:ext cx="2873829" cy="2873829"/>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SEO focused job roles</a:t>
            </a:r>
          </a:p>
        </p:txBody>
      </p:sp>
      <p:sp>
        <p:nvSpPr>
          <p:cNvPr id="31" name="Oval 30">
            <a:extLst>
              <a:ext uri="{FF2B5EF4-FFF2-40B4-BE49-F238E27FC236}">
                <a16:creationId xmlns:a16="http://schemas.microsoft.com/office/drawing/2014/main" xmlns="" id="{894E21CC-C7F0-42DD-B6A3-C847E82EA7E2}"/>
              </a:ext>
            </a:extLst>
          </p:cNvPr>
          <p:cNvSpPr/>
          <p:nvPr/>
        </p:nvSpPr>
        <p:spPr>
          <a:xfrm>
            <a:off x="8182099" y="1422186"/>
            <a:ext cx="3857239" cy="385723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Healthy SEO Competition</a:t>
            </a:r>
          </a:p>
        </p:txBody>
      </p:sp>
      <p:sp>
        <p:nvSpPr>
          <p:cNvPr id="33" name="Oval 32">
            <a:extLst>
              <a:ext uri="{FF2B5EF4-FFF2-40B4-BE49-F238E27FC236}">
                <a16:creationId xmlns:a16="http://schemas.microsoft.com/office/drawing/2014/main" xmlns="" id="{03D64409-76F3-412C-BD4E-F9ED72851845}"/>
              </a:ext>
            </a:extLst>
          </p:cNvPr>
          <p:cNvSpPr/>
          <p:nvPr/>
        </p:nvSpPr>
        <p:spPr>
          <a:xfrm>
            <a:off x="8182099" y="1417433"/>
            <a:ext cx="3857239" cy="385723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 name="Group 1">
            <a:extLst>
              <a:ext uri="{FF2B5EF4-FFF2-40B4-BE49-F238E27FC236}">
                <a16:creationId xmlns:a16="http://schemas.microsoft.com/office/drawing/2014/main" xmlns="" id="{4B7C925D-909F-4DF5-BB58-6943D9F9C83D}"/>
              </a:ext>
            </a:extLst>
          </p:cNvPr>
          <p:cNvGrpSpPr/>
          <p:nvPr/>
        </p:nvGrpSpPr>
        <p:grpSpPr>
          <a:xfrm>
            <a:off x="8820320" y="1744698"/>
            <a:ext cx="2586850" cy="2033886"/>
            <a:chOff x="655869" y="3874924"/>
            <a:chExt cx="2586850" cy="2033886"/>
          </a:xfrm>
        </p:grpSpPr>
        <p:sp>
          <p:nvSpPr>
            <p:cNvPr id="23" name="Text Placeholder 9">
              <a:extLst>
                <a:ext uri="{FF2B5EF4-FFF2-40B4-BE49-F238E27FC236}">
                  <a16:creationId xmlns:a16="http://schemas.microsoft.com/office/drawing/2014/main" xmlns="" id="{99BB9ABA-D4FC-4A11-9DE7-F3ADDE246938}"/>
                </a:ext>
              </a:extLst>
            </p:cNvPr>
            <p:cNvSpPr txBox="1">
              <a:spLocks/>
            </p:cNvSpPr>
            <p:nvPr/>
          </p:nvSpPr>
          <p:spPr>
            <a:xfrm>
              <a:off x="692207" y="3874924"/>
              <a:ext cx="2550512"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aseline="0" dirty="0">
                  <a:solidFill>
                    <a:srgbClr val="C1FBC2"/>
                  </a:solidFill>
                  <a:latin typeface="+mn-lt"/>
                </a:rPr>
                <a:t>+48%</a:t>
              </a:r>
            </a:p>
          </p:txBody>
        </p:sp>
        <p:sp>
          <p:nvSpPr>
            <p:cNvPr id="24" name="Text Placeholder 17">
              <a:extLst>
                <a:ext uri="{FF2B5EF4-FFF2-40B4-BE49-F238E27FC236}">
                  <a16:creationId xmlns:a16="http://schemas.microsoft.com/office/drawing/2014/main" xmlns="" id="{EE2E45FF-398E-474E-8EE4-92B5E50AA5D4}"/>
                </a:ext>
              </a:extLst>
            </p:cNvPr>
            <p:cNvSpPr txBox="1">
              <a:spLocks/>
            </p:cNvSpPr>
            <p:nvPr/>
          </p:nvSpPr>
          <p:spPr>
            <a:xfrm>
              <a:off x="655869" y="4550264"/>
              <a:ext cx="2550512" cy="1358546"/>
            </a:xfrm>
            <a:prstGeom prst="rect">
              <a:avLst/>
            </a:prstGeom>
          </p:spPr>
          <p:txBody>
            <a:bodyPr vert="horz" lIns="91416" tIns="0" rIns="91416" bIns="0" rtlCol="0">
              <a:noAutofit/>
            </a:bodyPr>
            <a:lstStyle>
              <a:defPPr>
                <a:defRPr lang="en-US"/>
              </a:defPPr>
              <a:lvl1pPr indent="3175" algn="ctr">
                <a:lnSpc>
                  <a:spcPct val="94000"/>
                </a:lnSpc>
                <a:spcBef>
                  <a:spcPts val="800"/>
                </a:spcBef>
                <a:spcAft>
                  <a:spcPts val="400"/>
                </a:spcAft>
                <a:buClr>
                  <a:schemeClr val="accent1"/>
                </a:buClr>
                <a:buSzPct val="70000"/>
                <a:buFont typeface="Arial" panose="020B0604020202020204" pitchFamily="34" charset="0"/>
                <a:buChar char="​"/>
                <a:defRPr sz="2400">
                  <a:solidFill>
                    <a:schemeClr val="tx1">
                      <a:lumMod val="65000"/>
                      <a:lumOff val="35000"/>
                    </a:schemeClr>
                  </a:solidFill>
                  <a:latin typeface="+mj-lt"/>
                </a:defRPr>
              </a:lvl1pPr>
              <a:lvl2pPr marL="0" indent="0" algn="ctr">
                <a:lnSpc>
                  <a:spcPct val="94000"/>
                </a:lnSpc>
                <a:spcBef>
                  <a:spcPts val="600"/>
                </a:spcBef>
                <a:spcAft>
                  <a:spcPts val="400"/>
                </a:spcAft>
                <a:buClr>
                  <a:schemeClr val="tx1">
                    <a:lumMod val="65000"/>
                    <a:lumOff val="35000"/>
                  </a:schemeClr>
                </a:buClr>
                <a:buSzPct val="70000"/>
                <a:buFont typeface="Arial" panose="020B0604020202020204" pitchFamily="34" charset="0"/>
                <a:buChar char="​"/>
                <a:defRPr sz="2000">
                  <a:solidFill>
                    <a:schemeClr val="tx1">
                      <a:lumMod val="65000"/>
                      <a:lumOff val="35000"/>
                    </a:schemeClr>
                  </a:solidFill>
                  <a:latin typeface="+mj-lt"/>
                </a:defRPr>
              </a:lvl2pPr>
              <a:lvl3pPr marL="171450" indent="-171450">
                <a:lnSpc>
                  <a:spcPct val="94000"/>
                </a:lnSpc>
                <a:spcBef>
                  <a:spcPts val="600"/>
                </a:spcBef>
                <a:spcAft>
                  <a:spcPts val="400"/>
                </a:spcAft>
                <a:buClr>
                  <a:schemeClr val="accent1"/>
                </a:buClr>
                <a:buSzPct val="70000"/>
                <a:buFont typeface="Arial" panose="020B0604020202020204" pitchFamily="34" charset="0"/>
                <a:buChar char="•"/>
                <a:defRPr>
                  <a:solidFill>
                    <a:schemeClr val="tx1">
                      <a:lumMod val="65000"/>
                      <a:lumOff val="35000"/>
                    </a:schemeClr>
                  </a:solidFill>
                </a:defRPr>
              </a:lvl3pPr>
              <a:lvl4pPr marL="0" indent="0">
                <a:lnSpc>
                  <a:spcPct val="89000"/>
                </a:lnSpc>
                <a:spcBef>
                  <a:spcPts val="500"/>
                </a:spcBef>
                <a:spcAft>
                  <a:spcPts val="1400"/>
                </a:spcAft>
                <a:buSzPct val="80000"/>
                <a:buFont typeface="Arial" panose="020B0604020202020204" pitchFamily="34" charset="0"/>
                <a:buChar char="​"/>
                <a:tabLst>
                  <a:tab pos="403225" algn="l"/>
                </a:tabLst>
                <a:defRPr sz="3400" baseline="0">
                  <a:latin typeface="+mj-lt"/>
                </a:defRPr>
              </a:lvl4pPr>
              <a:lvl5pPr marL="0" indent="0">
                <a:lnSpc>
                  <a:spcPct val="95000"/>
                </a:lnSpc>
                <a:spcBef>
                  <a:spcPts val="0"/>
                </a:spcBef>
                <a:buSzPct val="80000"/>
                <a:buFont typeface="Arial" panose="020B0604020202020204" pitchFamily="34" charset="0"/>
                <a:buChar char="​"/>
                <a:defRPr sz="21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1800" b="1" dirty="0">
                  <a:solidFill>
                    <a:schemeClr val="bg1"/>
                  </a:solidFill>
                  <a:latin typeface="+mn-lt"/>
                </a:rPr>
                <a:t>Organic Traffic</a:t>
              </a:r>
            </a:p>
            <a:p>
              <a:endParaRPr lang="en-US" sz="1800" dirty="0">
                <a:solidFill>
                  <a:schemeClr val="tx1"/>
                </a:solidFill>
                <a:latin typeface="+mn-lt"/>
              </a:endParaRPr>
            </a:p>
          </p:txBody>
        </p:sp>
      </p:grpSp>
      <p:grpSp>
        <p:nvGrpSpPr>
          <p:cNvPr id="3" name="Group 2">
            <a:extLst>
              <a:ext uri="{FF2B5EF4-FFF2-40B4-BE49-F238E27FC236}">
                <a16:creationId xmlns:a16="http://schemas.microsoft.com/office/drawing/2014/main" xmlns="" id="{183DA942-C5BA-4600-8353-728A8B64635B}"/>
              </a:ext>
            </a:extLst>
          </p:cNvPr>
          <p:cNvGrpSpPr/>
          <p:nvPr/>
        </p:nvGrpSpPr>
        <p:grpSpPr>
          <a:xfrm>
            <a:off x="8820321" y="2862334"/>
            <a:ext cx="2586849" cy="1514260"/>
            <a:chOff x="3403909" y="2517373"/>
            <a:chExt cx="2586849" cy="1514260"/>
          </a:xfrm>
        </p:grpSpPr>
        <p:sp>
          <p:nvSpPr>
            <p:cNvPr id="25" name="Text Placeholder 11">
              <a:extLst>
                <a:ext uri="{FF2B5EF4-FFF2-40B4-BE49-F238E27FC236}">
                  <a16:creationId xmlns:a16="http://schemas.microsoft.com/office/drawing/2014/main" xmlns="" id="{5E029885-030C-49D8-AC37-C8E4E13B9BE9}"/>
                </a:ext>
              </a:extLst>
            </p:cNvPr>
            <p:cNvSpPr txBox="1">
              <a:spLocks/>
            </p:cNvSpPr>
            <p:nvPr/>
          </p:nvSpPr>
          <p:spPr>
            <a:xfrm>
              <a:off x="3403909" y="2517373"/>
              <a:ext cx="2550512" cy="1036903"/>
            </a:xfrm>
            <a:prstGeom prst="rect">
              <a:avLst/>
            </a:prstGeom>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aseline="0" dirty="0">
                  <a:solidFill>
                    <a:srgbClr val="C1FBC2"/>
                  </a:solidFill>
                  <a:latin typeface="+mn-lt"/>
                </a:rPr>
                <a:t>+18%</a:t>
              </a:r>
            </a:p>
          </p:txBody>
        </p:sp>
        <p:sp>
          <p:nvSpPr>
            <p:cNvPr id="26" name="Text Placeholder 18">
              <a:extLst>
                <a:ext uri="{FF2B5EF4-FFF2-40B4-BE49-F238E27FC236}">
                  <a16:creationId xmlns:a16="http://schemas.microsoft.com/office/drawing/2014/main" xmlns="" id="{448B20F2-C2E8-4EED-965C-DEEE376A33AA}"/>
                </a:ext>
              </a:extLst>
            </p:cNvPr>
            <p:cNvSpPr txBox="1">
              <a:spLocks/>
            </p:cNvSpPr>
            <p:nvPr/>
          </p:nvSpPr>
          <p:spPr>
            <a:xfrm>
              <a:off x="3440246" y="3213485"/>
              <a:ext cx="2550512" cy="818148"/>
            </a:xfrm>
            <a:prstGeom prst="rect">
              <a:avLst/>
            </a:prstGeom>
          </p:spPr>
          <p:txBody>
            <a:bodyPr vert="horz" lIns="91416" tIns="0" rIns="91416" bIns="0" rtlCol="0">
              <a:noAutofit/>
            </a:bodyPr>
            <a:lstStyle>
              <a:defPPr>
                <a:defRPr lang="en-US"/>
              </a:defPPr>
              <a:lvl1pPr indent="3175" algn="ctr">
                <a:lnSpc>
                  <a:spcPct val="94000"/>
                </a:lnSpc>
                <a:spcBef>
                  <a:spcPts val="800"/>
                </a:spcBef>
                <a:spcAft>
                  <a:spcPts val="400"/>
                </a:spcAft>
                <a:buClr>
                  <a:schemeClr val="accent1"/>
                </a:buClr>
                <a:buSzPct val="70000"/>
                <a:buFont typeface="Arial" panose="020B0604020202020204" pitchFamily="34" charset="0"/>
                <a:buChar char="​"/>
                <a:defRPr sz="2400">
                  <a:solidFill>
                    <a:schemeClr val="tx1">
                      <a:lumMod val="65000"/>
                      <a:lumOff val="35000"/>
                    </a:schemeClr>
                  </a:solidFill>
                  <a:latin typeface="+mj-lt"/>
                </a:defRPr>
              </a:lvl1pPr>
              <a:lvl2pPr marL="0" indent="0" algn="ctr">
                <a:lnSpc>
                  <a:spcPct val="94000"/>
                </a:lnSpc>
                <a:spcBef>
                  <a:spcPts val="600"/>
                </a:spcBef>
                <a:spcAft>
                  <a:spcPts val="400"/>
                </a:spcAft>
                <a:buClr>
                  <a:schemeClr val="tx1">
                    <a:lumMod val="65000"/>
                    <a:lumOff val="35000"/>
                  </a:schemeClr>
                </a:buClr>
                <a:buSzPct val="70000"/>
                <a:buFont typeface="Arial" panose="020B0604020202020204" pitchFamily="34" charset="0"/>
                <a:buChar char="​"/>
                <a:defRPr sz="2000">
                  <a:solidFill>
                    <a:schemeClr val="tx1">
                      <a:lumMod val="65000"/>
                      <a:lumOff val="35000"/>
                    </a:schemeClr>
                  </a:solidFill>
                  <a:latin typeface="+mj-lt"/>
                </a:defRPr>
              </a:lvl2pPr>
              <a:lvl3pPr marL="171450" indent="-171450">
                <a:lnSpc>
                  <a:spcPct val="94000"/>
                </a:lnSpc>
                <a:spcBef>
                  <a:spcPts val="600"/>
                </a:spcBef>
                <a:spcAft>
                  <a:spcPts val="400"/>
                </a:spcAft>
                <a:buClr>
                  <a:schemeClr val="accent1"/>
                </a:buClr>
                <a:buSzPct val="70000"/>
                <a:buFont typeface="Arial" panose="020B0604020202020204" pitchFamily="34" charset="0"/>
                <a:buChar char="•"/>
                <a:defRPr>
                  <a:solidFill>
                    <a:schemeClr val="tx1">
                      <a:lumMod val="65000"/>
                      <a:lumOff val="35000"/>
                    </a:schemeClr>
                  </a:solidFill>
                </a:defRPr>
              </a:lvl3pPr>
              <a:lvl4pPr marL="0" indent="0">
                <a:lnSpc>
                  <a:spcPct val="89000"/>
                </a:lnSpc>
                <a:spcBef>
                  <a:spcPts val="500"/>
                </a:spcBef>
                <a:spcAft>
                  <a:spcPts val="1400"/>
                </a:spcAft>
                <a:buSzPct val="80000"/>
                <a:buFont typeface="Arial" panose="020B0604020202020204" pitchFamily="34" charset="0"/>
                <a:buChar char="​"/>
                <a:tabLst>
                  <a:tab pos="403225" algn="l"/>
                </a:tabLst>
                <a:defRPr sz="3400" baseline="0">
                  <a:latin typeface="+mj-lt"/>
                </a:defRPr>
              </a:lvl4pPr>
              <a:lvl5pPr marL="0" indent="0">
                <a:lnSpc>
                  <a:spcPct val="95000"/>
                </a:lnSpc>
                <a:spcBef>
                  <a:spcPts val="0"/>
                </a:spcBef>
                <a:buSzPct val="80000"/>
                <a:buFont typeface="Arial" panose="020B0604020202020204" pitchFamily="34" charset="0"/>
                <a:buChar char="​"/>
                <a:defRPr sz="21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1800" b="1" dirty="0">
                  <a:solidFill>
                    <a:schemeClr val="bg1"/>
                  </a:solidFill>
                  <a:latin typeface="+mn-lt"/>
                </a:rPr>
                <a:t>Customer Count</a:t>
              </a:r>
              <a:endParaRPr lang="en-US" sz="1800" dirty="0">
                <a:solidFill>
                  <a:schemeClr val="bg1"/>
                </a:solidFill>
                <a:latin typeface="+mn-lt"/>
              </a:endParaRPr>
            </a:p>
          </p:txBody>
        </p:sp>
      </p:grpSp>
      <p:grpSp>
        <p:nvGrpSpPr>
          <p:cNvPr id="4" name="Group 3">
            <a:extLst>
              <a:ext uri="{FF2B5EF4-FFF2-40B4-BE49-F238E27FC236}">
                <a16:creationId xmlns:a16="http://schemas.microsoft.com/office/drawing/2014/main" xmlns="" id="{64D9F493-CFA0-4A07-8BA0-54EAC61D8BFD}"/>
              </a:ext>
            </a:extLst>
          </p:cNvPr>
          <p:cNvGrpSpPr/>
          <p:nvPr/>
        </p:nvGrpSpPr>
        <p:grpSpPr>
          <a:xfrm>
            <a:off x="8833312" y="4088505"/>
            <a:ext cx="2560867" cy="1124575"/>
            <a:chOff x="8061547" y="1200539"/>
            <a:chExt cx="2560867" cy="1124575"/>
          </a:xfrm>
        </p:grpSpPr>
        <p:sp>
          <p:nvSpPr>
            <p:cNvPr id="27" name="Text Placeholder 15">
              <a:extLst>
                <a:ext uri="{FF2B5EF4-FFF2-40B4-BE49-F238E27FC236}">
                  <a16:creationId xmlns:a16="http://schemas.microsoft.com/office/drawing/2014/main" xmlns="" id="{65B31D0F-BCD6-4015-A5F0-44F00B4FA8C6}"/>
                </a:ext>
              </a:extLst>
            </p:cNvPr>
            <p:cNvSpPr txBox="1">
              <a:spLocks/>
            </p:cNvSpPr>
            <p:nvPr/>
          </p:nvSpPr>
          <p:spPr>
            <a:xfrm>
              <a:off x="8071902" y="1200539"/>
              <a:ext cx="2550512" cy="818148"/>
            </a:xfrm>
            <a:prstGeom prst="rect">
              <a:avLst/>
            </a:prstGeom>
            <a:ln>
              <a:noFill/>
            </a:ln>
          </p:spPr>
          <p:txBody>
            <a:bodyPr vert="horz"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4400" baseline="0" dirty="0">
                  <a:solidFill>
                    <a:srgbClr val="C1FBC2"/>
                  </a:solidFill>
                  <a:latin typeface="+mn-lt"/>
                </a:rPr>
                <a:t>+40%</a:t>
              </a:r>
            </a:p>
          </p:txBody>
        </p:sp>
        <p:sp>
          <p:nvSpPr>
            <p:cNvPr id="32" name="Text Placeholder 20">
              <a:extLst>
                <a:ext uri="{FF2B5EF4-FFF2-40B4-BE49-F238E27FC236}">
                  <a16:creationId xmlns:a16="http://schemas.microsoft.com/office/drawing/2014/main" xmlns="" id="{1A158B31-0337-4238-BCDA-241D638C79D1}"/>
                </a:ext>
              </a:extLst>
            </p:cNvPr>
            <p:cNvSpPr txBox="1">
              <a:spLocks/>
            </p:cNvSpPr>
            <p:nvPr/>
          </p:nvSpPr>
          <p:spPr>
            <a:xfrm>
              <a:off x="8061547" y="1874932"/>
              <a:ext cx="2550512" cy="450182"/>
            </a:xfrm>
            <a:prstGeom prst="rect">
              <a:avLst/>
            </a:prstGeom>
            <a:ln>
              <a:noFill/>
            </a:ln>
          </p:spPr>
          <p:txBody>
            <a:bodyPr vert="horz" lIns="91416" tIns="0" rIns="91416" bIns="0" rtlCol="0">
              <a:noAutofit/>
            </a:bodyPr>
            <a:lstStyle>
              <a:defPPr>
                <a:defRPr lang="en-US"/>
              </a:defPPr>
              <a:lvl1pPr indent="3175" algn="ctr">
                <a:lnSpc>
                  <a:spcPct val="94000"/>
                </a:lnSpc>
                <a:spcBef>
                  <a:spcPts val="800"/>
                </a:spcBef>
                <a:spcAft>
                  <a:spcPts val="400"/>
                </a:spcAft>
                <a:buClr>
                  <a:schemeClr val="accent1"/>
                </a:buClr>
                <a:buSzPct val="70000"/>
                <a:buFont typeface="Arial" panose="020B0604020202020204" pitchFamily="34" charset="0"/>
                <a:buChar char="​"/>
                <a:defRPr sz="2400">
                  <a:solidFill>
                    <a:schemeClr val="tx1">
                      <a:lumMod val="65000"/>
                      <a:lumOff val="35000"/>
                    </a:schemeClr>
                  </a:solidFill>
                  <a:latin typeface="+mj-lt"/>
                </a:defRPr>
              </a:lvl1pPr>
              <a:lvl2pPr marL="0" indent="0" algn="ctr">
                <a:lnSpc>
                  <a:spcPct val="94000"/>
                </a:lnSpc>
                <a:spcBef>
                  <a:spcPts val="600"/>
                </a:spcBef>
                <a:spcAft>
                  <a:spcPts val="400"/>
                </a:spcAft>
                <a:buClr>
                  <a:schemeClr val="tx1">
                    <a:lumMod val="65000"/>
                    <a:lumOff val="35000"/>
                  </a:schemeClr>
                </a:buClr>
                <a:buSzPct val="70000"/>
                <a:buFont typeface="Arial" panose="020B0604020202020204" pitchFamily="34" charset="0"/>
                <a:buChar char="​"/>
                <a:defRPr sz="2000">
                  <a:solidFill>
                    <a:schemeClr val="tx1">
                      <a:lumMod val="65000"/>
                      <a:lumOff val="35000"/>
                    </a:schemeClr>
                  </a:solidFill>
                  <a:latin typeface="+mj-lt"/>
                </a:defRPr>
              </a:lvl2pPr>
              <a:lvl3pPr marL="171450" indent="-171450">
                <a:lnSpc>
                  <a:spcPct val="94000"/>
                </a:lnSpc>
                <a:spcBef>
                  <a:spcPts val="600"/>
                </a:spcBef>
                <a:spcAft>
                  <a:spcPts val="400"/>
                </a:spcAft>
                <a:buClr>
                  <a:schemeClr val="accent1"/>
                </a:buClr>
                <a:buSzPct val="70000"/>
                <a:buFont typeface="Arial" panose="020B0604020202020204" pitchFamily="34" charset="0"/>
                <a:buChar char="•"/>
                <a:defRPr>
                  <a:solidFill>
                    <a:schemeClr val="tx1">
                      <a:lumMod val="65000"/>
                      <a:lumOff val="35000"/>
                    </a:schemeClr>
                  </a:solidFill>
                </a:defRPr>
              </a:lvl3pPr>
              <a:lvl4pPr marL="0" indent="0">
                <a:lnSpc>
                  <a:spcPct val="89000"/>
                </a:lnSpc>
                <a:spcBef>
                  <a:spcPts val="500"/>
                </a:spcBef>
                <a:spcAft>
                  <a:spcPts val="1400"/>
                </a:spcAft>
                <a:buSzPct val="80000"/>
                <a:buFont typeface="Arial" panose="020B0604020202020204" pitchFamily="34" charset="0"/>
                <a:buChar char="​"/>
                <a:tabLst>
                  <a:tab pos="403225" algn="l"/>
                </a:tabLst>
                <a:defRPr sz="3400" baseline="0">
                  <a:latin typeface="+mj-lt"/>
                </a:defRPr>
              </a:lvl4pPr>
              <a:lvl5pPr marL="0" indent="0">
                <a:lnSpc>
                  <a:spcPct val="95000"/>
                </a:lnSpc>
                <a:spcBef>
                  <a:spcPts val="0"/>
                </a:spcBef>
                <a:buSzPct val="80000"/>
                <a:buFont typeface="Arial" panose="020B0604020202020204" pitchFamily="34" charset="0"/>
                <a:buChar char="​"/>
                <a:defRPr sz="21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1800" b="1" dirty="0">
                  <a:solidFill>
                    <a:schemeClr val="bg1"/>
                  </a:solidFill>
                  <a:latin typeface="+mn-lt"/>
                </a:rPr>
                <a:t>Revenue</a:t>
              </a:r>
            </a:p>
          </p:txBody>
        </p:sp>
      </p:grpSp>
      <p:sp>
        <p:nvSpPr>
          <p:cNvPr id="34" name="Text Placeholder 3">
            <a:extLst>
              <a:ext uri="{FF2B5EF4-FFF2-40B4-BE49-F238E27FC236}">
                <a16:creationId xmlns:a16="http://schemas.microsoft.com/office/drawing/2014/main" xmlns="" id="{1D880BDE-351D-45F6-BEF9-8CE7F83E55BB}"/>
              </a:ext>
            </a:extLst>
          </p:cNvPr>
          <p:cNvSpPr txBox="1">
            <a:spLocks/>
          </p:cNvSpPr>
          <p:nvPr/>
        </p:nvSpPr>
        <p:spPr>
          <a:xfrm>
            <a:off x="454793" y="899459"/>
            <a:ext cx="11737207" cy="5070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333333"/>
                </a:solidFill>
              </a:rPr>
              <a:t>MORE</a:t>
            </a:r>
            <a:r>
              <a:rPr lang="en-US" sz="3200" b="1" dirty="0">
                <a:solidFill>
                  <a:srgbClr val="009DDA"/>
                </a:solidFill>
              </a:rPr>
              <a:t> ATTENTION, </a:t>
            </a:r>
            <a:r>
              <a:rPr lang="en-US" sz="3200" b="1" dirty="0">
                <a:solidFill>
                  <a:srgbClr val="333333"/>
                </a:solidFill>
              </a:rPr>
              <a:t>MORE</a:t>
            </a:r>
            <a:r>
              <a:rPr lang="en-US" sz="3200" b="1" dirty="0">
                <a:solidFill>
                  <a:srgbClr val="009DDA"/>
                </a:solidFill>
              </a:rPr>
              <a:t> INTENTION</a:t>
            </a:r>
          </a:p>
        </p:txBody>
      </p:sp>
      <p:sp>
        <p:nvSpPr>
          <p:cNvPr id="35" name="Text Placeholder 9">
            <a:extLst>
              <a:ext uri="{FF2B5EF4-FFF2-40B4-BE49-F238E27FC236}">
                <a16:creationId xmlns:a16="http://schemas.microsoft.com/office/drawing/2014/main" xmlns="" id="{609FF919-7838-4132-8F4B-A79B363B54EC}"/>
              </a:ext>
            </a:extLst>
          </p:cNvPr>
          <p:cNvSpPr txBox="1">
            <a:spLocks/>
          </p:cNvSpPr>
          <p:nvPr/>
        </p:nvSpPr>
        <p:spPr>
          <a:xfrm>
            <a:off x="8692850" y="1418936"/>
            <a:ext cx="2550512" cy="3857239"/>
          </a:xfrm>
          <a:prstGeom prst="rect">
            <a:avLst/>
          </a:prstGeom>
        </p:spPr>
        <p:txBody>
          <a:bodyPr vert="vert270" lIns="0" tIns="0" rIns="0" bIns="0" rtlCol="0">
            <a:noAutofit/>
          </a:bodyPr>
          <a:lstStyle>
            <a:lvl1pPr indent="0" algn="ctr">
              <a:lnSpc>
                <a:spcPct val="100000"/>
              </a:lnSpc>
              <a:spcBef>
                <a:spcPts val="0"/>
              </a:spcBef>
              <a:spcAft>
                <a:spcPts val="0"/>
              </a:spcAft>
              <a:buClr>
                <a:schemeClr val="accent1"/>
              </a:buClr>
              <a:buSzPct val="70000"/>
              <a:buFont typeface="Arial" panose="020B0604020202020204" pitchFamily="34" charset="0"/>
              <a:buChar char="​"/>
              <a:defRPr sz="6000" baseline="30000">
                <a:solidFill>
                  <a:schemeClr val="accent1"/>
                </a:solidFill>
                <a:latin typeface="+mj-lt"/>
              </a:defRPr>
            </a:lvl1pPr>
            <a:lvl2pPr marL="0" indent="0" algn="ctr">
              <a:lnSpc>
                <a:spcPct val="100000"/>
              </a:lnSpc>
              <a:spcBef>
                <a:spcPts val="0"/>
              </a:spcBef>
              <a:spcAft>
                <a:spcPts val="0"/>
              </a:spcAft>
              <a:buClr>
                <a:schemeClr val="tx1">
                  <a:lumMod val="65000"/>
                  <a:lumOff val="35000"/>
                </a:schemeClr>
              </a:buClr>
              <a:buSzPct val="70000"/>
              <a:buFont typeface="Arial" panose="020B0604020202020204" pitchFamily="34" charset="0"/>
              <a:buNone/>
              <a:defRPr sz="6000">
                <a:solidFill>
                  <a:schemeClr val="accent2"/>
                </a:solidFill>
              </a:defRPr>
            </a:lvl2pPr>
            <a:lvl3pPr marL="0" indent="0" algn="ctr">
              <a:lnSpc>
                <a:spcPct val="100000"/>
              </a:lnSpc>
              <a:spcBef>
                <a:spcPts val="0"/>
              </a:spcBef>
              <a:spcAft>
                <a:spcPts val="0"/>
              </a:spcAft>
              <a:buClr>
                <a:schemeClr val="tx1">
                  <a:lumMod val="65000"/>
                  <a:lumOff val="35000"/>
                </a:schemeClr>
              </a:buClr>
              <a:buSzPct val="60000"/>
              <a:buFont typeface="Arial" panose="020B0604020202020204" pitchFamily="34" charset="0"/>
              <a:buChar char="​"/>
              <a:defRPr sz="6000">
                <a:solidFill>
                  <a:schemeClr val="tx1">
                    <a:lumMod val="65000"/>
                    <a:lumOff val="35000"/>
                  </a:schemeClr>
                </a:solidFill>
                <a:latin typeface="+mj-lt"/>
              </a:defRPr>
            </a:lvl3pPr>
            <a:lvl4pPr marL="0" indent="0" algn="ctr">
              <a:lnSpc>
                <a:spcPct val="100000"/>
              </a:lnSpc>
              <a:spcBef>
                <a:spcPts val="0"/>
              </a:spcBef>
              <a:spcAft>
                <a:spcPts val="0"/>
              </a:spcAft>
              <a:buSzPct val="80000"/>
              <a:buFont typeface="Arial" panose="020B0604020202020204" pitchFamily="34" charset="0"/>
              <a:buChar char="​"/>
              <a:tabLst>
                <a:tab pos="403225" algn="l"/>
              </a:tabLst>
              <a:defRPr sz="6000" baseline="0">
                <a:latin typeface="+mj-lt"/>
              </a:defRPr>
            </a:lvl4pPr>
            <a:lvl5pPr marL="0" indent="0" algn="ctr">
              <a:lnSpc>
                <a:spcPct val="100000"/>
              </a:lnSpc>
              <a:spcBef>
                <a:spcPts val="0"/>
              </a:spcBef>
              <a:spcAft>
                <a:spcPts val="0"/>
              </a:spcAft>
              <a:buSzPct val="80000"/>
              <a:buFont typeface="Arial" panose="020B0604020202020204" pitchFamily="34" charset="0"/>
              <a:buChar char="​"/>
              <a:defRPr sz="60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r>
              <a:rPr lang="en-US" sz="2400" baseline="0" dirty="0">
                <a:solidFill>
                  <a:srgbClr val="C1FBC2"/>
                </a:solidFill>
                <a:latin typeface="+mn-lt"/>
              </a:rPr>
              <a:t>Business Unit X</a:t>
            </a:r>
          </a:p>
        </p:txBody>
      </p:sp>
      <p:sp>
        <p:nvSpPr>
          <p:cNvPr id="21" name="TextBox 20">
            <a:extLst>
              <a:ext uri="{FF2B5EF4-FFF2-40B4-BE49-F238E27FC236}">
                <a16:creationId xmlns:a16="http://schemas.microsoft.com/office/drawing/2014/main" xmlns="" id="{EB65B48F-62B0-C047-902D-75FF963791F9}"/>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6727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29" grpId="0" animBg="1"/>
      <p:bldP spid="30" grpId="0" animBg="1"/>
      <p:bldP spid="31" grpId="0" animBg="1"/>
      <p:bldP spid="33" grpId="0" animBg="1"/>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194F8F7E-2C77-3043-A92E-92DBFF240306}"/>
              </a:ext>
            </a:extLst>
          </p:cNvPr>
          <p:cNvSpPr txBox="1">
            <a:spLocks/>
          </p:cNvSpPr>
          <p:nvPr/>
        </p:nvSpPr>
        <p:spPr>
          <a:xfrm>
            <a:off x="437262" y="836596"/>
            <a:ext cx="4004190" cy="5070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KEY TAKEAWAYS</a:t>
            </a:r>
          </a:p>
        </p:txBody>
      </p:sp>
      <p:cxnSp>
        <p:nvCxnSpPr>
          <p:cNvPr id="19" name="Straight Connector 18">
            <a:extLst>
              <a:ext uri="{FF2B5EF4-FFF2-40B4-BE49-F238E27FC236}">
                <a16:creationId xmlns:a16="http://schemas.microsoft.com/office/drawing/2014/main" xmlns="" id="{2BAB3D28-8DD3-4DA0-9DA4-290EBA4D7E54}"/>
              </a:ext>
            </a:extLst>
          </p:cNvPr>
          <p:cNvCxnSpPr/>
          <p:nvPr/>
        </p:nvCxnSpPr>
        <p:spPr bwMode="ltGray">
          <a:xfrm>
            <a:off x="6096001" y="1524497"/>
            <a:ext cx="0" cy="4418449"/>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1ACC921-89D3-4E93-87FA-6E09A123A823}"/>
              </a:ext>
            </a:extLst>
          </p:cNvPr>
          <p:cNvCxnSpPr/>
          <p:nvPr/>
        </p:nvCxnSpPr>
        <p:spPr bwMode="ltGray">
          <a:xfrm flipH="1">
            <a:off x="534854" y="3733721"/>
            <a:ext cx="11122304" cy="0"/>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22" name="Text Placeholder 1035">
            <a:extLst>
              <a:ext uri="{FF2B5EF4-FFF2-40B4-BE49-F238E27FC236}">
                <a16:creationId xmlns:a16="http://schemas.microsoft.com/office/drawing/2014/main" xmlns="" id="{1118995D-B6A9-4FE1-9252-0403BE58B5C7}"/>
              </a:ext>
            </a:extLst>
          </p:cNvPr>
          <p:cNvSpPr txBox="1">
            <a:spLocks/>
          </p:cNvSpPr>
          <p:nvPr/>
        </p:nvSpPr>
        <p:spPr>
          <a:xfrm>
            <a:off x="2439357" y="1524497"/>
            <a:ext cx="3504288" cy="2011156"/>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kern="1200">
                <a:solidFill>
                  <a:schemeClr val="tx1"/>
                </a:solidFill>
                <a:latin typeface="+mn-lt"/>
                <a:ea typeface="+mn-ea"/>
                <a:cs typeface="+mn-cs"/>
              </a:defRPr>
            </a:lvl1pPr>
            <a:lvl2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6pPr>
            <a:lvl7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7pPr>
            <a:lvl8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8pPr>
            <a:lvl9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9pPr>
          </a:lstStyle>
          <a:p>
            <a:pPr>
              <a:buClr>
                <a:srgbClr val="5F5F5F">
                  <a:lumMod val="60000"/>
                  <a:lumOff val="40000"/>
                </a:srgbClr>
              </a:buClr>
              <a:defRPr/>
            </a:pPr>
            <a:r>
              <a:rPr lang="en-US" sz="2399" dirty="0">
                <a:solidFill>
                  <a:schemeClr val="bg1"/>
                </a:solidFill>
              </a:rPr>
              <a:t>Start small, educating from the inside out</a:t>
            </a:r>
          </a:p>
        </p:txBody>
      </p:sp>
      <p:sp>
        <p:nvSpPr>
          <p:cNvPr id="23" name="Text Placeholder 1036">
            <a:extLst>
              <a:ext uri="{FF2B5EF4-FFF2-40B4-BE49-F238E27FC236}">
                <a16:creationId xmlns:a16="http://schemas.microsoft.com/office/drawing/2014/main" xmlns="" id="{C7E29613-BEF0-4B19-9A7D-D3DCAB038233}"/>
              </a:ext>
            </a:extLst>
          </p:cNvPr>
          <p:cNvSpPr txBox="1">
            <a:spLocks/>
          </p:cNvSpPr>
          <p:nvPr/>
        </p:nvSpPr>
        <p:spPr>
          <a:xfrm>
            <a:off x="8152870" y="1524497"/>
            <a:ext cx="3504288" cy="2011156"/>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kern="1200">
                <a:solidFill>
                  <a:schemeClr val="tx1"/>
                </a:solidFill>
                <a:latin typeface="+mn-lt"/>
                <a:ea typeface="+mn-ea"/>
                <a:cs typeface="+mn-cs"/>
              </a:defRPr>
            </a:lvl1pPr>
            <a:lvl2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6pPr>
            <a:lvl7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7pPr>
            <a:lvl8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8pPr>
            <a:lvl9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9pPr>
          </a:lstStyle>
          <a:p>
            <a:pPr lvl="0">
              <a:buClr>
                <a:srgbClr val="5F5F5F">
                  <a:lumMod val="60000"/>
                  <a:lumOff val="40000"/>
                </a:srgbClr>
              </a:buClr>
              <a:defRPr/>
            </a:pPr>
            <a:r>
              <a:rPr lang="en-US" sz="2399" dirty="0">
                <a:solidFill>
                  <a:schemeClr val="bg1"/>
                </a:solidFill>
              </a:rPr>
              <a:t>Identify and work with your key internal partners</a:t>
            </a:r>
          </a:p>
        </p:txBody>
      </p:sp>
      <p:sp>
        <p:nvSpPr>
          <p:cNvPr id="24" name="Text Placeholder 1037">
            <a:extLst>
              <a:ext uri="{FF2B5EF4-FFF2-40B4-BE49-F238E27FC236}">
                <a16:creationId xmlns:a16="http://schemas.microsoft.com/office/drawing/2014/main" xmlns="" id="{C95F99D6-34FD-4804-9D01-6EA772EC41DA}"/>
              </a:ext>
            </a:extLst>
          </p:cNvPr>
          <p:cNvSpPr txBox="1">
            <a:spLocks/>
          </p:cNvSpPr>
          <p:nvPr/>
        </p:nvSpPr>
        <p:spPr>
          <a:xfrm>
            <a:off x="2439357" y="3832756"/>
            <a:ext cx="3504288" cy="2011156"/>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kern="1200">
                <a:solidFill>
                  <a:schemeClr val="tx1"/>
                </a:solidFill>
                <a:latin typeface="+mn-lt"/>
                <a:ea typeface="+mn-ea"/>
                <a:cs typeface="+mn-cs"/>
              </a:defRPr>
            </a:lvl1pPr>
            <a:lvl2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6pPr>
            <a:lvl7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7pPr>
            <a:lvl8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8pPr>
            <a:lvl9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9pPr>
          </a:lstStyle>
          <a:p>
            <a:pPr lvl="0">
              <a:buClr>
                <a:srgbClr val="5F5F5F">
                  <a:lumMod val="60000"/>
                  <a:lumOff val="40000"/>
                </a:srgbClr>
              </a:buClr>
              <a:defRPr/>
            </a:pPr>
            <a:r>
              <a:rPr lang="en-US" sz="2399" dirty="0">
                <a:solidFill>
                  <a:schemeClr val="bg1"/>
                </a:solidFill>
              </a:rPr>
              <a:t>Optimize, tailor, and sell</a:t>
            </a:r>
          </a:p>
        </p:txBody>
      </p:sp>
      <p:sp>
        <p:nvSpPr>
          <p:cNvPr id="25" name="Text Placeholder 1038">
            <a:extLst>
              <a:ext uri="{FF2B5EF4-FFF2-40B4-BE49-F238E27FC236}">
                <a16:creationId xmlns:a16="http://schemas.microsoft.com/office/drawing/2014/main" xmlns="" id="{3621A2EA-7D5A-414D-8A7C-AA01F03C05A0}"/>
              </a:ext>
            </a:extLst>
          </p:cNvPr>
          <p:cNvSpPr txBox="1">
            <a:spLocks/>
          </p:cNvSpPr>
          <p:nvPr/>
        </p:nvSpPr>
        <p:spPr>
          <a:xfrm>
            <a:off x="8152870" y="3832756"/>
            <a:ext cx="3504288" cy="2011156"/>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1200"/>
              </a:spcBef>
              <a:buClr>
                <a:schemeClr val="tx1">
                  <a:lumMod val="60000"/>
                  <a:lumOff val="40000"/>
                </a:schemeClr>
              </a:buClr>
              <a:buFont typeface="Arial" panose="020B0604020202020204" pitchFamily="34" charset="0"/>
              <a:buNone/>
              <a:defRPr sz="2400" kern="1200">
                <a:solidFill>
                  <a:schemeClr val="tx1"/>
                </a:solidFill>
                <a:latin typeface="+mn-lt"/>
                <a:ea typeface="+mn-ea"/>
                <a:cs typeface="+mn-cs"/>
              </a:defRPr>
            </a:lvl1pPr>
            <a:lvl2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2pPr>
            <a:lvl3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6pPr>
            <a:lvl7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7pPr>
            <a:lvl8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8pPr>
            <a:lvl9pPr marL="171450" indent="-17145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9pPr>
          </a:lstStyle>
          <a:p>
            <a:pPr lvl="0">
              <a:buClr>
                <a:srgbClr val="5F5F5F">
                  <a:lumMod val="60000"/>
                  <a:lumOff val="40000"/>
                </a:srgbClr>
              </a:buClr>
              <a:defRPr/>
            </a:pPr>
            <a:r>
              <a:rPr lang="en-US" sz="2399" dirty="0">
                <a:solidFill>
                  <a:schemeClr val="bg1"/>
                </a:solidFill>
              </a:rPr>
              <a:t>Continue refreshing the SEO conversation</a:t>
            </a:r>
          </a:p>
        </p:txBody>
      </p:sp>
      <p:grpSp>
        <p:nvGrpSpPr>
          <p:cNvPr id="26" name="Group 25">
            <a:extLst>
              <a:ext uri="{FF2B5EF4-FFF2-40B4-BE49-F238E27FC236}">
                <a16:creationId xmlns:a16="http://schemas.microsoft.com/office/drawing/2014/main" xmlns="" id="{C72F659D-3D54-4D4D-8408-87E4772EBB39}"/>
              </a:ext>
            </a:extLst>
          </p:cNvPr>
          <p:cNvGrpSpPr/>
          <p:nvPr/>
        </p:nvGrpSpPr>
        <p:grpSpPr>
          <a:xfrm>
            <a:off x="6602722" y="2046499"/>
            <a:ext cx="992392" cy="967159"/>
            <a:chOff x="3045943" y="3818270"/>
            <a:chExt cx="733578" cy="714926"/>
          </a:xfrm>
          <a:solidFill>
            <a:schemeClr val="bg1"/>
          </a:solidFill>
        </p:grpSpPr>
        <p:sp>
          <p:nvSpPr>
            <p:cNvPr id="27" name="Freeform 112">
              <a:extLst>
                <a:ext uri="{FF2B5EF4-FFF2-40B4-BE49-F238E27FC236}">
                  <a16:creationId xmlns:a16="http://schemas.microsoft.com/office/drawing/2014/main" xmlns="" id="{AACB334A-62AC-4E1E-9D70-EECD61D457C9}"/>
                </a:ext>
              </a:extLst>
            </p:cNvPr>
            <p:cNvSpPr>
              <a:spLocks noEditPoints="1"/>
            </p:cNvSpPr>
            <p:nvPr/>
          </p:nvSpPr>
          <p:spPr bwMode="auto">
            <a:xfrm>
              <a:off x="3045943" y="3852463"/>
              <a:ext cx="416522" cy="363680"/>
            </a:xfrm>
            <a:custGeom>
              <a:avLst/>
              <a:gdLst>
                <a:gd name="T0" fmla="*/ 31 w 137"/>
                <a:gd name="T1" fmla="*/ 120 h 120"/>
                <a:gd name="T2" fmla="*/ 26 w 137"/>
                <a:gd name="T3" fmla="*/ 118 h 120"/>
                <a:gd name="T4" fmla="*/ 2 w 137"/>
                <a:gd name="T5" fmla="*/ 94 h 120"/>
                <a:gd name="T6" fmla="*/ 0 w 137"/>
                <a:gd name="T7" fmla="*/ 89 h 120"/>
                <a:gd name="T8" fmla="*/ 2 w 137"/>
                <a:gd name="T9" fmla="*/ 84 h 120"/>
                <a:gd name="T10" fmla="*/ 12 w 137"/>
                <a:gd name="T11" fmla="*/ 74 h 120"/>
                <a:gd name="T12" fmla="*/ 22 w 137"/>
                <a:gd name="T13" fmla="*/ 74 h 120"/>
                <a:gd name="T14" fmla="*/ 24 w 137"/>
                <a:gd name="T15" fmla="*/ 77 h 120"/>
                <a:gd name="T16" fmla="*/ 25 w 137"/>
                <a:gd name="T17" fmla="*/ 77 h 120"/>
                <a:gd name="T18" fmla="*/ 27 w 137"/>
                <a:gd name="T19" fmla="*/ 77 h 120"/>
                <a:gd name="T20" fmla="*/ 37 w 137"/>
                <a:gd name="T21" fmla="*/ 66 h 120"/>
                <a:gd name="T22" fmla="*/ 46 w 137"/>
                <a:gd name="T23" fmla="*/ 46 h 120"/>
                <a:gd name="T24" fmla="*/ 71 w 137"/>
                <a:gd name="T25" fmla="*/ 21 h 120"/>
                <a:gd name="T26" fmla="*/ 132 w 137"/>
                <a:gd name="T27" fmla="*/ 0 h 120"/>
                <a:gd name="T28" fmla="*/ 135 w 137"/>
                <a:gd name="T29" fmla="*/ 0 h 120"/>
                <a:gd name="T30" fmla="*/ 137 w 137"/>
                <a:gd name="T31" fmla="*/ 6 h 120"/>
                <a:gd name="T32" fmla="*/ 134 w 137"/>
                <a:gd name="T33" fmla="*/ 8 h 120"/>
                <a:gd name="T34" fmla="*/ 94 w 137"/>
                <a:gd name="T35" fmla="*/ 50 h 120"/>
                <a:gd name="T36" fmla="*/ 92 w 137"/>
                <a:gd name="T37" fmla="*/ 56 h 120"/>
                <a:gd name="T38" fmla="*/ 74 w 137"/>
                <a:gd name="T39" fmla="*/ 75 h 120"/>
                <a:gd name="T40" fmla="*/ 58 w 137"/>
                <a:gd name="T41" fmla="*/ 84 h 120"/>
                <a:gd name="T42" fmla="*/ 58 w 137"/>
                <a:gd name="T43" fmla="*/ 84 h 120"/>
                <a:gd name="T44" fmla="*/ 54 w 137"/>
                <a:gd name="T45" fmla="*/ 83 h 120"/>
                <a:gd name="T46" fmla="*/ 54 w 137"/>
                <a:gd name="T47" fmla="*/ 83 h 120"/>
                <a:gd name="T48" fmla="*/ 44 w 137"/>
                <a:gd name="T49" fmla="*/ 94 h 120"/>
                <a:gd name="T50" fmla="*/ 43 w 137"/>
                <a:gd name="T51" fmla="*/ 95 h 120"/>
                <a:gd name="T52" fmla="*/ 44 w 137"/>
                <a:gd name="T53" fmla="*/ 96 h 120"/>
                <a:gd name="T54" fmla="*/ 46 w 137"/>
                <a:gd name="T55" fmla="*/ 98 h 120"/>
                <a:gd name="T56" fmla="*/ 48 w 137"/>
                <a:gd name="T57" fmla="*/ 103 h 120"/>
                <a:gd name="T58" fmla="*/ 46 w 137"/>
                <a:gd name="T59" fmla="*/ 108 h 120"/>
                <a:gd name="T60" fmla="*/ 36 w 137"/>
                <a:gd name="T61" fmla="*/ 118 h 120"/>
                <a:gd name="T62" fmla="*/ 31 w 137"/>
                <a:gd name="T63" fmla="*/ 120 h 120"/>
                <a:gd name="T64" fmla="*/ 8 w 137"/>
                <a:gd name="T65" fmla="*/ 89 h 120"/>
                <a:gd name="T66" fmla="*/ 31 w 137"/>
                <a:gd name="T67" fmla="*/ 112 h 120"/>
                <a:gd name="T68" fmla="*/ 39 w 137"/>
                <a:gd name="T69" fmla="*/ 103 h 120"/>
                <a:gd name="T70" fmla="*/ 38 w 137"/>
                <a:gd name="T71" fmla="*/ 102 h 120"/>
                <a:gd name="T72" fmla="*/ 35 w 137"/>
                <a:gd name="T73" fmla="*/ 95 h 120"/>
                <a:gd name="T74" fmla="*/ 38 w 137"/>
                <a:gd name="T75" fmla="*/ 88 h 120"/>
                <a:gd name="T76" fmla="*/ 49 w 137"/>
                <a:gd name="T77" fmla="*/ 77 h 120"/>
                <a:gd name="T78" fmla="*/ 57 w 137"/>
                <a:gd name="T79" fmla="*/ 76 h 120"/>
                <a:gd name="T80" fmla="*/ 68 w 137"/>
                <a:gd name="T81" fmla="*/ 69 h 120"/>
                <a:gd name="T82" fmla="*/ 86 w 137"/>
                <a:gd name="T83" fmla="*/ 51 h 120"/>
                <a:gd name="T84" fmla="*/ 86 w 137"/>
                <a:gd name="T85" fmla="*/ 50 h 120"/>
                <a:gd name="T86" fmla="*/ 116 w 137"/>
                <a:gd name="T87" fmla="*/ 9 h 120"/>
                <a:gd name="T88" fmla="*/ 77 w 137"/>
                <a:gd name="T89" fmla="*/ 26 h 120"/>
                <a:gd name="T90" fmla="*/ 51 w 137"/>
                <a:gd name="T91" fmla="*/ 52 h 120"/>
                <a:gd name="T92" fmla="*/ 45 w 137"/>
                <a:gd name="T93" fmla="*/ 63 h 120"/>
                <a:gd name="T94" fmla="*/ 44 w 137"/>
                <a:gd name="T95" fmla="*/ 71 h 120"/>
                <a:gd name="T96" fmla="*/ 32 w 137"/>
                <a:gd name="T97" fmla="*/ 82 h 120"/>
                <a:gd name="T98" fmla="*/ 18 w 137"/>
                <a:gd name="T99" fmla="*/ 82 h 120"/>
                <a:gd name="T100" fmla="*/ 17 w 137"/>
                <a:gd name="T101" fmla="*/ 81 h 120"/>
                <a:gd name="T102" fmla="*/ 8 w 137"/>
                <a:gd name="T103" fmla="*/ 8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120">
                  <a:moveTo>
                    <a:pt x="31" y="120"/>
                  </a:moveTo>
                  <a:cubicBezTo>
                    <a:pt x="29" y="120"/>
                    <a:pt x="27" y="119"/>
                    <a:pt x="26" y="118"/>
                  </a:cubicBezTo>
                  <a:cubicBezTo>
                    <a:pt x="2" y="94"/>
                    <a:pt x="2" y="94"/>
                    <a:pt x="2" y="94"/>
                  </a:cubicBezTo>
                  <a:cubicBezTo>
                    <a:pt x="1" y="93"/>
                    <a:pt x="0" y="91"/>
                    <a:pt x="0" y="89"/>
                  </a:cubicBezTo>
                  <a:cubicBezTo>
                    <a:pt x="0" y="87"/>
                    <a:pt x="1" y="86"/>
                    <a:pt x="2" y="84"/>
                  </a:cubicBezTo>
                  <a:cubicBezTo>
                    <a:pt x="12" y="74"/>
                    <a:pt x="12" y="74"/>
                    <a:pt x="12" y="74"/>
                  </a:cubicBezTo>
                  <a:cubicBezTo>
                    <a:pt x="15" y="72"/>
                    <a:pt x="19" y="72"/>
                    <a:pt x="22" y="74"/>
                  </a:cubicBezTo>
                  <a:cubicBezTo>
                    <a:pt x="24" y="77"/>
                    <a:pt x="24" y="77"/>
                    <a:pt x="24" y="77"/>
                  </a:cubicBezTo>
                  <a:cubicBezTo>
                    <a:pt x="25" y="77"/>
                    <a:pt x="25" y="77"/>
                    <a:pt x="25" y="77"/>
                  </a:cubicBezTo>
                  <a:cubicBezTo>
                    <a:pt x="26" y="77"/>
                    <a:pt x="26" y="77"/>
                    <a:pt x="27" y="77"/>
                  </a:cubicBezTo>
                  <a:cubicBezTo>
                    <a:pt x="37" y="66"/>
                    <a:pt x="37" y="66"/>
                    <a:pt x="37" y="66"/>
                  </a:cubicBezTo>
                  <a:cubicBezTo>
                    <a:pt x="36" y="62"/>
                    <a:pt x="36" y="56"/>
                    <a:pt x="46" y="46"/>
                  </a:cubicBezTo>
                  <a:cubicBezTo>
                    <a:pt x="71" y="21"/>
                    <a:pt x="71" y="21"/>
                    <a:pt x="71" y="21"/>
                  </a:cubicBezTo>
                  <a:cubicBezTo>
                    <a:pt x="71" y="20"/>
                    <a:pt x="88" y="1"/>
                    <a:pt x="132" y="0"/>
                  </a:cubicBezTo>
                  <a:cubicBezTo>
                    <a:pt x="135" y="0"/>
                    <a:pt x="135" y="0"/>
                    <a:pt x="135" y="0"/>
                  </a:cubicBezTo>
                  <a:cubicBezTo>
                    <a:pt x="137" y="6"/>
                    <a:pt x="137" y="6"/>
                    <a:pt x="137" y="6"/>
                  </a:cubicBezTo>
                  <a:cubicBezTo>
                    <a:pt x="134" y="8"/>
                    <a:pt x="134" y="8"/>
                    <a:pt x="134" y="8"/>
                  </a:cubicBezTo>
                  <a:cubicBezTo>
                    <a:pt x="119" y="16"/>
                    <a:pt x="93" y="34"/>
                    <a:pt x="94" y="50"/>
                  </a:cubicBezTo>
                  <a:cubicBezTo>
                    <a:pt x="95" y="52"/>
                    <a:pt x="94" y="55"/>
                    <a:pt x="92" y="56"/>
                  </a:cubicBezTo>
                  <a:cubicBezTo>
                    <a:pt x="74" y="75"/>
                    <a:pt x="74" y="75"/>
                    <a:pt x="74" y="75"/>
                  </a:cubicBezTo>
                  <a:cubicBezTo>
                    <a:pt x="73" y="76"/>
                    <a:pt x="66" y="84"/>
                    <a:pt x="58" y="84"/>
                  </a:cubicBezTo>
                  <a:cubicBezTo>
                    <a:pt x="58" y="84"/>
                    <a:pt x="58" y="84"/>
                    <a:pt x="58" y="84"/>
                  </a:cubicBezTo>
                  <a:cubicBezTo>
                    <a:pt x="57" y="84"/>
                    <a:pt x="55" y="84"/>
                    <a:pt x="54" y="83"/>
                  </a:cubicBezTo>
                  <a:cubicBezTo>
                    <a:pt x="54" y="83"/>
                    <a:pt x="54" y="83"/>
                    <a:pt x="54" y="83"/>
                  </a:cubicBezTo>
                  <a:cubicBezTo>
                    <a:pt x="44" y="94"/>
                    <a:pt x="44" y="94"/>
                    <a:pt x="44" y="94"/>
                  </a:cubicBezTo>
                  <a:cubicBezTo>
                    <a:pt x="43" y="94"/>
                    <a:pt x="43" y="95"/>
                    <a:pt x="43" y="95"/>
                  </a:cubicBezTo>
                  <a:cubicBezTo>
                    <a:pt x="43" y="95"/>
                    <a:pt x="43" y="96"/>
                    <a:pt x="44" y="96"/>
                  </a:cubicBezTo>
                  <a:cubicBezTo>
                    <a:pt x="46" y="98"/>
                    <a:pt x="46" y="98"/>
                    <a:pt x="46" y="98"/>
                  </a:cubicBezTo>
                  <a:cubicBezTo>
                    <a:pt x="47" y="100"/>
                    <a:pt x="48" y="101"/>
                    <a:pt x="48" y="103"/>
                  </a:cubicBezTo>
                  <a:cubicBezTo>
                    <a:pt x="48" y="105"/>
                    <a:pt x="47" y="107"/>
                    <a:pt x="46" y="108"/>
                  </a:cubicBezTo>
                  <a:cubicBezTo>
                    <a:pt x="36" y="118"/>
                    <a:pt x="36" y="118"/>
                    <a:pt x="36" y="118"/>
                  </a:cubicBezTo>
                  <a:cubicBezTo>
                    <a:pt x="35" y="119"/>
                    <a:pt x="33" y="120"/>
                    <a:pt x="31" y="120"/>
                  </a:cubicBezTo>
                  <a:close/>
                  <a:moveTo>
                    <a:pt x="8" y="89"/>
                  </a:moveTo>
                  <a:cubicBezTo>
                    <a:pt x="31" y="112"/>
                    <a:pt x="31" y="112"/>
                    <a:pt x="31" y="112"/>
                  </a:cubicBezTo>
                  <a:cubicBezTo>
                    <a:pt x="39" y="103"/>
                    <a:pt x="39" y="103"/>
                    <a:pt x="39" y="103"/>
                  </a:cubicBezTo>
                  <a:cubicBezTo>
                    <a:pt x="38" y="102"/>
                    <a:pt x="38" y="102"/>
                    <a:pt x="38" y="102"/>
                  </a:cubicBezTo>
                  <a:cubicBezTo>
                    <a:pt x="36" y="100"/>
                    <a:pt x="35" y="97"/>
                    <a:pt x="35" y="95"/>
                  </a:cubicBezTo>
                  <a:cubicBezTo>
                    <a:pt x="35" y="92"/>
                    <a:pt x="36" y="90"/>
                    <a:pt x="38" y="88"/>
                  </a:cubicBezTo>
                  <a:cubicBezTo>
                    <a:pt x="49" y="77"/>
                    <a:pt x="49" y="77"/>
                    <a:pt x="49" y="77"/>
                  </a:cubicBezTo>
                  <a:cubicBezTo>
                    <a:pt x="51" y="75"/>
                    <a:pt x="54" y="74"/>
                    <a:pt x="57" y="76"/>
                  </a:cubicBezTo>
                  <a:cubicBezTo>
                    <a:pt x="60" y="77"/>
                    <a:pt x="65" y="72"/>
                    <a:pt x="68" y="69"/>
                  </a:cubicBezTo>
                  <a:cubicBezTo>
                    <a:pt x="86" y="51"/>
                    <a:pt x="86" y="51"/>
                    <a:pt x="86" y="51"/>
                  </a:cubicBezTo>
                  <a:cubicBezTo>
                    <a:pt x="86" y="51"/>
                    <a:pt x="87" y="51"/>
                    <a:pt x="86" y="50"/>
                  </a:cubicBezTo>
                  <a:cubicBezTo>
                    <a:pt x="85" y="34"/>
                    <a:pt x="103" y="19"/>
                    <a:pt x="116" y="9"/>
                  </a:cubicBezTo>
                  <a:cubicBezTo>
                    <a:pt x="88" y="14"/>
                    <a:pt x="77" y="26"/>
                    <a:pt x="77" y="26"/>
                  </a:cubicBezTo>
                  <a:cubicBezTo>
                    <a:pt x="51" y="52"/>
                    <a:pt x="51" y="52"/>
                    <a:pt x="51" y="52"/>
                  </a:cubicBezTo>
                  <a:cubicBezTo>
                    <a:pt x="45" y="58"/>
                    <a:pt x="44" y="62"/>
                    <a:pt x="45" y="63"/>
                  </a:cubicBezTo>
                  <a:cubicBezTo>
                    <a:pt x="46" y="66"/>
                    <a:pt x="46" y="69"/>
                    <a:pt x="44" y="71"/>
                  </a:cubicBezTo>
                  <a:cubicBezTo>
                    <a:pt x="32" y="82"/>
                    <a:pt x="32" y="82"/>
                    <a:pt x="32" y="82"/>
                  </a:cubicBezTo>
                  <a:cubicBezTo>
                    <a:pt x="29" y="86"/>
                    <a:pt x="22" y="86"/>
                    <a:pt x="18" y="82"/>
                  </a:cubicBezTo>
                  <a:cubicBezTo>
                    <a:pt x="17" y="81"/>
                    <a:pt x="17" y="81"/>
                    <a:pt x="17" y="81"/>
                  </a:cubicBezTo>
                  <a:lnTo>
                    <a:pt x="8" y="89"/>
                  </a:lnTo>
                  <a:close/>
                </a:path>
              </a:pathLst>
            </a:custGeom>
            <a:grp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28" name="Freeform 113">
              <a:extLst>
                <a:ext uri="{FF2B5EF4-FFF2-40B4-BE49-F238E27FC236}">
                  <a16:creationId xmlns:a16="http://schemas.microsoft.com/office/drawing/2014/main" xmlns="" id="{4BE85FBA-CF29-440E-914D-88759CA6FD60}"/>
                </a:ext>
              </a:extLst>
            </p:cNvPr>
            <p:cNvSpPr>
              <a:spLocks noEditPoints="1"/>
            </p:cNvSpPr>
            <p:nvPr/>
          </p:nvSpPr>
          <p:spPr bwMode="auto">
            <a:xfrm>
              <a:off x="3232445" y="4010989"/>
              <a:ext cx="494232" cy="484905"/>
            </a:xfrm>
            <a:custGeom>
              <a:avLst/>
              <a:gdLst>
                <a:gd name="T0" fmla="*/ 144 w 162"/>
                <a:gd name="T1" fmla="*/ 160 h 160"/>
                <a:gd name="T2" fmla="*/ 133 w 162"/>
                <a:gd name="T3" fmla="*/ 156 h 160"/>
                <a:gd name="T4" fmla="*/ 0 w 162"/>
                <a:gd name="T5" fmla="*/ 23 h 160"/>
                <a:gd name="T6" fmla="*/ 23 w 162"/>
                <a:gd name="T7" fmla="*/ 0 h 160"/>
                <a:gd name="T8" fmla="*/ 155 w 162"/>
                <a:gd name="T9" fmla="*/ 133 h 160"/>
                <a:gd name="T10" fmla="*/ 155 w 162"/>
                <a:gd name="T11" fmla="*/ 156 h 160"/>
                <a:gd name="T12" fmla="*/ 144 w 162"/>
                <a:gd name="T13" fmla="*/ 160 h 160"/>
                <a:gd name="T14" fmla="*/ 11 w 162"/>
                <a:gd name="T15" fmla="*/ 23 h 160"/>
                <a:gd name="T16" fmla="*/ 138 w 162"/>
                <a:gd name="T17" fmla="*/ 150 h 160"/>
                <a:gd name="T18" fmla="*/ 150 w 162"/>
                <a:gd name="T19" fmla="*/ 150 h 160"/>
                <a:gd name="T20" fmla="*/ 150 w 162"/>
                <a:gd name="T21" fmla="*/ 139 h 160"/>
                <a:gd name="T22" fmla="*/ 23 w 162"/>
                <a:gd name="T23" fmla="*/ 12 h 160"/>
                <a:gd name="T24" fmla="*/ 11 w 162"/>
                <a:gd name="T25"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0">
                  <a:moveTo>
                    <a:pt x="144" y="160"/>
                  </a:moveTo>
                  <a:cubicBezTo>
                    <a:pt x="140" y="160"/>
                    <a:pt x="136" y="159"/>
                    <a:pt x="133" y="156"/>
                  </a:cubicBezTo>
                  <a:cubicBezTo>
                    <a:pt x="0" y="23"/>
                    <a:pt x="0" y="23"/>
                    <a:pt x="0" y="23"/>
                  </a:cubicBezTo>
                  <a:cubicBezTo>
                    <a:pt x="23" y="0"/>
                    <a:pt x="23" y="0"/>
                    <a:pt x="23" y="0"/>
                  </a:cubicBezTo>
                  <a:cubicBezTo>
                    <a:pt x="155" y="133"/>
                    <a:pt x="155" y="133"/>
                    <a:pt x="155" y="133"/>
                  </a:cubicBezTo>
                  <a:cubicBezTo>
                    <a:pt x="162" y="139"/>
                    <a:pt x="162" y="149"/>
                    <a:pt x="155" y="156"/>
                  </a:cubicBezTo>
                  <a:cubicBezTo>
                    <a:pt x="152" y="159"/>
                    <a:pt x="148" y="160"/>
                    <a:pt x="144" y="160"/>
                  </a:cubicBezTo>
                  <a:close/>
                  <a:moveTo>
                    <a:pt x="11" y="23"/>
                  </a:moveTo>
                  <a:cubicBezTo>
                    <a:pt x="138" y="150"/>
                    <a:pt x="138" y="150"/>
                    <a:pt x="138" y="150"/>
                  </a:cubicBezTo>
                  <a:cubicBezTo>
                    <a:pt x="141" y="153"/>
                    <a:pt x="147" y="153"/>
                    <a:pt x="150" y="150"/>
                  </a:cubicBezTo>
                  <a:cubicBezTo>
                    <a:pt x="153" y="147"/>
                    <a:pt x="153" y="142"/>
                    <a:pt x="150" y="139"/>
                  </a:cubicBezTo>
                  <a:cubicBezTo>
                    <a:pt x="23" y="12"/>
                    <a:pt x="23" y="12"/>
                    <a:pt x="23" y="12"/>
                  </a:cubicBezTo>
                  <a:lnTo>
                    <a:pt x="11" y="23"/>
                  </a:lnTo>
                  <a:close/>
                </a:path>
              </a:pathLst>
            </a:custGeom>
            <a:grp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29" name="Freeform 114">
              <a:extLst>
                <a:ext uri="{FF2B5EF4-FFF2-40B4-BE49-F238E27FC236}">
                  <a16:creationId xmlns:a16="http://schemas.microsoft.com/office/drawing/2014/main" xmlns="" id="{4459A6D6-CA83-4214-9F23-7A033FE00649}"/>
                </a:ext>
              </a:extLst>
            </p:cNvPr>
            <p:cNvSpPr>
              <a:spLocks noEditPoints="1"/>
            </p:cNvSpPr>
            <p:nvPr/>
          </p:nvSpPr>
          <p:spPr bwMode="auto">
            <a:xfrm>
              <a:off x="3409624" y="3818270"/>
              <a:ext cx="369897" cy="363680"/>
            </a:xfrm>
            <a:custGeom>
              <a:avLst/>
              <a:gdLst>
                <a:gd name="T0" fmla="*/ 47 w 121"/>
                <a:gd name="T1" fmla="*/ 120 h 120"/>
                <a:gd name="T2" fmla="*/ 47 w 121"/>
                <a:gd name="T3" fmla="*/ 120 h 120"/>
                <a:gd name="T4" fmla="*/ 43 w 121"/>
                <a:gd name="T5" fmla="*/ 118 h 120"/>
                <a:gd name="T6" fmla="*/ 2 w 121"/>
                <a:gd name="T7" fmla="*/ 78 h 120"/>
                <a:gd name="T8" fmla="*/ 0 w 121"/>
                <a:gd name="T9" fmla="*/ 71 h 120"/>
                <a:gd name="T10" fmla="*/ 5 w 121"/>
                <a:gd name="T11" fmla="*/ 67 h 120"/>
                <a:gd name="T12" fmla="*/ 15 w 121"/>
                <a:gd name="T13" fmla="*/ 65 h 120"/>
                <a:gd name="T14" fmla="*/ 21 w 121"/>
                <a:gd name="T15" fmla="*/ 65 h 120"/>
                <a:gd name="T16" fmla="*/ 39 w 121"/>
                <a:gd name="T17" fmla="*/ 47 h 120"/>
                <a:gd name="T18" fmla="*/ 44 w 121"/>
                <a:gd name="T19" fmla="*/ 36 h 120"/>
                <a:gd name="T20" fmla="*/ 45 w 121"/>
                <a:gd name="T21" fmla="*/ 30 h 120"/>
                <a:gd name="T22" fmla="*/ 67 w 121"/>
                <a:gd name="T23" fmla="*/ 8 h 120"/>
                <a:gd name="T24" fmla="*/ 83 w 121"/>
                <a:gd name="T25" fmla="*/ 0 h 120"/>
                <a:gd name="T26" fmla="*/ 104 w 121"/>
                <a:gd name="T27" fmla="*/ 11 h 120"/>
                <a:gd name="T28" fmla="*/ 109 w 121"/>
                <a:gd name="T29" fmla="*/ 16 h 120"/>
                <a:gd name="T30" fmla="*/ 120 w 121"/>
                <a:gd name="T31" fmla="*/ 39 h 120"/>
                <a:gd name="T32" fmla="*/ 112 w 121"/>
                <a:gd name="T33" fmla="*/ 53 h 120"/>
                <a:gd name="T34" fmla="*/ 90 w 121"/>
                <a:gd name="T35" fmla="*/ 75 h 120"/>
                <a:gd name="T36" fmla="*/ 86 w 121"/>
                <a:gd name="T37" fmla="*/ 77 h 120"/>
                <a:gd name="T38" fmla="*/ 84 w 121"/>
                <a:gd name="T39" fmla="*/ 76 h 120"/>
                <a:gd name="T40" fmla="*/ 82 w 121"/>
                <a:gd name="T41" fmla="*/ 76 h 120"/>
                <a:gd name="T42" fmla="*/ 73 w 121"/>
                <a:gd name="T43" fmla="*/ 81 h 120"/>
                <a:gd name="T44" fmla="*/ 55 w 121"/>
                <a:gd name="T45" fmla="*/ 99 h 120"/>
                <a:gd name="T46" fmla="*/ 54 w 121"/>
                <a:gd name="T47" fmla="*/ 116 h 120"/>
                <a:gd name="T48" fmla="*/ 47 w 121"/>
                <a:gd name="T49" fmla="*/ 120 h 120"/>
                <a:gd name="T50" fmla="*/ 9 w 121"/>
                <a:gd name="T51" fmla="*/ 73 h 120"/>
                <a:gd name="T52" fmla="*/ 47 w 121"/>
                <a:gd name="T53" fmla="*/ 111 h 120"/>
                <a:gd name="T54" fmla="*/ 47 w 121"/>
                <a:gd name="T55" fmla="*/ 100 h 120"/>
                <a:gd name="T56" fmla="*/ 49 w 121"/>
                <a:gd name="T57" fmla="*/ 94 h 120"/>
                <a:gd name="T58" fmla="*/ 68 w 121"/>
                <a:gd name="T59" fmla="*/ 75 h 120"/>
                <a:gd name="T60" fmla="*/ 82 w 121"/>
                <a:gd name="T61" fmla="*/ 68 h 120"/>
                <a:gd name="T62" fmla="*/ 86 w 121"/>
                <a:gd name="T63" fmla="*/ 69 h 120"/>
                <a:gd name="T64" fmla="*/ 107 w 121"/>
                <a:gd name="T65" fmla="*/ 47 h 120"/>
                <a:gd name="T66" fmla="*/ 112 w 121"/>
                <a:gd name="T67" fmla="*/ 38 h 120"/>
                <a:gd name="T68" fmla="*/ 104 w 121"/>
                <a:gd name="T69" fmla="*/ 22 h 120"/>
                <a:gd name="T70" fmla="*/ 98 w 121"/>
                <a:gd name="T71" fmla="*/ 16 h 120"/>
                <a:gd name="T72" fmla="*/ 83 w 121"/>
                <a:gd name="T73" fmla="*/ 8 h 120"/>
                <a:gd name="T74" fmla="*/ 73 w 121"/>
                <a:gd name="T75" fmla="*/ 13 h 120"/>
                <a:gd name="T76" fmla="*/ 73 w 121"/>
                <a:gd name="T77" fmla="*/ 14 h 120"/>
                <a:gd name="T78" fmla="*/ 52 w 121"/>
                <a:gd name="T79" fmla="*/ 35 h 120"/>
                <a:gd name="T80" fmla="*/ 45 w 121"/>
                <a:gd name="T81" fmla="*/ 53 h 120"/>
                <a:gd name="T82" fmla="*/ 27 w 121"/>
                <a:gd name="T83" fmla="*/ 71 h 120"/>
                <a:gd name="T84" fmla="*/ 20 w 121"/>
                <a:gd name="T85" fmla="*/ 73 h 120"/>
                <a:gd name="T86" fmla="*/ 9 w 121"/>
                <a:gd name="T87"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120">
                  <a:moveTo>
                    <a:pt x="47" y="120"/>
                  </a:moveTo>
                  <a:cubicBezTo>
                    <a:pt x="47" y="120"/>
                    <a:pt x="47" y="120"/>
                    <a:pt x="47" y="120"/>
                  </a:cubicBezTo>
                  <a:cubicBezTo>
                    <a:pt x="46" y="120"/>
                    <a:pt x="44" y="119"/>
                    <a:pt x="43" y="118"/>
                  </a:cubicBezTo>
                  <a:cubicBezTo>
                    <a:pt x="2" y="78"/>
                    <a:pt x="2" y="78"/>
                    <a:pt x="2" y="78"/>
                  </a:cubicBezTo>
                  <a:cubicBezTo>
                    <a:pt x="1" y="76"/>
                    <a:pt x="0" y="74"/>
                    <a:pt x="0" y="71"/>
                  </a:cubicBezTo>
                  <a:cubicBezTo>
                    <a:pt x="1" y="69"/>
                    <a:pt x="2" y="67"/>
                    <a:pt x="5" y="67"/>
                  </a:cubicBezTo>
                  <a:cubicBezTo>
                    <a:pt x="7" y="65"/>
                    <a:pt x="11" y="65"/>
                    <a:pt x="15" y="65"/>
                  </a:cubicBezTo>
                  <a:cubicBezTo>
                    <a:pt x="17" y="65"/>
                    <a:pt x="20" y="65"/>
                    <a:pt x="21" y="65"/>
                  </a:cubicBezTo>
                  <a:cubicBezTo>
                    <a:pt x="39" y="47"/>
                    <a:pt x="39" y="47"/>
                    <a:pt x="39" y="47"/>
                  </a:cubicBezTo>
                  <a:cubicBezTo>
                    <a:pt x="45" y="41"/>
                    <a:pt x="44" y="38"/>
                    <a:pt x="44" y="36"/>
                  </a:cubicBezTo>
                  <a:cubicBezTo>
                    <a:pt x="43" y="35"/>
                    <a:pt x="43" y="32"/>
                    <a:pt x="45" y="30"/>
                  </a:cubicBezTo>
                  <a:cubicBezTo>
                    <a:pt x="67" y="8"/>
                    <a:pt x="67" y="8"/>
                    <a:pt x="67" y="8"/>
                  </a:cubicBezTo>
                  <a:cubicBezTo>
                    <a:pt x="68" y="7"/>
                    <a:pt x="74" y="0"/>
                    <a:pt x="83" y="0"/>
                  </a:cubicBezTo>
                  <a:cubicBezTo>
                    <a:pt x="90" y="0"/>
                    <a:pt x="97" y="4"/>
                    <a:pt x="104" y="11"/>
                  </a:cubicBezTo>
                  <a:cubicBezTo>
                    <a:pt x="109" y="16"/>
                    <a:pt x="109" y="16"/>
                    <a:pt x="109" y="16"/>
                  </a:cubicBezTo>
                  <a:cubicBezTo>
                    <a:pt x="117" y="24"/>
                    <a:pt x="121" y="32"/>
                    <a:pt x="120" y="39"/>
                  </a:cubicBezTo>
                  <a:cubicBezTo>
                    <a:pt x="119" y="47"/>
                    <a:pt x="114" y="52"/>
                    <a:pt x="112" y="53"/>
                  </a:cubicBezTo>
                  <a:cubicBezTo>
                    <a:pt x="90" y="75"/>
                    <a:pt x="90" y="75"/>
                    <a:pt x="90" y="75"/>
                  </a:cubicBezTo>
                  <a:cubicBezTo>
                    <a:pt x="89" y="76"/>
                    <a:pt x="88" y="77"/>
                    <a:pt x="86" y="77"/>
                  </a:cubicBezTo>
                  <a:cubicBezTo>
                    <a:pt x="85" y="77"/>
                    <a:pt x="85" y="77"/>
                    <a:pt x="84" y="76"/>
                  </a:cubicBezTo>
                  <a:cubicBezTo>
                    <a:pt x="83" y="76"/>
                    <a:pt x="82" y="76"/>
                    <a:pt x="82" y="76"/>
                  </a:cubicBezTo>
                  <a:cubicBezTo>
                    <a:pt x="79" y="76"/>
                    <a:pt x="77" y="78"/>
                    <a:pt x="73" y="81"/>
                  </a:cubicBezTo>
                  <a:cubicBezTo>
                    <a:pt x="55" y="99"/>
                    <a:pt x="55" y="99"/>
                    <a:pt x="55" y="99"/>
                  </a:cubicBezTo>
                  <a:cubicBezTo>
                    <a:pt x="56" y="103"/>
                    <a:pt x="56" y="110"/>
                    <a:pt x="54" y="116"/>
                  </a:cubicBezTo>
                  <a:cubicBezTo>
                    <a:pt x="53" y="118"/>
                    <a:pt x="50" y="120"/>
                    <a:pt x="47" y="120"/>
                  </a:cubicBezTo>
                  <a:close/>
                  <a:moveTo>
                    <a:pt x="9" y="73"/>
                  </a:moveTo>
                  <a:cubicBezTo>
                    <a:pt x="47" y="111"/>
                    <a:pt x="47" y="111"/>
                    <a:pt x="47" y="111"/>
                  </a:cubicBezTo>
                  <a:cubicBezTo>
                    <a:pt x="48" y="108"/>
                    <a:pt x="48" y="104"/>
                    <a:pt x="47" y="100"/>
                  </a:cubicBezTo>
                  <a:cubicBezTo>
                    <a:pt x="47" y="98"/>
                    <a:pt x="48" y="95"/>
                    <a:pt x="49" y="94"/>
                  </a:cubicBezTo>
                  <a:cubicBezTo>
                    <a:pt x="68" y="75"/>
                    <a:pt x="68" y="75"/>
                    <a:pt x="68" y="75"/>
                  </a:cubicBezTo>
                  <a:cubicBezTo>
                    <a:pt x="73" y="70"/>
                    <a:pt x="77" y="68"/>
                    <a:pt x="82" y="68"/>
                  </a:cubicBezTo>
                  <a:cubicBezTo>
                    <a:pt x="83" y="68"/>
                    <a:pt x="85" y="68"/>
                    <a:pt x="86" y="69"/>
                  </a:cubicBezTo>
                  <a:cubicBezTo>
                    <a:pt x="107" y="47"/>
                    <a:pt x="107" y="47"/>
                    <a:pt x="107" y="47"/>
                  </a:cubicBezTo>
                  <a:cubicBezTo>
                    <a:pt x="107" y="47"/>
                    <a:pt x="112" y="44"/>
                    <a:pt x="112" y="38"/>
                  </a:cubicBezTo>
                  <a:cubicBezTo>
                    <a:pt x="112" y="33"/>
                    <a:pt x="110" y="28"/>
                    <a:pt x="104" y="22"/>
                  </a:cubicBezTo>
                  <a:cubicBezTo>
                    <a:pt x="98" y="16"/>
                    <a:pt x="98" y="16"/>
                    <a:pt x="98" y="16"/>
                  </a:cubicBezTo>
                  <a:cubicBezTo>
                    <a:pt x="93" y="11"/>
                    <a:pt x="88" y="8"/>
                    <a:pt x="83" y="8"/>
                  </a:cubicBezTo>
                  <a:cubicBezTo>
                    <a:pt x="77" y="8"/>
                    <a:pt x="73" y="13"/>
                    <a:pt x="73" y="13"/>
                  </a:cubicBezTo>
                  <a:cubicBezTo>
                    <a:pt x="73" y="14"/>
                    <a:pt x="73" y="14"/>
                    <a:pt x="73" y="14"/>
                  </a:cubicBezTo>
                  <a:cubicBezTo>
                    <a:pt x="52" y="35"/>
                    <a:pt x="52" y="35"/>
                    <a:pt x="52" y="35"/>
                  </a:cubicBezTo>
                  <a:cubicBezTo>
                    <a:pt x="52" y="38"/>
                    <a:pt x="54" y="44"/>
                    <a:pt x="45" y="53"/>
                  </a:cubicBezTo>
                  <a:cubicBezTo>
                    <a:pt x="27" y="71"/>
                    <a:pt x="27" y="71"/>
                    <a:pt x="27" y="71"/>
                  </a:cubicBezTo>
                  <a:cubicBezTo>
                    <a:pt x="25" y="73"/>
                    <a:pt x="23" y="74"/>
                    <a:pt x="20" y="73"/>
                  </a:cubicBezTo>
                  <a:cubicBezTo>
                    <a:pt x="18" y="73"/>
                    <a:pt x="12" y="73"/>
                    <a:pt x="9" y="73"/>
                  </a:cubicBezTo>
                  <a:close/>
                </a:path>
              </a:pathLst>
            </a:custGeom>
            <a:grp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30" name="Freeform 115">
              <a:extLst>
                <a:ext uri="{FF2B5EF4-FFF2-40B4-BE49-F238E27FC236}">
                  <a16:creationId xmlns:a16="http://schemas.microsoft.com/office/drawing/2014/main" xmlns="" id="{5D3679FC-8663-4C92-87D0-FD843381530C}"/>
                </a:ext>
              </a:extLst>
            </p:cNvPr>
            <p:cNvSpPr>
              <a:spLocks/>
            </p:cNvSpPr>
            <p:nvPr/>
          </p:nvSpPr>
          <p:spPr bwMode="auto">
            <a:xfrm>
              <a:off x="3061486" y="4181950"/>
              <a:ext cx="348138" cy="351246"/>
            </a:xfrm>
            <a:custGeom>
              <a:avLst/>
              <a:gdLst>
                <a:gd name="T0" fmla="*/ 21 w 115"/>
                <a:gd name="T1" fmla="*/ 115 h 115"/>
                <a:gd name="T2" fmla="*/ 15 w 115"/>
                <a:gd name="T3" fmla="*/ 113 h 115"/>
                <a:gd name="T4" fmla="*/ 3 w 115"/>
                <a:gd name="T5" fmla="*/ 100 h 115"/>
                <a:gd name="T6" fmla="*/ 1 w 115"/>
                <a:gd name="T7" fmla="*/ 90 h 115"/>
                <a:gd name="T8" fmla="*/ 13 w 115"/>
                <a:gd name="T9" fmla="*/ 69 h 115"/>
                <a:gd name="T10" fmla="*/ 17 w 115"/>
                <a:gd name="T11" fmla="*/ 65 h 115"/>
                <a:gd name="T12" fmla="*/ 49 w 115"/>
                <a:gd name="T13" fmla="*/ 49 h 115"/>
                <a:gd name="T14" fmla="*/ 97 w 115"/>
                <a:gd name="T15" fmla="*/ 0 h 115"/>
                <a:gd name="T16" fmla="*/ 103 w 115"/>
                <a:gd name="T17" fmla="*/ 6 h 115"/>
                <a:gd name="T18" fmla="*/ 54 w 115"/>
                <a:gd name="T19" fmla="*/ 56 h 115"/>
                <a:gd name="T20" fmla="*/ 20 w 115"/>
                <a:gd name="T21" fmla="*/ 73 h 115"/>
                <a:gd name="T22" fmla="*/ 8 w 115"/>
                <a:gd name="T23" fmla="*/ 94 h 115"/>
                <a:gd name="T24" fmla="*/ 21 w 115"/>
                <a:gd name="T25" fmla="*/ 107 h 115"/>
                <a:gd name="T26" fmla="*/ 42 w 115"/>
                <a:gd name="T27" fmla="*/ 95 h 115"/>
                <a:gd name="T28" fmla="*/ 43 w 115"/>
                <a:gd name="T29" fmla="*/ 95 h 115"/>
                <a:gd name="T30" fmla="*/ 59 w 115"/>
                <a:gd name="T31" fmla="*/ 62 h 115"/>
                <a:gd name="T32" fmla="*/ 109 w 115"/>
                <a:gd name="T33" fmla="*/ 12 h 115"/>
                <a:gd name="T34" fmla="*/ 115 w 115"/>
                <a:gd name="T35" fmla="*/ 18 h 115"/>
                <a:gd name="T36" fmla="*/ 66 w 115"/>
                <a:gd name="T37" fmla="*/ 66 h 115"/>
                <a:gd name="T38" fmla="*/ 50 w 115"/>
                <a:gd name="T39" fmla="*/ 98 h 115"/>
                <a:gd name="T40" fmla="*/ 46 w 115"/>
                <a:gd name="T41" fmla="*/ 102 h 115"/>
                <a:gd name="T42" fmla="*/ 25 w 115"/>
                <a:gd name="T43" fmla="*/ 114 h 115"/>
                <a:gd name="T44" fmla="*/ 21 w 115"/>
                <a:gd name="T4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15">
                  <a:moveTo>
                    <a:pt x="21" y="115"/>
                  </a:moveTo>
                  <a:cubicBezTo>
                    <a:pt x="19" y="115"/>
                    <a:pt x="17" y="114"/>
                    <a:pt x="15" y="113"/>
                  </a:cubicBezTo>
                  <a:cubicBezTo>
                    <a:pt x="3" y="100"/>
                    <a:pt x="3" y="100"/>
                    <a:pt x="3" y="100"/>
                  </a:cubicBezTo>
                  <a:cubicBezTo>
                    <a:pt x="0" y="98"/>
                    <a:pt x="0" y="94"/>
                    <a:pt x="1" y="90"/>
                  </a:cubicBezTo>
                  <a:cubicBezTo>
                    <a:pt x="13" y="69"/>
                    <a:pt x="13" y="69"/>
                    <a:pt x="13" y="69"/>
                  </a:cubicBezTo>
                  <a:cubicBezTo>
                    <a:pt x="14" y="67"/>
                    <a:pt x="16" y="66"/>
                    <a:pt x="17" y="65"/>
                  </a:cubicBezTo>
                  <a:cubicBezTo>
                    <a:pt x="49" y="49"/>
                    <a:pt x="49" y="49"/>
                    <a:pt x="49" y="49"/>
                  </a:cubicBezTo>
                  <a:cubicBezTo>
                    <a:pt x="97" y="0"/>
                    <a:pt x="97" y="0"/>
                    <a:pt x="97" y="0"/>
                  </a:cubicBezTo>
                  <a:cubicBezTo>
                    <a:pt x="103" y="6"/>
                    <a:pt x="103" y="6"/>
                    <a:pt x="103" y="6"/>
                  </a:cubicBezTo>
                  <a:cubicBezTo>
                    <a:pt x="54" y="56"/>
                    <a:pt x="54" y="56"/>
                    <a:pt x="54" y="56"/>
                  </a:cubicBezTo>
                  <a:cubicBezTo>
                    <a:pt x="20" y="73"/>
                    <a:pt x="20" y="73"/>
                    <a:pt x="20" y="73"/>
                  </a:cubicBezTo>
                  <a:cubicBezTo>
                    <a:pt x="8" y="94"/>
                    <a:pt x="8" y="94"/>
                    <a:pt x="8" y="94"/>
                  </a:cubicBezTo>
                  <a:cubicBezTo>
                    <a:pt x="21" y="107"/>
                    <a:pt x="21" y="107"/>
                    <a:pt x="21" y="107"/>
                  </a:cubicBezTo>
                  <a:cubicBezTo>
                    <a:pt x="42" y="95"/>
                    <a:pt x="42" y="95"/>
                    <a:pt x="42" y="95"/>
                  </a:cubicBezTo>
                  <a:cubicBezTo>
                    <a:pt x="43" y="95"/>
                    <a:pt x="43" y="95"/>
                    <a:pt x="43" y="95"/>
                  </a:cubicBezTo>
                  <a:cubicBezTo>
                    <a:pt x="59" y="62"/>
                    <a:pt x="59" y="62"/>
                    <a:pt x="59" y="62"/>
                  </a:cubicBezTo>
                  <a:cubicBezTo>
                    <a:pt x="109" y="12"/>
                    <a:pt x="109" y="12"/>
                    <a:pt x="109" y="12"/>
                  </a:cubicBezTo>
                  <a:cubicBezTo>
                    <a:pt x="115" y="18"/>
                    <a:pt x="115" y="18"/>
                    <a:pt x="115" y="18"/>
                  </a:cubicBezTo>
                  <a:cubicBezTo>
                    <a:pt x="66" y="66"/>
                    <a:pt x="66" y="66"/>
                    <a:pt x="66" y="66"/>
                  </a:cubicBezTo>
                  <a:cubicBezTo>
                    <a:pt x="50" y="98"/>
                    <a:pt x="50" y="98"/>
                    <a:pt x="50" y="98"/>
                  </a:cubicBezTo>
                  <a:cubicBezTo>
                    <a:pt x="49" y="100"/>
                    <a:pt x="48" y="101"/>
                    <a:pt x="46" y="102"/>
                  </a:cubicBezTo>
                  <a:cubicBezTo>
                    <a:pt x="25" y="114"/>
                    <a:pt x="25" y="114"/>
                    <a:pt x="25" y="114"/>
                  </a:cubicBezTo>
                  <a:cubicBezTo>
                    <a:pt x="24" y="115"/>
                    <a:pt x="22" y="115"/>
                    <a:pt x="21" y="115"/>
                  </a:cubicBezTo>
                  <a:close/>
                </a:path>
              </a:pathLst>
            </a:custGeom>
            <a:grpFill/>
            <a:ln>
              <a:noFill/>
            </a:ln>
          </p:spPr>
          <p:txBody>
            <a:bodyPr vert="horz" wrap="square" lIns="121888" tIns="60944" rIns="121888" bIns="60944" numCol="1" anchor="t" anchorCtr="0" compatLnSpc="1">
              <a:prstTxWarp prst="textNoShape">
                <a:avLst/>
              </a:prstTxWarp>
            </a:bodyPr>
            <a:lstStyle/>
            <a:p>
              <a:endParaRPr lang="en-US" sz="2488" dirty="0"/>
            </a:p>
          </p:txBody>
        </p:sp>
      </p:grpSp>
      <p:sp>
        <p:nvSpPr>
          <p:cNvPr id="31" name="Freeform 44">
            <a:extLst>
              <a:ext uri="{FF2B5EF4-FFF2-40B4-BE49-F238E27FC236}">
                <a16:creationId xmlns:a16="http://schemas.microsoft.com/office/drawing/2014/main" xmlns="" id="{E864DBA8-FECB-419B-97FA-910D972D4F6B}"/>
              </a:ext>
            </a:extLst>
          </p:cNvPr>
          <p:cNvSpPr>
            <a:spLocks noEditPoints="1"/>
          </p:cNvSpPr>
          <p:nvPr/>
        </p:nvSpPr>
        <p:spPr bwMode="auto">
          <a:xfrm>
            <a:off x="850799" y="4329859"/>
            <a:ext cx="1115219" cy="1016954"/>
          </a:xfrm>
          <a:custGeom>
            <a:avLst/>
            <a:gdLst>
              <a:gd name="T0" fmla="*/ 100 w 232"/>
              <a:gd name="T1" fmla="*/ 95 h 212"/>
              <a:gd name="T2" fmla="*/ 76 w 232"/>
              <a:gd name="T3" fmla="*/ 85 h 212"/>
              <a:gd name="T4" fmla="*/ 37 w 232"/>
              <a:gd name="T5" fmla="*/ 104 h 212"/>
              <a:gd name="T6" fmla="*/ 20 w 232"/>
              <a:gd name="T7" fmla="*/ 121 h 212"/>
              <a:gd name="T8" fmla="*/ 0 w 232"/>
              <a:gd name="T9" fmla="*/ 160 h 212"/>
              <a:gd name="T10" fmla="*/ 10 w 232"/>
              <a:gd name="T11" fmla="*/ 185 h 212"/>
              <a:gd name="T12" fmla="*/ 52 w 232"/>
              <a:gd name="T13" fmla="*/ 199 h 212"/>
              <a:gd name="T14" fmla="*/ 76 w 232"/>
              <a:gd name="T15" fmla="*/ 199 h 212"/>
              <a:gd name="T16" fmla="*/ 117 w 232"/>
              <a:gd name="T17" fmla="*/ 185 h 212"/>
              <a:gd name="T18" fmla="*/ 127 w 232"/>
              <a:gd name="T19" fmla="*/ 160 h 212"/>
              <a:gd name="T20" fmla="*/ 108 w 232"/>
              <a:gd name="T21" fmla="*/ 121 h 212"/>
              <a:gd name="T22" fmla="*/ 107 w 232"/>
              <a:gd name="T23" fmla="*/ 156 h 212"/>
              <a:gd name="T24" fmla="*/ 106 w 232"/>
              <a:gd name="T25" fmla="*/ 185 h 212"/>
              <a:gd name="T26" fmla="*/ 89 w 232"/>
              <a:gd name="T27" fmla="*/ 184 h 212"/>
              <a:gd name="T28" fmla="*/ 68 w 232"/>
              <a:gd name="T29" fmla="*/ 204 h 212"/>
              <a:gd name="T30" fmla="*/ 56 w 232"/>
              <a:gd name="T31" fmla="*/ 191 h 212"/>
              <a:gd name="T32" fmla="*/ 27 w 232"/>
              <a:gd name="T33" fmla="*/ 191 h 212"/>
              <a:gd name="T34" fmla="*/ 28 w 232"/>
              <a:gd name="T35" fmla="*/ 174 h 212"/>
              <a:gd name="T36" fmla="*/ 8 w 232"/>
              <a:gd name="T37" fmla="*/ 152 h 212"/>
              <a:gd name="T38" fmla="*/ 21 w 232"/>
              <a:gd name="T39" fmla="*/ 141 h 212"/>
              <a:gd name="T40" fmla="*/ 21 w 232"/>
              <a:gd name="T41" fmla="*/ 112 h 212"/>
              <a:gd name="T42" fmla="*/ 38 w 232"/>
              <a:gd name="T43" fmla="*/ 113 h 212"/>
              <a:gd name="T44" fmla="*/ 60 w 232"/>
              <a:gd name="T45" fmla="*/ 93 h 212"/>
              <a:gd name="T46" fmla="*/ 71 w 232"/>
              <a:gd name="T47" fmla="*/ 105 h 212"/>
              <a:gd name="T48" fmla="*/ 100 w 232"/>
              <a:gd name="T49" fmla="*/ 106 h 212"/>
              <a:gd name="T50" fmla="*/ 99 w 232"/>
              <a:gd name="T51" fmla="*/ 123 h 212"/>
              <a:gd name="T52" fmla="*/ 119 w 232"/>
              <a:gd name="T53" fmla="*/ 144 h 212"/>
              <a:gd name="T54" fmla="*/ 48 w 232"/>
              <a:gd name="T55" fmla="*/ 148 h 212"/>
              <a:gd name="T56" fmla="*/ 64 w 232"/>
              <a:gd name="T57" fmla="*/ 132 h 212"/>
              <a:gd name="T58" fmla="*/ 64 w 232"/>
              <a:gd name="T59" fmla="*/ 140 h 212"/>
              <a:gd name="T60" fmla="*/ 219 w 232"/>
              <a:gd name="T61" fmla="*/ 65 h 212"/>
              <a:gd name="T62" fmla="*/ 214 w 232"/>
              <a:gd name="T63" fmla="*/ 42 h 212"/>
              <a:gd name="T64" fmla="*/ 191 w 232"/>
              <a:gd name="T65" fmla="*/ 4 h 212"/>
              <a:gd name="T66" fmla="*/ 164 w 232"/>
              <a:gd name="T67" fmla="*/ 0 h 212"/>
              <a:gd name="T68" fmla="*/ 131 w 232"/>
              <a:gd name="T69" fmla="*/ 28 h 212"/>
              <a:gd name="T70" fmla="*/ 118 w 232"/>
              <a:gd name="T71" fmla="*/ 48 h 212"/>
              <a:gd name="T72" fmla="*/ 108 w 232"/>
              <a:gd name="T73" fmla="*/ 91 h 212"/>
              <a:gd name="T74" fmla="*/ 123 w 232"/>
              <a:gd name="T75" fmla="*/ 112 h 212"/>
              <a:gd name="T76" fmla="*/ 167 w 232"/>
              <a:gd name="T77" fmla="*/ 116 h 212"/>
              <a:gd name="T78" fmla="*/ 190 w 232"/>
              <a:gd name="T79" fmla="*/ 111 h 212"/>
              <a:gd name="T80" fmla="*/ 228 w 232"/>
              <a:gd name="T81" fmla="*/ 88 h 212"/>
              <a:gd name="T82" fmla="*/ 217 w 232"/>
              <a:gd name="T83" fmla="*/ 91 h 212"/>
              <a:gd name="T84" fmla="*/ 200 w 232"/>
              <a:gd name="T85" fmla="*/ 94 h 212"/>
              <a:gd name="T86" fmla="*/ 184 w 232"/>
              <a:gd name="T87" fmla="*/ 118 h 212"/>
              <a:gd name="T88" fmla="*/ 170 w 232"/>
              <a:gd name="T89" fmla="*/ 108 h 212"/>
              <a:gd name="T90" fmla="*/ 141 w 232"/>
              <a:gd name="T91" fmla="*/ 114 h 212"/>
              <a:gd name="T92" fmla="*/ 138 w 232"/>
              <a:gd name="T93" fmla="*/ 97 h 212"/>
              <a:gd name="T94" fmla="*/ 114 w 232"/>
              <a:gd name="T95" fmla="*/ 81 h 212"/>
              <a:gd name="T96" fmla="*/ 124 w 232"/>
              <a:gd name="T97" fmla="*/ 67 h 212"/>
              <a:gd name="T98" fmla="*/ 118 w 232"/>
              <a:gd name="T99" fmla="*/ 39 h 212"/>
              <a:gd name="T100" fmla="*/ 134 w 232"/>
              <a:gd name="T101" fmla="*/ 36 h 212"/>
              <a:gd name="T102" fmla="*/ 151 w 232"/>
              <a:gd name="T103" fmla="*/ 11 h 212"/>
              <a:gd name="T104" fmla="*/ 165 w 232"/>
              <a:gd name="T105" fmla="*/ 21 h 212"/>
              <a:gd name="T106" fmla="*/ 193 w 232"/>
              <a:gd name="T107" fmla="*/ 15 h 212"/>
              <a:gd name="T108" fmla="*/ 196 w 232"/>
              <a:gd name="T109" fmla="*/ 32 h 212"/>
              <a:gd name="T110" fmla="*/ 221 w 232"/>
              <a:gd name="T111" fmla="*/ 48 h 212"/>
              <a:gd name="T112" fmla="*/ 211 w 232"/>
              <a:gd name="T113" fmla="*/ 62 h 212"/>
              <a:gd name="T114" fmla="*/ 217 w 232"/>
              <a:gd name="T115" fmla="*/ 91 h 212"/>
              <a:gd name="T116" fmla="*/ 152 w 232"/>
              <a:gd name="T117" fmla="*/ 68 h 212"/>
              <a:gd name="T118" fmla="*/ 181 w 232"/>
              <a:gd name="T119" fmla="*/ 73 h 212"/>
              <a:gd name="T120" fmla="*/ 174 w 232"/>
              <a:gd name="T121" fmla="*/ 69 h 212"/>
              <a:gd name="T122" fmla="*/ 165 w 232"/>
              <a:gd name="T123" fmla="*/ 57 h 212"/>
              <a:gd name="T124" fmla="*/ 174 w 232"/>
              <a:gd name="T125" fmla="*/ 6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212">
                <a:moveTo>
                  <a:pt x="108" y="121"/>
                </a:moveTo>
                <a:cubicBezTo>
                  <a:pt x="117" y="112"/>
                  <a:pt x="117" y="112"/>
                  <a:pt x="117" y="112"/>
                </a:cubicBezTo>
                <a:cubicBezTo>
                  <a:pt x="100" y="95"/>
                  <a:pt x="100" y="95"/>
                  <a:pt x="100" y="95"/>
                </a:cubicBezTo>
                <a:cubicBezTo>
                  <a:pt x="91" y="104"/>
                  <a:pt x="91" y="104"/>
                  <a:pt x="91" y="104"/>
                </a:cubicBezTo>
                <a:cubicBezTo>
                  <a:pt x="86" y="101"/>
                  <a:pt x="81" y="99"/>
                  <a:pt x="76" y="98"/>
                </a:cubicBezTo>
                <a:cubicBezTo>
                  <a:pt x="76" y="85"/>
                  <a:pt x="76" y="85"/>
                  <a:pt x="76" y="85"/>
                </a:cubicBezTo>
                <a:cubicBezTo>
                  <a:pt x="52" y="85"/>
                  <a:pt x="52" y="85"/>
                  <a:pt x="52" y="85"/>
                </a:cubicBezTo>
                <a:cubicBezTo>
                  <a:pt x="52" y="98"/>
                  <a:pt x="52" y="98"/>
                  <a:pt x="52" y="98"/>
                </a:cubicBezTo>
                <a:cubicBezTo>
                  <a:pt x="46" y="99"/>
                  <a:pt x="41" y="101"/>
                  <a:pt x="37" y="104"/>
                </a:cubicBezTo>
                <a:cubicBezTo>
                  <a:pt x="27" y="95"/>
                  <a:pt x="27" y="95"/>
                  <a:pt x="27" y="95"/>
                </a:cubicBezTo>
                <a:cubicBezTo>
                  <a:pt x="10" y="112"/>
                  <a:pt x="10" y="112"/>
                  <a:pt x="10" y="112"/>
                </a:cubicBezTo>
                <a:cubicBezTo>
                  <a:pt x="20" y="121"/>
                  <a:pt x="20" y="121"/>
                  <a:pt x="20" y="121"/>
                </a:cubicBezTo>
                <a:cubicBezTo>
                  <a:pt x="17" y="126"/>
                  <a:pt x="15" y="131"/>
                  <a:pt x="13" y="136"/>
                </a:cubicBezTo>
                <a:cubicBezTo>
                  <a:pt x="0" y="136"/>
                  <a:pt x="0" y="136"/>
                  <a:pt x="0" y="136"/>
                </a:cubicBezTo>
                <a:cubicBezTo>
                  <a:pt x="0" y="160"/>
                  <a:pt x="0" y="160"/>
                  <a:pt x="0" y="160"/>
                </a:cubicBezTo>
                <a:cubicBezTo>
                  <a:pt x="13" y="160"/>
                  <a:pt x="13" y="160"/>
                  <a:pt x="13" y="160"/>
                </a:cubicBezTo>
                <a:cubicBezTo>
                  <a:pt x="15" y="166"/>
                  <a:pt x="17" y="171"/>
                  <a:pt x="20" y="175"/>
                </a:cubicBezTo>
                <a:cubicBezTo>
                  <a:pt x="10" y="185"/>
                  <a:pt x="10" y="185"/>
                  <a:pt x="10" y="185"/>
                </a:cubicBezTo>
                <a:cubicBezTo>
                  <a:pt x="27" y="202"/>
                  <a:pt x="27" y="202"/>
                  <a:pt x="27" y="202"/>
                </a:cubicBezTo>
                <a:cubicBezTo>
                  <a:pt x="37" y="192"/>
                  <a:pt x="37" y="192"/>
                  <a:pt x="37" y="192"/>
                </a:cubicBezTo>
                <a:cubicBezTo>
                  <a:pt x="41" y="195"/>
                  <a:pt x="46" y="197"/>
                  <a:pt x="52" y="199"/>
                </a:cubicBezTo>
                <a:cubicBezTo>
                  <a:pt x="52" y="212"/>
                  <a:pt x="52" y="212"/>
                  <a:pt x="52" y="212"/>
                </a:cubicBezTo>
                <a:cubicBezTo>
                  <a:pt x="76" y="212"/>
                  <a:pt x="76" y="212"/>
                  <a:pt x="76" y="212"/>
                </a:cubicBezTo>
                <a:cubicBezTo>
                  <a:pt x="76" y="199"/>
                  <a:pt x="76" y="199"/>
                  <a:pt x="76" y="199"/>
                </a:cubicBezTo>
                <a:cubicBezTo>
                  <a:pt x="81" y="197"/>
                  <a:pt x="86" y="195"/>
                  <a:pt x="91" y="192"/>
                </a:cubicBezTo>
                <a:cubicBezTo>
                  <a:pt x="100" y="202"/>
                  <a:pt x="100" y="202"/>
                  <a:pt x="100" y="202"/>
                </a:cubicBezTo>
                <a:cubicBezTo>
                  <a:pt x="117" y="185"/>
                  <a:pt x="117" y="185"/>
                  <a:pt x="117" y="185"/>
                </a:cubicBezTo>
                <a:cubicBezTo>
                  <a:pt x="108" y="175"/>
                  <a:pt x="108" y="175"/>
                  <a:pt x="108" y="175"/>
                </a:cubicBezTo>
                <a:cubicBezTo>
                  <a:pt x="111" y="171"/>
                  <a:pt x="113" y="166"/>
                  <a:pt x="114" y="160"/>
                </a:cubicBezTo>
                <a:cubicBezTo>
                  <a:pt x="127" y="160"/>
                  <a:pt x="127" y="160"/>
                  <a:pt x="127" y="160"/>
                </a:cubicBezTo>
                <a:cubicBezTo>
                  <a:pt x="127" y="136"/>
                  <a:pt x="127" y="136"/>
                  <a:pt x="127" y="136"/>
                </a:cubicBezTo>
                <a:cubicBezTo>
                  <a:pt x="114" y="136"/>
                  <a:pt x="114" y="136"/>
                  <a:pt x="114" y="136"/>
                </a:cubicBezTo>
                <a:cubicBezTo>
                  <a:pt x="113" y="131"/>
                  <a:pt x="111" y="126"/>
                  <a:pt x="108" y="121"/>
                </a:cubicBezTo>
                <a:close/>
                <a:moveTo>
                  <a:pt x="119" y="152"/>
                </a:moveTo>
                <a:cubicBezTo>
                  <a:pt x="107" y="152"/>
                  <a:pt x="107" y="152"/>
                  <a:pt x="107" y="152"/>
                </a:cubicBezTo>
                <a:cubicBezTo>
                  <a:pt x="107" y="156"/>
                  <a:pt x="107" y="156"/>
                  <a:pt x="107" y="156"/>
                </a:cubicBezTo>
                <a:cubicBezTo>
                  <a:pt x="106" y="162"/>
                  <a:pt x="103" y="168"/>
                  <a:pt x="99" y="174"/>
                </a:cubicBezTo>
                <a:cubicBezTo>
                  <a:pt x="97" y="176"/>
                  <a:pt x="97" y="176"/>
                  <a:pt x="97" y="176"/>
                </a:cubicBezTo>
                <a:cubicBezTo>
                  <a:pt x="106" y="185"/>
                  <a:pt x="106" y="185"/>
                  <a:pt x="106" y="185"/>
                </a:cubicBezTo>
                <a:cubicBezTo>
                  <a:pt x="100" y="191"/>
                  <a:pt x="100" y="191"/>
                  <a:pt x="100" y="191"/>
                </a:cubicBezTo>
                <a:cubicBezTo>
                  <a:pt x="92" y="182"/>
                  <a:pt x="92" y="182"/>
                  <a:pt x="92" y="182"/>
                </a:cubicBezTo>
                <a:cubicBezTo>
                  <a:pt x="89" y="184"/>
                  <a:pt x="89" y="184"/>
                  <a:pt x="89" y="184"/>
                </a:cubicBezTo>
                <a:cubicBezTo>
                  <a:pt x="84" y="188"/>
                  <a:pt x="78" y="190"/>
                  <a:pt x="71" y="191"/>
                </a:cubicBezTo>
                <a:cubicBezTo>
                  <a:pt x="68" y="192"/>
                  <a:pt x="68" y="192"/>
                  <a:pt x="68" y="192"/>
                </a:cubicBezTo>
                <a:cubicBezTo>
                  <a:pt x="68" y="204"/>
                  <a:pt x="68" y="204"/>
                  <a:pt x="68" y="204"/>
                </a:cubicBezTo>
                <a:cubicBezTo>
                  <a:pt x="60" y="204"/>
                  <a:pt x="60" y="204"/>
                  <a:pt x="60" y="204"/>
                </a:cubicBezTo>
                <a:cubicBezTo>
                  <a:pt x="60" y="192"/>
                  <a:pt x="60" y="192"/>
                  <a:pt x="60" y="192"/>
                </a:cubicBezTo>
                <a:cubicBezTo>
                  <a:pt x="56" y="191"/>
                  <a:pt x="56" y="191"/>
                  <a:pt x="56" y="191"/>
                </a:cubicBezTo>
                <a:cubicBezTo>
                  <a:pt x="50" y="190"/>
                  <a:pt x="44" y="188"/>
                  <a:pt x="38" y="184"/>
                </a:cubicBezTo>
                <a:cubicBezTo>
                  <a:pt x="36" y="182"/>
                  <a:pt x="36" y="182"/>
                  <a:pt x="36" y="182"/>
                </a:cubicBezTo>
                <a:cubicBezTo>
                  <a:pt x="27" y="191"/>
                  <a:pt x="27" y="191"/>
                  <a:pt x="27" y="191"/>
                </a:cubicBezTo>
                <a:cubicBezTo>
                  <a:pt x="21" y="185"/>
                  <a:pt x="21" y="185"/>
                  <a:pt x="21" y="185"/>
                </a:cubicBezTo>
                <a:cubicBezTo>
                  <a:pt x="30" y="176"/>
                  <a:pt x="30" y="176"/>
                  <a:pt x="30" y="176"/>
                </a:cubicBezTo>
                <a:cubicBezTo>
                  <a:pt x="28" y="174"/>
                  <a:pt x="28" y="174"/>
                  <a:pt x="28" y="174"/>
                </a:cubicBezTo>
                <a:cubicBezTo>
                  <a:pt x="24" y="168"/>
                  <a:pt x="22" y="162"/>
                  <a:pt x="21" y="156"/>
                </a:cubicBezTo>
                <a:cubicBezTo>
                  <a:pt x="20" y="152"/>
                  <a:pt x="20" y="152"/>
                  <a:pt x="20" y="152"/>
                </a:cubicBezTo>
                <a:cubicBezTo>
                  <a:pt x="8" y="152"/>
                  <a:pt x="8" y="152"/>
                  <a:pt x="8" y="152"/>
                </a:cubicBezTo>
                <a:cubicBezTo>
                  <a:pt x="8" y="144"/>
                  <a:pt x="8" y="144"/>
                  <a:pt x="8" y="144"/>
                </a:cubicBezTo>
                <a:cubicBezTo>
                  <a:pt x="20" y="144"/>
                  <a:pt x="20" y="144"/>
                  <a:pt x="20" y="144"/>
                </a:cubicBezTo>
                <a:cubicBezTo>
                  <a:pt x="21" y="141"/>
                  <a:pt x="21" y="141"/>
                  <a:pt x="21" y="141"/>
                </a:cubicBezTo>
                <a:cubicBezTo>
                  <a:pt x="22" y="134"/>
                  <a:pt x="24" y="128"/>
                  <a:pt x="28" y="123"/>
                </a:cubicBezTo>
                <a:cubicBezTo>
                  <a:pt x="30" y="120"/>
                  <a:pt x="30" y="120"/>
                  <a:pt x="30" y="120"/>
                </a:cubicBezTo>
                <a:cubicBezTo>
                  <a:pt x="21" y="112"/>
                  <a:pt x="21" y="112"/>
                  <a:pt x="21" y="112"/>
                </a:cubicBezTo>
                <a:cubicBezTo>
                  <a:pt x="27" y="106"/>
                  <a:pt x="27" y="106"/>
                  <a:pt x="27" y="106"/>
                </a:cubicBezTo>
                <a:cubicBezTo>
                  <a:pt x="36" y="115"/>
                  <a:pt x="36" y="115"/>
                  <a:pt x="36" y="115"/>
                </a:cubicBezTo>
                <a:cubicBezTo>
                  <a:pt x="38" y="113"/>
                  <a:pt x="38" y="113"/>
                  <a:pt x="38" y="113"/>
                </a:cubicBezTo>
                <a:cubicBezTo>
                  <a:pt x="44" y="109"/>
                  <a:pt x="50" y="106"/>
                  <a:pt x="56" y="105"/>
                </a:cubicBezTo>
                <a:cubicBezTo>
                  <a:pt x="60" y="105"/>
                  <a:pt x="60" y="105"/>
                  <a:pt x="60" y="105"/>
                </a:cubicBezTo>
                <a:cubicBezTo>
                  <a:pt x="60" y="93"/>
                  <a:pt x="60" y="93"/>
                  <a:pt x="60" y="93"/>
                </a:cubicBezTo>
                <a:cubicBezTo>
                  <a:pt x="68" y="93"/>
                  <a:pt x="68" y="93"/>
                  <a:pt x="68" y="93"/>
                </a:cubicBezTo>
                <a:cubicBezTo>
                  <a:pt x="68" y="105"/>
                  <a:pt x="68" y="105"/>
                  <a:pt x="68" y="105"/>
                </a:cubicBezTo>
                <a:cubicBezTo>
                  <a:pt x="71" y="105"/>
                  <a:pt x="71" y="105"/>
                  <a:pt x="71" y="105"/>
                </a:cubicBezTo>
                <a:cubicBezTo>
                  <a:pt x="78" y="106"/>
                  <a:pt x="84" y="109"/>
                  <a:pt x="89" y="113"/>
                </a:cubicBezTo>
                <a:cubicBezTo>
                  <a:pt x="92" y="115"/>
                  <a:pt x="92" y="115"/>
                  <a:pt x="92" y="115"/>
                </a:cubicBezTo>
                <a:cubicBezTo>
                  <a:pt x="100" y="106"/>
                  <a:pt x="100" y="106"/>
                  <a:pt x="100" y="106"/>
                </a:cubicBezTo>
                <a:cubicBezTo>
                  <a:pt x="106" y="112"/>
                  <a:pt x="106" y="112"/>
                  <a:pt x="106" y="112"/>
                </a:cubicBezTo>
                <a:cubicBezTo>
                  <a:pt x="97" y="120"/>
                  <a:pt x="97" y="120"/>
                  <a:pt x="97" y="120"/>
                </a:cubicBezTo>
                <a:cubicBezTo>
                  <a:pt x="99" y="123"/>
                  <a:pt x="99" y="123"/>
                  <a:pt x="99" y="123"/>
                </a:cubicBezTo>
                <a:cubicBezTo>
                  <a:pt x="103" y="128"/>
                  <a:pt x="106" y="134"/>
                  <a:pt x="107" y="141"/>
                </a:cubicBezTo>
                <a:cubicBezTo>
                  <a:pt x="107" y="144"/>
                  <a:pt x="107" y="144"/>
                  <a:pt x="107" y="144"/>
                </a:cubicBezTo>
                <a:cubicBezTo>
                  <a:pt x="119" y="144"/>
                  <a:pt x="119" y="144"/>
                  <a:pt x="119" y="144"/>
                </a:cubicBezTo>
                <a:lnTo>
                  <a:pt x="119" y="152"/>
                </a:lnTo>
                <a:close/>
                <a:moveTo>
                  <a:pt x="64" y="132"/>
                </a:moveTo>
                <a:cubicBezTo>
                  <a:pt x="55" y="132"/>
                  <a:pt x="48" y="140"/>
                  <a:pt x="48" y="148"/>
                </a:cubicBezTo>
                <a:cubicBezTo>
                  <a:pt x="48" y="157"/>
                  <a:pt x="55" y="164"/>
                  <a:pt x="64" y="164"/>
                </a:cubicBezTo>
                <a:cubicBezTo>
                  <a:pt x="72" y="164"/>
                  <a:pt x="80" y="157"/>
                  <a:pt x="80" y="148"/>
                </a:cubicBezTo>
                <a:cubicBezTo>
                  <a:pt x="80" y="140"/>
                  <a:pt x="72" y="132"/>
                  <a:pt x="64" y="132"/>
                </a:cubicBezTo>
                <a:close/>
                <a:moveTo>
                  <a:pt x="64" y="156"/>
                </a:moveTo>
                <a:cubicBezTo>
                  <a:pt x="59" y="156"/>
                  <a:pt x="56" y="153"/>
                  <a:pt x="56" y="148"/>
                </a:cubicBezTo>
                <a:cubicBezTo>
                  <a:pt x="56" y="144"/>
                  <a:pt x="59" y="140"/>
                  <a:pt x="64" y="140"/>
                </a:cubicBezTo>
                <a:cubicBezTo>
                  <a:pt x="68" y="140"/>
                  <a:pt x="72" y="144"/>
                  <a:pt x="72" y="148"/>
                </a:cubicBezTo>
                <a:cubicBezTo>
                  <a:pt x="72" y="153"/>
                  <a:pt x="68" y="156"/>
                  <a:pt x="64" y="156"/>
                </a:cubicBezTo>
                <a:close/>
                <a:moveTo>
                  <a:pt x="219" y="65"/>
                </a:moveTo>
                <a:cubicBezTo>
                  <a:pt x="232" y="62"/>
                  <a:pt x="232" y="62"/>
                  <a:pt x="232" y="62"/>
                </a:cubicBezTo>
                <a:cubicBezTo>
                  <a:pt x="227" y="39"/>
                  <a:pt x="227" y="39"/>
                  <a:pt x="227" y="39"/>
                </a:cubicBezTo>
                <a:cubicBezTo>
                  <a:pt x="214" y="42"/>
                  <a:pt x="214" y="42"/>
                  <a:pt x="214" y="42"/>
                </a:cubicBezTo>
                <a:cubicBezTo>
                  <a:pt x="211" y="37"/>
                  <a:pt x="208" y="32"/>
                  <a:pt x="204" y="28"/>
                </a:cubicBezTo>
                <a:cubicBezTo>
                  <a:pt x="211" y="17"/>
                  <a:pt x="211" y="17"/>
                  <a:pt x="211" y="17"/>
                </a:cubicBezTo>
                <a:cubicBezTo>
                  <a:pt x="191" y="4"/>
                  <a:pt x="191" y="4"/>
                  <a:pt x="191" y="4"/>
                </a:cubicBezTo>
                <a:cubicBezTo>
                  <a:pt x="184" y="16"/>
                  <a:pt x="184" y="16"/>
                  <a:pt x="184" y="16"/>
                </a:cubicBezTo>
                <a:cubicBezTo>
                  <a:pt x="178" y="14"/>
                  <a:pt x="173" y="13"/>
                  <a:pt x="167" y="13"/>
                </a:cubicBezTo>
                <a:cubicBezTo>
                  <a:pt x="164" y="0"/>
                  <a:pt x="164" y="0"/>
                  <a:pt x="164" y="0"/>
                </a:cubicBezTo>
                <a:cubicBezTo>
                  <a:pt x="141" y="5"/>
                  <a:pt x="141" y="5"/>
                  <a:pt x="141" y="5"/>
                </a:cubicBezTo>
                <a:cubicBezTo>
                  <a:pt x="144" y="18"/>
                  <a:pt x="144" y="18"/>
                  <a:pt x="144" y="18"/>
                </a:cubicBezTo>
                <a:cubicBezTo>
                  <a:pt x="139" y="21"/>
                  <a:pt x="135" y="24"/>
                  <a:pt x="131" y="28"/>
                </a:cubicBezTo>
                <a:cubicBezTo>
                  <a:pt x="119" y="21"/>
                  <a:pt x="119" y="21"/>
                  <a:pt x="119" y="21"/>
                </a:cubicBezTo>
                <a:cubicBezTo>
                  <a:pt x="107" y="41"/>
                  <a:pt x="107" y="41"/>
                  <a:pt x="107" y="41"/>
                </a:cubicBezTo>
                <a:cubicBezTo>
                  <a:pt x="118" y="48"/>
                  <a:pt x="118" y="48"/>
                  <a:pt x="118" y="48"/>
                </a:cubicBezTo>
                <a:cubicBezTo>
                  <a:pt x="116" y="53"/>
                  <a:pt x="116" y="59"/>
                  <a:pt x="115" y="64"/>
                </a:cubicBezTo>
                <a:cubicBezTo>
                  <a:pt x="102" y="67"/>
                  <a:pt x="102" y="67"/>
                  <a:pt x="102" y="67"/>
                </a:cubicBezTo>
                <a:cubicBezTo>
                  <a:pt x="108" y="91"/>
                  <a:pt x="108" y="91"/>
                  <a:pt x="108" y="91"/>
                </a:cubicBezTo>
                <a:cubicBezTo>
                  <a:pt x="121" y="88"/>
                  <a:pt x="121" y="88"/>
                  <a:pt x="121" y="88"/>
                </a:cubicBezTo>
                <a:cubicBezTo>
                  <a:pt x="123" y="93"/>
                  <a:pt x="127" y="97"/>
                  <a:pt x="130" y="101"/>
                </a:cubicBezTo>
                <a:cubicBezTo>
                  <a:pt x="123" y="112"/>
                  <a:pt x="123" y="112"/>
                  <a:pt x="123" y="112"/>
                </a:cubicBezTo>
                <a:cubicBezTo>
                  <a:pt x="144" y="125"/>
                  <a:pt x="144" y="125"/>
                  <a:pt x="144" y="125"/>
                </a:cubicBezTo>
                <a:cubicBezTo>
                  <a:pt x="151" y="114"/>
                  <a:pt x="151" y="114"/>
                  <a:pt x="151" y="114"/>
                </a:cubicBezTo>
                <a:cubicBezTo>
                  <a:pt x="156" y="115"/>
                  <a:pt x="161" y="116"/>
                  <a:pt x="167" y="116"/>
                </a:cubicBezTo>
                <a:cubicBezTo>
                  <a:pt x="170" y="129"/>
                  <a:pt x="170" y="129"/>
                  <a:pt x="170" y="129"/>
                </a:cubicBezTo>
                <a:cubicBezTo>
                  <a:pt x="193" y="124"/>
                  <a:pt x="193" y="124"/>
                  <a:pt x="193" y="124"/>
                </a:cubicBezTo>
                <a:cubicBezTo>
                  <a:pt x="190" y="111"/>
                  <a:pt x="190" y="111"/>
                  <a:pt x="190" y="111"/>
                </a:cubicBezTo>
                <a:cubicBezTo>
                  <a:pt x="195" y="109"/>
                  <a:pt x="200" y="105"/>
                  <a:pt x="204" y="101"/>
                </a:cubicBezTo>
                <a:cubicBezTo>
                  <a:pt x="215" y="109"/>
                  <a:pt x="215" y="109"/>
                  <a:pt x="215" y="109"/>
                </a:cubicBezTo>
                <a:cubicBezTo>
                  <a:pt x="228" y="88"/>
                  <a:pt x="228" y="88"/>
                  <a:pt x="228" y="88"/>
                </a:cubicBezTo>
                <a:cubicBezTo>
                  <a:pt x="216" y="81"/>
                  <a:pt x="216" y="81"/>
                  <a:pt x="216" y="81"/>
                </a:cubicBezTo>
                <a:cubicBezTo>
                  <a:pt x="218" y="76"/>
                  <a:pt x="219" y="70"/>
                  <a:pt x="219" y="65"/>
                </a:cubicBezTo>
                <a:close/>
                <a:moveTo>
                  <a:pt x="217" y="91"/>
                </a:moveTo>
                <a:cubicBezTo>
                  <a:pt x="212" y="98"/>
                  <a:pt x="212" y="98"/>
                  <a:pt x="212" y="98"/>
                </a:cubicBezTo>
                <a:cubicBezTo>
                  <a:pt x="202" y="91"/>
                  <a:pt x="202" y="91"/>
                  <a:pt x="202" y="91"/>
                </a:cubicBezTo>
                <a:cubicBezTo>
                  <a:pt x="200" y="94"/>
                  <a:pt x="200" y="94"/>
                  <a:pt x="200" y="94"/>
                </a:cubicBezTo>
                <a:cubicBezTo>
                  <a:pt x="196" y="99"/>
                  <a:pt x="190" y="103"/>
                  <a:pt x="184" y="105"/>
                </a:cubicBezTo>
                <a:cubicBezTo>
                  <a:pt x="181" y="106"/>
                  <a:pt x="181" y="106"/>
                  <a:pt x="181" y="106"/>
                </a:cubicBezTo>
                <a:cubicBezTo>
                  <a:pt x="184" y="118"/>
                  <a:pt x="184" y="118"/>
                  <a:pt x="184" y="118"/>
                </a:cubicBezTo>
                <a:cubicBezTo>
                  <a:pt x="176" y="120"/>
                  <a:pt x="176" y="120"/>
                  <a:pt x="176" y="120"/>
                </a:cubicBezTo>
                <a:cubicBezTo>
                  <a:pt x="173" y="108"/>
                  <a:pt x="173" y="108"/>
                  <a:pt x="173" y="108"/>
                </a:cubicBezTo>
                <a:cubicBezTo>
                  <a:pt x="170" y="108"/>
                  <a:pt x="170" y="108"/>
                  <a:pt x="170" y="108"/>
                </a:cubicBezTo>
                <a:cubicBezTo>
                  <a:pt x="163" y="109"/>
                  <a:pt x="157" y="108"/>
                  <a:pt x="151" y="105"/>
                </a:cubicBezTo>
                <a:cubicBezTo>
                  <a:pt x="147" y="104"/>
                  <a:pt x="147" y="104"/>
                  <a:pt x="147" y="104"/>
                </a:cubicBezTo>
                <a:cubicBezTo>
                  <a:pt x="141" y="114"/>
                  <a:pt x="141" y="114"/>
                  <a:pt x="141" y="114"/>
                </a:cubicBezTo>
                <a:cubicBezTo>
                  <a:pt x="134" y="110"/>
                  <a:pt x="134" y="110"/>
                  <a:pt x="134" y="110"/>
                </a:cubicBezTo>
                <a:cubicBezTo>
                  <a:pt x="141" y="100"/>
                  <a:pt x="141" y="100"/>
                  <a:pt x="141" y="100"/>
                </a:cubicBezTo>
                <a:cubicBezTo>
                  <a:pt x="138" y="97"/>
                  <a:pt x="138" y="97"/>
                  <a:pt x="138" y="97"/>
                </a:cubicBezTo>
                <a:cubicBezTo>
                  <a:pt x="133" y="93"/>
                  <a:pt x="129" y="88"/>
                  <a:pt x="127" y="82"/>
                </a:cubicBezTo>
                <a:cubicBezTo>
                  <a:pt x="126" y="78"/>
                  <a:pt x="126" y="78"/>
                  <a:pt x="126" y="78"/>
                </a:cubicBezTo>
                <a:cubicBezTo>
                  <a:pt x="114" y="81"/>
                  <a:pt x="114" y="81"/>
                  <a:pt x="114" y="81"/>
                </a:cubicBezTo>
                <a:cubicBezTo>
                  <a:pt x="112" y="73"/>
                  <a:pt x="112" y="73"/>
                  <a:pt x="112" y="73"/>
                </a:cubicBezTo>
                <a:cubicBezTo>
                  <a:pt x="124" y="71"/>
                  <a:pt x="124" y="71"/>
                  <a:pt x="124" y="71"/>
                </a:cubicBezTo>
                <a:cubicBezTo>
                  <a:pt x="124" y="67"/>
                  <a:pt x="124" y="67"/>
                  <a:pt x="124" y="67"/>
                </a:cubicBezTo>
                <a:cubicBezTo>
                  <a:pt x="123" y="61"/>
                  <a:pt x="124" y="54"/>
                  <a:pt x="127" y="48"/>
                </a:cubicBezTo>
                <a:cubicBezTo>
                  <a:pt x="128" y="45"/>
                  <a:pt x="128" y="45"/>
                  <a:pt x="128" y="45"/>
                </a:cubicBezTo>
                <a:cubicBezTo>
                  <a:pt x="118" y="39"/>
                  <a:pt x="118" y="39"/>
                  <a:pt x="118" y="39"/>
                </a:cubicBezTo>
                <a:cubicBezTo>
                  <a:pt x="122" y="32"/>
                  <a:pt x="122" y="32"/>
                  <a:pt x="122" y="32"/>
                </a:cubicBezTo>
                <a:cubicBezTo>
                  <a:pt x="132" y="38"/>
                  <a:pt x="132" y="38"/>
                  <a:pt x="132" y="38"/>
                </a:cubicBezTo>
                <a:cubicBezTo>
                  <a:pt x="134" y="36"/>
                  <a:pt x="134" y="36"/>
                  <a:pt x="134" y="36"/>
                </a:cubicBezTo>
                <a:cubicBezTo>
                  <a:pt x="139" y="31"/>
                  <a:pt x="144" y="27"/>
                  <a:pt x="150" y="24"/>
                </a:cubicBezTo>
                <a:cubicBezTo>
                  <a:pt x="153" y="23"/>
                  <a:pt x="153" y="23"/>
                  <a:pt x="153" y="23"/>
                </a:cubicBezTo>
                <a:cubicBezTo>
                  <a:pt x="151" y="11"/>
                  <a:pt x="151" y="11"/>
                  <a:pt x="151" y="11"/>
                </a:cubicBezTo>
                <a:cubicBezTo>
                  <a:pt x="158" y="10"/>
                  <a:pt x="158" y="10"/>
                  <a:pt x="158" y="10"/>
                </a:cubicBezTo>
                <a:cubicBezTo>
                  <a:pt x="161" y="21"/>
                  <a:pt x="161" y="21"/>
                  <a:pt x="161" y="21"/>
                </a:cubicBezTo>
                <a:cubicBezTo>
                  <a:pt x="165" y="21"/>
                  <a:pt x="165" y="21"/>
                  <a:pt x="165" y="21"/>
                </a:cubicBezTo>
                <a:cubicBezTo>
                  <a:pt x="171" y="21"/>
                  <a:pt x="178" y="22"/>
                  <a:pt x="184" y="24"/>
                </a:cubicBezTo>
                <a:cubicBezTo>
                  <a:pt x="187" y="26"/>
                  <a:pt x="187" y="26"/>
                  <a:pt x="187" y="26"/>
                </a:cubicBezTo>
                <a:cubicBezTo>
                  <a:pt x="193" y="15"/>
                  <a:pt x="193" y="15"/>
                  <a:pt x="193" y="15"/>
                </a:cubicBezTo>
                <a:cubicBezTo>
                  <a:pt x="200" y="20"/>
                  <a:pt x="200" y="20"/>
                  <a:pt x="200" y="20"/>
                </a:cubicBezTo>
                <a:cubicBezTo>
                  <a:pt x="194" y="30"/>
                  <a:pt x="194" y="30"/>
                  <a:pt x="194" y="30"/>
                </a:cubicBezTo>
                <a:cubicBezTo>
                  <a:pt x="196" y="32"/>
                  <a:pt x="196" y="32"/>
                  <a:pt x="196" y="32"/>
                </a:cubicBezTo>
                <a:cubicBezTo>
                  <a:pt x="201" y="36"/>
                  <a:pt x="205" y="42"/>
                  <a:pt x="208" y="48"/>
                </a:cubicBezTo>
                <a:cubicBezTo>
                  <a:pt x="209" y="51"/>
                  <a:pt x="209" y="51"/>
                  <a:pt x="209" y="51"/>
                </a:cubicBezTo>
                <a:cubicBezTo>
                  <a:pt x="221" y="48"/>
                  <a:pt x="221" y="48"/>
                  <a:pt x="221" y="48"/>
                </a:cubicBezTo>
                <a:cubicBezTo>
                  <a:pt x="222" y="56"/>
                  <a:pt x="222" y="56"/>
                  <a:pt x="222" y="56"/>
                </a:cubicBezTo>
                <a:cubicBezTo>
                  <a:pt x="211" y="59"/>
                  <a:pt x="211" y="59"/>
                  <a:pt x="211" y="59"/>
                </a:cubicBezTo>
                <a:cubicBezTo>
                  <a:pt x="211" y="62"/>
                  <a:pt x="211" y="62"/>
                  <a:pt x="211" y="62"/>
                </a:cubicBezTo>
                <a:cubicBezTo>
                  <a:pt x="211" y="69"/>
                  <a:pt x="210" y="75"/>
                  <a:pt x="208" y="81"/>
                </a:cubicBezTo>
                <a:cubicBezTo>
                  <a:pt x="206" y="84"/>
                  <a:pt x="206" y="84"/>
                  <a:pt x="206" y="84"/>
                </a:cubicBezTo>
                <a:lnTo>
                  <a:pt x="217" y="91"/>
                </a:lnTo>
                <a:close/>
                <a:moveTo>
                  <a:pt x="167" y="49"/>
                </a:moveTo>
                <a:cubicBezTo>
                  <a:pt x="166" y="49"/>
                  <a:pt x="165" y="49"/>
                  <a:pt x="164" y="49"/>
                </a:cubicBezTo>
                <a:cubicBezTo>
                  <a:pt x="155" y="51"/>
                  <a:pt x="150" y="60"/>
                  <a:pt x="152" y="68"/>
                </a:cubicBezTo>
                <a:cubicBezTo>
                  <a:pt x="153" y="76"/>
                  <a:pt x="160" y="81"/>
                  <a:pt x="167" y="81"/>
                </a:cubicBezTo>
                <a:cubicBezTo>
                  <a:pt x="168" y="81"/>
                  <a:pt x="170" y="80"/>
                  <a:pt x="171" y="80"/>
                </a:cubicBezTo>
                <a:cubicBezTo>
                  <a:pt x="175" y="79"/>
                  <a:pt x="178" y="77"/>
                  <a:pt x="181" y="73"/>
                </a:cubicBezTo>
                <a:cubicBezTo>
                  <a:pt x="183" y="70"/>
                  <a:pt x="184" y="65"/>
                  <a:pt x="183" y="61"/>
                </a:cubicBezTo>
                <a:cubicBezTo>
                  <a:pt x="181" y="54"/>
                  <a:pt x="175" y="49"/>
                  <a:pt x="167" y="49"/>
                </a:cubicBezTo>
                <a:close/>
                <a:moveTo>
                  <a:pt x="174" y="69"/>
                </a:moveTo>
                <a:cubicBezTo>
                  <a:pt x="173" y="71"/>
                  <a:pt x="171" y="72"/>
                  <a:pt x="169" y="72"/>
                </a:cubicBezTo>
                <a:cubicBezTo>
                  <a:pt x="165" y="73"/>
                  <a:pt x="160" y="71"/>
                  <a:pt x="159" y="66"/>
                </a:cubicBezTo>
                <a:cubicBezTo>
                  <a:pt x="158" y="62"/>
                  <a:pt x="161" y="58"/>
                  <a:pt x="165" y="57"/>
                </a:cubicBezTo>
                <a:cubicBezTo>
                  <a:pt x="166" y="57"/>
                  <a:pt x="167" y="57"/>
                  <a:pt x="167" y="57"/>
                </a:cubicBezTo>
                <a:cubicBezTo>
                  <a:pt x="171" y="57"/>
                  <a:pt x="174" y="59"/>
                  <a:pt x="175" y="63"/>
                </a:cubicBezTo>
                <a:cubicBezTo>
                  <a:pt x="175" y="65"/>
                  <a:pt x="175" y="67"/>
                  <a:pt x="174" y="69"/>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32" name="Freeform 38">
            <a:extLst>
              <a:ext uri="{FF2B5EF4-FFF2-40B4-BE49-F238E27FC236}">
                <a16:creationId xmlns:a16="http://schemas.microsoft.com/office/drawing/2014/main" xmlns="" id="{62985A67-DB0C-44CB-8BF3-D3C8E1DA159D}"/>
              </a:ext>
            </a:extLst>
          </p:cNvPr>
          <p:cNvSpPr>
            <a:spLocks noEditPoints="1"/>
          </p:cNvSpPr>
          <p:nvPr/>
        </p:nvSpPr>
        <p:spPr bwMode="auto">
          <a:xfrm>
            <a:off x="6650141" y="4356560"/>
            <a:ext cx="897555" cy="963552"/>
          </a:xfrm>
          <a:custGeom>
            <a:avLst/>
            <a:gdLst>
              <a:gd name="T0" fmla="*/ 154 w 208"/>
              <a:gd name="T1" fmla="*/ 168 h 224"/>
              <a:gd name="T2" fmla="*/ 172 w 208"/>
              <a:gd name="T3" fmla="*/ 137 h 224"/>
              <a:gd name="T4" fmla="*/ 172 w 208"/>
              <a:gd name="T5" fmla="*/ 136 h 224"/>
              <a:gd name="T6" fmla="*/ 172 w 208"/>
              <a:gd name="T7" fmla="*/ 4 h 224"/>
              <a:gd name="T8" fmla="*/ 148 w 208"/>
              <a:gd name="T9" fmla="*/ 0 h 224"/>
              <a:gd name="T10" fmla="*/ 144 w 208"/>
              <a:gd name="T11" fmla="*/ 136 h 224"/>
              <a:gd name="T12" fmla="*/ 144 w 208"/>
              <a:gd name="T13" fmla="*/ 136 h 224"/>
              <a:gd name="T14" fmla="*/ 164 w 208"/>
              <a:gd name="T15" fmla="*/ 8 h 224"/>
              <a:gd name="T16" fmla="*/ 152 w 208"/>
              <a:gd name="T17" fmla="*/ 12 h 224"/>
              <a:gd name="T18" fmla="*/ 152 w 208"/>
              <a:gd name="T19" fmla="*/ 20 h 224"/>
              <a:gd name="T20" fmla="*/ 164 w 208"/>
              <a:gd name="T21" fmla="*/ 135 h 224"/>
              <a:gd name="T22" fmla="*/ 152 w 208"/>
              <a:gd name="T23" fmla="*/ 135 h 224"/>
              <a:gd name="T24" fmla="*/ 188 w 208"/>
              <a:gd name="T25" fmla="*/ 32 h 224"/>
              <a:gd name="T26" fmla="*/ 200 w 208"/>
              <a:gd name="T27" fmla="*/ 52 h 224"/>
              <a:gd name="T28" fmla="*/ 188 w 208"/>
              <a:gd name="T29" fmla="*/ 216 h 224"/>
              <a:gd name="T30" fmla="*/ 8 w 208"/>
              <a:gd name="T31" fmla="*/ 204 h 224"/>
              <a:gd name="T32" fmla="*/ 20 w 208"/>
              <a:gd name="T33" fmla="*/ 40 h 224"/>
              <a:gd name="T34" fmla="*/ 128 w 208"/>
              <a:gd name="T35" fmla="*/ 32 h 224"/>
              <a:gd name="T36" fmla="*/ 0 w 208"/>
              <a:gd name="T37" fmla="*/ 52 h 224"/>
              <a:gd name="T38" fmla="*/ 20 w 208"/>
              <a:gd name="T39" fmla="*/ 224 h 224"/>
              <a:gd name="T40" fmla="*/ 208 w 208"/>
              <a:gd name="T41" fmla="*/ 204 h 224"/>
              <a:gd name="T42" fmla="*/ 188 w 208"/>
              <a:gd name="T43" fmla="*/ 32 h 224"/>
              <a:gd name="T44" fmla="*/ 92 w 208"/>
              <a:gd name="T45" fmla="*/ 84 h 224"/>
              <a:gd name="T46" fmla="*/ 92 w 208"/>
              <a:gd name="T47" fmla="*/ 76 h 224"/>
              <a:gd name="T48" fmla="*/ 28 w 208"/>
              <a:gd name="T49" fmla="*/ 80 h 224"/>
              <a:gd name="T50" fmla="*/ 32 w 208"/>
              <a:gd name="T51" fmla="*/ 116 h 224"/>
              <a:gd name="T52" fmla="*/ 124 w 208"/>
              <a:gd name="T53" fmla="*/ 112 h 224"/>
              <a:gd name="T54" fmla="*/ 32 w 208"/>
              <a:gd name="T55" fmla="*/ 108 h 224"/>
              <a:gd name="T56" fmla="*/ 32 w 208"/>
              <a:gd name="T57" fmla="*/ 116 h 224"/>
              <a:gd name="T58" fmla="*/ 32 w 208"/>
              <a:gd name="T59" fmla="*/ 140 h 224"/>
              <a:gd name="T60" fmla="*/ 32 w 208"/>
              <a:gd name="T61" fmla="*/ 148 h 224"/>
              <a:gd name="T62" fmla="*/ 128 w 208"/>
              <a:gd name="T63" fmla="*/ 144 h 224"/>
              <a:gd name="T64" fmla="*/ 124 w 208"/>
              <a:gd name="T65" fmla="*/ 172 h 224"/>
              <a:gd name="T66" fmla="*/ 28 w 208"/>
              <a:gd name="T67" fmla="*/ 176 h 224"/>
              <a:gd name="T68" fmla="*/ 124 w 208"/>
              <a:gd name="T69" fmla="*/ 180 h 224"/>
              <a:gd name="T70" fmla="*/ 124 w 208"/>
              <a:gd name="T71" fmla="*/ 1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24">
                <a:moveTo>
                  <a:pt x="144" y="136"/>
                </a:moveTo>
                <a:cubicBezTo>
                  <a:pt x="154" y="168"/>
                  <a:pt x="154" y="168"/>
                  <a:pt x="154" y="168"/>
                </a:cubicBezTo>
                <a:cubicBezTo>
                  <a:pt x="162" y="168"/>
                  <a:pt x="162" y="168"/>
                  <a:pt x="162" y="168"/>
                </a:cubicBezTo>
                <a:cubicBezTo>
                  <a:pt x="172" y="137"/>
                  <a:pt x="172" y="137"/>
                  <a:pt x="172" y="137"/>
                </a:cubicBezTo>
                <a:cubicBezTo>
                  <a:pt x="172" y="137"/>
                  <a:pt x="172" y="137"/>
                  <a:pt x="172" y="137"/>
                </a:cubicBezTo>
                <a:cubicBezTo>
                  <a:pt x="172" y="136"/>
                  <a:pt x="172" y="136"/>
                  <a:pt x="172" y="136"/>
                </a:cubicBezTo>
                <a:cubicBezTo>
                  <a:pt x="172" y="135"/>
                  <a:pt x="172" y="135"/>
                  <a:pt x="172" y="135"/>
                </a:cubicBezTo>
                <a:cubicBezTo>
                  <a:pt x="172" y="4"/>
                  <a:pt x="172" y="4"/>
                  <a:pt x="172" y="4"/>
                </a:cubicBezTo>
                <a:cubicBezTo>
                  <a:pt x="172" y="2"/>
                  <a:pt x="170" y="0"/>
                  <a:pt x="168" y="0"/>
                </a:cubicBezTo>
                <a:cubicBezTo>
                  <a:pt x="148" y="0"/>
                  <a:pt x="148" y="0"/>
                  <a:pt x="148" y="0"/>
                </a:cubicBezTo>
                <a:cubicBezTo>
                  <a:pt x="146" y="0"/>
                  <a:pt x="144" y="2"/>
                  <a:pt x="144" y="4"/>
                </a:cubicBezTo>
                <a:cubicBezTo>
                  <a:pt x="144" y="136"/>
                  <a:pt x="144" y="136"/>
                  <a:pt x="144" y="136"/>
                </a:cubicBezTo>
                <a:cubicBezTo>
                  <a:pt x="145" y="136"/>
                  <a:pt x="145" y="136"/>
                  <a:pt x="145" y="136"/>
                </a:cubicBezTo>
                <a:lnTo>
                  <a:pt x="144" y="136"/>
                </a:lnTo>
                <a:close/>
                <a:moveTo>
                  <a:pt x="152" y="8"/>
                </a:moveTo>
                <a:cubicBezTo>
                  <a:pt x="164" y="8"/>
                  <a:pt x="164" y="8"/>
                  <a:pt x="164" y="8"/>
                </a:cubicBezTo>
                <a:cubicBezTo>
                  <a:pt x="164" y="12"/>
                  <a:pt x="164" y="12"/>
                  <a:pt x="164" y="12"/>
                </a:cubicBezTo>
                <a:cubicBezTo>
                  <a:pt x="152" y="12"/>
                  <a:pt x="152" y="12"/>
                  <a:pt x="152" y="12"/>
                </a:cubicBezTo>
                <a:lnTo>
                  <a:pt x="152" y="8"/>
                </a:lnTo>
                <a:close/>
                <a:moveTo>
                  <a:pt x="152" y="20"/>
                </a:moveTo>
                <a:cubicBezTo>
                  <a:pt x="164" y="20"/>
                  <a:pt x="164" y="20"/>
                  <a:pt x="164" y="20"/>
                </a:cubicBezTo>
                <a:cubicBezTo>
                  <a:pt x="164" y="135"/>
                  <a:pt x="164" y="135"/>
                  <a:pt x="164" y="135"/>
                </a:cubicBezTo>
                <a:cubicBezTo>
                  <a:pt x="158" y="154"/>
                  <a:pt x="158" y="154"/>
                  <a:pt x="158" y="154"/>
                </a:cubicBezTo>
                <a:cubicBezTo>
                  <a:pt x="152" y="135"/>
                  <a:pt x="152" y="135"/>
                  <a:pt x="152" y="135"/>
                </a:cubicBezTo>
                <a:lnTo>
                  <a:pt x="152" y="20"/>
                </a:lnTo>
                <a:close/>
                <a:moveTo>
                  <a:pt x="188" y="32"/>
                </a:moveTo>
                <a:cubicBezTo>
                  <a:pt x="188" y="40"/>
                  <a:pt x="188" y="40"/>
                  <a:pt x="188" y="40"/>
                </a:cubicBezTo>
                <a:cubicBezTo>
                  <a:pt x="195" y="40"/>
                  <a:pt x="200" y="45"/>
                  <a:pt x="200" y="52"/>
                </a:cubicBezTo>
                <a:cubicBezTo>
                  <a:pt x="200" y="204"/>
                  <a:pt x="200" y="204"/>
                  <a:pt x="200" y="204"/>
                </a:cubicBezTo>
                <a:cubicBezTo>
                  <a:pt x="200" y="211"/>
                  <a:pt x="195" y="216"/>
                  <a:pt x="188" y="216"/>
                </a:cubicBezTo>
                <a:cubicBezTo>
                  <a:pt x="20" y="216"/>
                  <a:pt x="20" y="216"/>
                  <a:pt x="20" y="216"/>
                </a:cubicBezTo>
                <a:cubicBezTo>
                  <a:pt x="13" y="216"/>
                  <a:pt x="8" y="211"/>
                  <a:pt x="8" y="204"/>
                </a:cubicBezTo>
                <a:cubicBezTo>
                  <a:pt x="8" y="52"/>
                  <a:pt x="8" y="52"/>
                  <a:pt x="8" y="52"/>
                </a:cubicBezTo>
                <a:cubicBezTo>
                  <a:pt x="8" y="45"/>
                  <a:pt x="13" y="40"/>
                  <a:pt x="20" y="40"/>
                </a:cubicBezTo>
                <a:cubicBezTo>
                  <a:pt x="128" y="40"/>
                  <a:pt x="128" y="40"/>
                  <a:pt x="128" y="40"/>
                </a:cubicBezTo>
                <a:cubicBezTo>
                  <a:pt x="128" y="32"/>
                  <a:pt x="128" y="32"/>
                  <a:pt x="128" y="32"/>
                </a:cubicBezTo>
                <a:cubicBezTo>
                  <a:pt x="20" y="32"/>
                  <a:pt x="20" y="32"/>
                  <a:pt x="20" y="32"/>
                </a:cubicBezTo>
                <a:cubicBezTo>
                  <a:pt x="9" y="32"/>
                  <a:pt x="0" y="41"/>
                  <a:pt x="0" y="52"/>
                </a:cubicBezTo>
                <a:cubicBezTo>
                  <a:pt x="0" y="204"/>
                  <a:pt x="0" y="204"/>
                  <a:pt x="0" y="204"/>
                </a:cubicBezTo>
                <a:cubicBezTo>
                  <a:pt x="0" y="215"/>
                  <a:pt x="9" y="224"/>
                  <a:pt x="20" y="224"/>
                </a:cubicBezTo>
                <a:cubicBezTo>
                  <a:pt x="188" y="224"/>
                  <a:pt x="188" y="224"/>
                  <a:pt x="188" y="224"/>
                </a:cubicBezTo>
                <a:cubicBezTo>
                  <a:pt x="199" y="224"/>
                  <a:pt x="208" y="215"/>
                  <a:pt x="208" y="204"/>
                </a:cubicBezTo>
                <a:cubicBezTo>
                  <a:pt x="208" y="52"/>
                  <a:pt x="208" y="52"/>
                  <a:pt x="208" y="52"/>
                </a:cubicBezTo>
                <a:cubicBezTo>
                  <a:pt x="208" y="41"/>
                  <a:pt x="199" y="32"/>
                  <a:pt x="188" y="32"/>
                </a:cubicBezTo>
                <a:close/>
                <a:moveTo>
                  <a:pt x="32" y="84"/>
                </a:moveTo>
                <a:cubicBezTo>
                  <a:pt x="92" y="84"/>
                  <a:pt x="92" y="84"/>
                  <a:pt x="92" y="84"/>
                </a:cubicBezTo>
                <a:cubicBezTo>
                  <a:pt x="94" y="84"/>
                  <a:pt x="96" y="82"/>
                  <a:pt x="96" y="80"/>
                </a:cubicBezTo>
                <a:cubicBezTo>
                  <a:pt x="96" y="78"/>
                  <a:pt x="94" y="76"/>
                  <a:pt x="92" y="76"/>
                </a:cubicBezTo>
                <a:cubicBezTo>
                  <a:pt x="32" y="76"/>
                  <a:pt x="32" y="76"/>
                  <a:pt x="32" y="76"/>
                </a:cubicBezTo>
                <a:cubicBezTo>
                  <a:pt x="30" y="76"/>
                  <a:pt x="28" y="78"/>
                  <a:pt x="28" y="80"/>
                </a:cubicBezTo>
                <a:cubicBezTo>
                  <a:pt x="28" y="82"/>
                  <a:pt x="30" y="84"/>
                  <a:pt x="32" y="84"/>
                </a:cubicBezTo>
                <a:close/>
                <a:moveTo>
                  <a:pt x="32" y="116"/>
                </a:moveTo>
                <a:cubicBezTo>
                  <a:pt x="120" y="116"/>
                  <a:pt x="120" y="116"/>
                  <a:pt x="120" y="116"/>
                </a:cubicBezTo>
                <a:cubicBezTo>
                  <a:pt x="122" y="116"/>
                  <a:pt x="124" y="114"/>
                  <a:pt x="124" y="112"/>
                </a:cubicBezTo>
                <a:cubicBezTo>
                  <a:pt x="124" y="110"/>
                  <a:pt x="122" y="108"/>
                  <a:pt x="120" y="108"/>
                </a:cubicBezTo>
                <a:cubicBezTo>
                  <a:pt x="32" y="108"/>
                  <a:pt x="32" y="108"/>
                  <a:pt x="32" y="108"/>
                </a:cubicBezTo>
                <a:cubicBezTo>
                  <a:pt x="30" y="108"/>
                  <a:pt x="28" y="110"/>
                  <a:pt x="28" y="112"/>
                </a:cubicBezTo>
                <a:cubicBezTo>
                  <a:pt x="28" y="114"/>
                  <a:pt x="30" y="116"/>
                  <a:pt x="32" y="116"/>
                </a:cubicBezTo>
                <a:close/>
                <a:moveTo>
                  <a:pt x="124" y="140"/>
                </a:moveTo>
                <a:cubicBezTo>
                  <a:pt x="32" y="140"/>
                  <a:pt x="32" y="140"/>
                  <a:pt x="32" y="140"/>
                </a:cubicBezTo>
                <a:cubicBezTo>
                  <a:pt x="30" y="140"/>
                  <a:pt x="28" y="142"/>
                  <a:pt x="28" y="144"/>
                </a:cubicBezTo>
                <a:cubicBezTo>
                  <a:pt x="28" y="146"/>
                  <a:pt x="30" y="148"/>
                  <a:pt x="32" y="148"/>
                </a:cubicBezTo>
                <a:cubicBezTo>
                  <a:pt x="124" y="148"/>
                  <a:pt x="124" y="148"/>
                  <a:pt x="124" y="148"/>
                </a:cubicBezTo>
                <a:cubicBezTo>
                  <a:pt x="126" y="148"/>
                  <a:pt x="128" y="146"/>
                  <a:pt x="128" y="144"/>
                </a:cubicBezTo>
                <a:cubicBezTo>
                  <a:pt x="128" y="142"/>
                  <a:pt x="126" y="140"/>
                  <a:pt x="124" y="140"/>
                </a:cubicBezTo>
                <a:close/>
                <a:moveTo>
                  <a:pt x="124" y="172"/>
                </a:moveTo>
                <a:cubicBezTo>
                  <a:pt x="32" y="172"/>
                  <a:pt x="32" y="172"/>
                  <a:pt x="32" y="172"/>
                </a:cubicBezTo>
                <a:cubicBezTo>
                  <a:pt x="30" y="172"/>
                  <a:pt x="28" y="174"/>
                  <a:pt x="28" y="176"/>
                </a:cubicBezTo>
                <a:cubicBezTo>
                  <a:pt x="28" y="178"/>
                  <a:pt x="30" y="180"/>
                  <a:pt x="32" y="180"/>
                </a:cubicBezTo>
                <a:cubicBezTo>
                  <a:pt x="124" y="180"/>
                  <a:pt x="124" y="180"/>
                  <a:pt x="124" y="180"/>
                </a:cubicBezTo>
                <a:cubicBezTo>
                  <a:pt x="126" y="180"/>
                  <a:pt x="128" y="178"/>
                  <a:pt x="128" y="176"/>
                </a:cubicBezTo>
                <a:cubicBezTo>
                  <a:pt x="128" y="174"/>
                  <a:pt x="126" y="172"/>
                  <a:pt x="124" y="172"/>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33" name="Freeform 8">
            <a:extLst>
              <a:ext uri="{FF2B5EF4-FFF2-40B4-BE49-F238E27FC236}">
                <a16:creationId xmlns:a16="http://schemas.microsoft.com/office/drawing/2014/main" xmlns="" id="{A4D1B9A6-13C2-4FEF-925B-30D317C2644C}"/>
              </a:ext>
            </a:extLst>
          </p:cNvPr>
          <p:cNvSpPr>
            <a:spLocks noEditPoints="1"/>
          </p:cNvSpPr>
          <p:nvPr/>
        </p:nvSpPr>
        <p:spPr bwMode="auto">
          <a:xfrm>
            <a:off x="971163" y="2038796"/>
            <a:ext cx="874484" cy="982565"/>
          </a:xfrm>
          <a:custGeom>
            <a:avLst/>
            <a:gdLst>
              <a:gd name="T0" fmla="*/ 92 w 182"/>
              <a:gd name="T1" fmla="*/ 104 h 204"/>
              <a:gd name="T2" fmla="*/ 92 w 182"/>
              <a:gd name="T3" fmla="*/ 52 h 204"/>
              <a:gd name="T4" fmla="*/ 84 w 182"/>
              <a:gd name="T5" fmla="*/ 52 h 204"/>
              <a:gd name="T6" fmla="*/ 84 w 182"/>
              <a:gd name="T7" fmla="*/ 104 h 204"/>
              <a:gd name="T8" fmla="*/ 76 w 182"/>
              <a:gd name="T9" fmla="*/ 116 h 204"/>
              <a:gd name="T10" fmla="*/ 84 w 182"/>
              <a:gd name="T11" fmla="*/ 127 h 204"/>
              <a:gd name="T12" fmla="*/ 84 w 182"/>
              <a:gd name="T13" fmla="*/ 140 h 204"/>
              <a:gd name="T14" fmla="*/ 92 w 182"/>
              <a:gd name="T15" fmla="*/ 140 h 204"/>
              <a:gd name="T16" fmla="*/ 92 w 182"/>
              <a:gd name="T17" fmla="*/ 127 h 204"/>
              <a:gd name="T18" fmla="*/ 100 w 182"/>
              <a:gd name="T19" fmla="*/ 116 h 204"/>
              <a:gd name="T20" fmla="*/ 92 w 182"/>
              <a:gd name="T21" fmla="*/ 104 h 204"/>
              <a:gd name="T22" fmla="*/ 96 w 182"/>
              <a:gd name="T23" fmla="*/ 8 h 204"/>
              <a:gd name="T24" fmla="*/ 88 w 182"/>
              <a:gd name="T25" fmla="*/ 0 h 204"/>
              <a:gd name="T26" fmla="*/ 80 w 182"/>
              <a:gd name="T27" fmla="*/ 8 h 204"/>
              <a:gd name="T28" fmla="*/ 80 w 182"/>
              <a:gd name="T29" fmla="*/ 20 h 204"/>
              <a:gd name="T30" fmla="*/ 96 w 182"/>
              <a:gd name="T31" fmla="*/ 20 h 204"/>
              <a:gd name="T32" fmla="*/ 96 w 182"/>
              <a:gd name="T33" fmla="*/ 8 h 204"/>
              <a:gd name="T34" fmla="*/ 159 w 182"/>
              <a:gd name="T35" fmla="*/ 19 h 204"/>
              <a:gd name="T36" fmla="*/ 154 w 182"/>
              <a:gd name="T37" fmla="*/ 25 h 204"/>
              <a:gd name="T38" fmla="*/ 162 w 182"/>
              <a:gd name="T39" fmla="*/ 34 h 204"/>
              <a:gd name="T40" fmla="*/ 154 w 182"/>
              <a:gd name="T41" fmla="*/ 42 h 204"/>
              <a:gd name="T42" fmla="*/ 159 w 182"/>
              <a:gd name="T43" fmla="*/ 48 h 204"/>
              <a:gd name="T44" fmla="*/ 168 w 182"/>
              <a:gd name="T45" fmla="*/ 39 h 204"/>
              <a:gd name="T46" fmla="*/ 176 w 182"/>
              <a:gd name="T47" fmla="*/ 48 h 204"/>
              <a:gd name="T48" fmla="*/ 182 w 182"/>
              <a:gd name="T49" fmla="*/ 42 h 204"/>
              <a:gd name="T50" fmla="*/ 159 w 182"/>
              <a:gd name="T51" fmla="*/ 19 h 204"/>
              <a:gd name="T52" fmla="*/ 88 w 182"/>
              <a:gd name="T53" fmla="*/ 28 h 204"/>
              <a:gd name="T54" fmla="*/ 0 w 182"/>
              <a:gd name="T55" fmla="*/ 116 h 204"/>
              <a:gd name="T56" fmla="*/ 88 w 182"/>
              <a:gd name="T57" fmla="*/ 204 h 204"/>
              <a:gd name="T58" fmla="*/ 176 w 182"/>
              <a:gd name="T59" fmla="*/ 116 h 204"/>
              <a:gd name="T60" fmla="*/ 88 w 182"/>
              <a:gd name="T61" fmla="*/ 28 h 204"/>
              <a:gd name="T62" fmla="*/ 88 w 182"/>
              <a:gd name="T63" fmla="*/ 196 h 204"/>
              <a:gd name="T64" fmla="*/ 8 w 182"/>
              <a:gd name="T65" fmla="*/ 116 h 204"/>
              <a:gd name="T66" fmla="*/ 88 w 182"/>
              <a:gd name="T67" fmla="*/ 36 h 204"/>
              <a:gd name="T68" fmla="*/ 168 w 182"/>
              <a:gd name="T69" fmla="*/ 116 h 204"/>
              <a:gd name="T70" fmla="*/ 88 w 182"/>
              <a:gd name="T71" fmla="*/ 19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2" h="204">
                <a:moveTo>
                  <a:pt x="92" y="104"/>
                </a:moveTo>
                <a:cubicBezTo>
                  <a:pt x="92" y="52"/>
                  <a:pt x="92" y="52"/>
                  <a:pt x="92" y="52"/>
                </a:cubicBezTo>
                <a:cubicBezTo>
                  <a:pt x="84" y="52"/>
                  <a:pt x="84" y="52"/>
                  <a:pt x="84" y="52"/>
                </a:cubicBezTo>
                <a:cubicBezTo>
                  <a:pt x="84" y="104"/>
                  <a:pt x="84" y="104"/>
                  <a:pt x="84" y="104"/>
                </a:cubicBezTo>
                <a:cubicBezTo>
                  <a:pt x="79" y="106"/>
                  <a:pt x="76" y="111"/>
                  <a:pt x="76" y="116"/>
                </a:cubicBezTo>
                <a:cubicBezTo>
                  <a:pt x="76" y="121"/>
                  <a:pt x="79" y="125"/>
                  <a:pt x="84" y="127"/>
                </a:cubicBezTo>
                <a:cubicBezTo>
                  <a:pt x="84" y="140"/>
                  <a:pt x="84" y="140"/>
                  <a:pt x="84" y="140"/>
                </a:cubicBezTo>
                <a:cubicBezTo>
                  <a:pt x="92" y="140"/>
                  <a:pt x="92" y="140"/>
                  <a:pt x="92" y="140"/>
                </a:cubicBezTo>
                <a:cubicBezTo>
                  <a:pt x="92" y="127"/>
                  <a:pt x="92" y="127"/>
                  <a:pt x="92" y="127"/>
                </a:cubicBezTo>
                <a:cubicBezTo>
                  <a:pt x="96" y="125"/>
                  <a:pt x="100" y="121"/>
                  <a:pt x="100" y="116"/>
                </a:cubicBezTo>
                <a:cubicBezTo>
                  <a:pt x="100" y="111"/>
                  <a:pt x="96" y="106"/>
                  <a:pt x="92" y="104"/>
                </a:cubicBezTo>
                <a:close/>
                <a:moveTo>
                  <a:pt x="96" y="8"/>
                </a:moveTo>
                <a:cubicBezTo>
                  <a:pt x="96" y="3"/>
                  <a:pt x="92" y="0"/>
                  <a:pt x="88" y="0"/>
                </a:cubicBezTo>
                <a:cubicBezTo>
                  <a:pt x="83" y="0"/>
                  <a:pt x="80" y="3"/>
                  <a:pt x="80" y="8"/>
                </a:cubicBezTo>
                <a:cubicBezTo>
                  <a:pt x="80" y="20"/>
                  <a:pt x="80" y="20"/>
                  <a:pt x="80" y="20"/>
                </a:cubicBezTo>
                <a:cubicBezTo>
                  <a:pt x="96" y="20"/>
                  <a:pt x="96" y="20"/>
                  <a:pt x="96" y="20"/>
                </a:cubicBezTo>
                <a:lnTo>
                  <a:pt x="96" y="8"/>
                </a:lnTo>
                <a:close/>
                <a:moveTo>
                  <a:pt x="159" y="19"/>
                </a:moveTo>
                <a:cubicBezTo>
                  <a:pt x="154" y="25"/>
                  <a:pt x="154" y="25"/>
                  <a:pt x="154" y="25"/>
                </a:cubicBezTo>
                <a:cubicBezTo>
                  <a:pt x="162" y="34"/>
                  <a:pt x="162" y="34"/>
                  <a:pt x="162" y="34"/>
                </a:cubicBezTo>
                <a:cubicBezTo>
                  <a:pt x="154" y="42"/>
                  <a:pt x="154" y="42"/>
                  <a:pt x="154" y="42"/>
                </a:cubicBezTo>
                <a:cubicBezTo>
                  <a:pt x="159" y="48"/>
                  <a:pt x="159" y="48"/>
                  <a:pt x="159" y="48"/>
                </a:cubicBezTo>
                <a:cubicBezTo>
                  <a:pt x="168" y="39"/>
                  <a:pt x="168" y="39"/>
                  <a:pt x="168" y="39"/>
                </a:cubicBezTo>
                <a:cubicBezTo>
                  <a:pt x="176" y="48"/>
                  <a:pt x="176" y="48"/>
                  <a:pt x="176" y="48"/>
                </a:cubicBezTo>
                <a:cubicBezTo>
                  <a:pt x="182" y="42"/>
                  <a:pt x="182" y="42"/>
                  <a:pt x="182" y="42"/>
                </a:cubicBezTo>
                <a:lnTo>
                  <a:pt x="159" y="19"/>
                </a:lnTo>
                <a:close/>
                <a:moveTo>
                  <a:pt x="88" y="28"/>
                </a:moveTo>
                <a:cubicBezTo>
                  <a:pt x="39" y="28"/>
                  <a:pt x="0" y="67"/>
                  <a:pt x="0" y="116"/>
                </a:cubicBezTo>
                <a:cubicBezTo>
                  <a:pt x="0" y="164"/>
                  <a:pt x="39" y="204"/>
                  <a:pt x="88" y="204"/>
                </a:cubicBezTo>
                <a:cubicBezTo>
                  <a:pt x="136" y="204"/>
                  <a:pt x="176" y="164"/>
                  <a:pt x="176" y="116"/>
                </a:cubicBezTo>
                <a:cubicBezTo>
                  <a:pt x="176" y="67"/>
                  <a:pt x="136" y="28"/>
                  <a:pt x="88" y="28"/>
                </a:cubicBezTo>
                <a:close/>
                <a:moveTo>
                  <a:pt x="88" y="196"/>
                </a:moveTo>
                <a:cubicBezTo>
                  <a:pt x="43" y="196"/>
                  <a:pt x="8" y="160"/>
                  <a:pt x="8" y="116"/>
                </a:cubicBezTo>
                <a:cubicBezTo>
                  <a:pt x="8" y="72"/>
                  <a:pt x="43" y="36"/>
                  <a:pt x="88" y="36"/>
                </a:cubicBezTo>
                <a:cubicBezTo>
                  <a:pt x="132" y="36"/>
                  <a:pt x="168" y="72"/>
                  <a:pt x="168" y="116"/>
                </a:cubicBezTo>
                <a:cubicBezTo>
                  <a:pt x="168" y="160"/>
                  <a:pt x="132" y="196"/>
                  <a:pt x="88" y="196"/>
                </a:cubicBezTo>
                <a:close/>
              </a:path>
            </a:pathLst>
          </a:custGeom>
          <a:solidFill>
            <a:schemeClr val="bg1"/>
          </a:solidFill>
          <a:ln>
            <a:noFill/>
          </a:ln>
        </p:spPr>
        <p:txBody>
          <a:bodyPr vert="horz" wrap="square" lIns="121888" tIns="60944" rIns="121888" bIns="60944" numCol="1" anchor="t" anchorCtr="0" compatLnSpc="1">
            <a:prstTxWarp prst="textNoShape">
              <a:avLst/>
            </a:prstTxWarp>
          </a:bodyPr>
          <a:lstStyle/>
          <a:p>
            <a:endParaRPr lang="en-US" sz="2488" dirty="0"/>
          </a:p>
        </p:txBody>
      </p:sp>
      <p:sp>
        <p:nvSpPr>
          <p:cNvPr id="17" name="TextBox 16">
            <a:extLst>
              <a:ext uri="{FF2B5EF4-FFF2-40B4-BE49-F238E27FC236}">
                <a16:creationId xmlns:a16="http://schemas.microsoft.com/office/drawing/2014/main" xmlns="" id="{AF6712EE-0C85-E24C-BEE7-7AF3E1B57568}"/>
              </a:ext>
            </a:extLst>
          </p:cNvPr>
          <p:cNvSpPr txBox="1"/>
          <p:nvPr/>
        </p:nvSpPr>
        <p:spPr>
          <a:xfrm>
            <a:off x="9977437" y="5419145"/>
            <a:ext cx="2214563" cy="338554"/>
          </a:xfrm>
          <a:prstGeom prst="rect">
            <a:avLst/>
          </a:prstGeom>
          <a:noFill/>
        </p:spPr>
        <p:txBody>
          <a:bodyPr wrap="square" rtlCol="0">
            <a:spAutoFit/>
          </a:bodyPr>
          <a:lstStyle/>
          <a:p>
            <a:pPr algn="r"/>
            <a:r>
              <a:rPr lang="en-US" sz="1600" dirty="0">
                <a:solidFill>
                  <a:srgbClr val="FFFFFF"/>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087797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 name="Text Placeholder 1"/>
          <p:cNvSpPr>
            <a:spLocks noGrp="1"/>
          </p:cNvSpPr>
          <p:nvPr>
            <p:ph type="body" sz="quarter" idx="4294967295"/>
          </p:nvPr>
        </p:nvSpPr>
        <p:spPr>
          <a:xfrm>
            <a:off x="609600" y="2791619"/>
            <a:ext cx="10972800" cy="1274763"/>
          </a:xfrm>
          <a:prstGeom prst="rect">
            <a:avLst/>
          </a:prstGeom>
        </p:spPr>
        <p:txBody>
          <a:bodyPr/>
          <a:lstStyle/>
          <a:p>
            <a:pPr marL="0" indent="0" algn="ctr">
              <a:buNone/>
            </a:pPr>
            <a:r>
              <a:rPr lang="en-US" sz="9600" b="1" dirty="0">
                <a:solidFill>
                  <a:schemeClr val="bg1"/>
                </a:solidFill>
              </a:rPr>
              <a:t>Q &amp; A</a:t>
            </a:r>
          </a:p>
        </p:txBody>
      </p:sp>
      <p:sp>
        <p:nvSpPr>
          <p:cNvPr id="3" name="TextBox 2">
            <a:extLst>
              <a:ext uri="{FF2B5EF4-FFF2-40B4-BE49-F238E27FC236}">
                <a16:creationId xmlns:a16="http://schemas.microsoft.com/office/drawing/2014/main" xmlns="" id="{7AF91D46-7CD5-114A-BCA0-C3C786FC2A68}"/>
              </a:ext>
            </a:extLst>
          </p:cNvPr>
          <p:cNvSpPr txBox="1"/>
          <p:nvPr/>
        </p:nvSpPr>
        <p:spPr>
          <a:xfrm>
            <a:off x="9685333" y="5277394"/>
            <a:ext cx="2214563" cy="338554"/>
          </a:xfrm>
          <a:prstGeom prst="rect">
            <a:avLst/>
          </a:prstGeom>
          <a:noFill/>
        </p:spPr>
        <p:txBody>
          <a:bodyPr wrap="square" rtlCol="0">
            <a:spAutoFit/>
          </a:bodyPr>
          <a:lstStyle/>
          <a:p>
            <a:pPr algn="r"/>
            <a:r>
              <a:rPr lang="en-US" sz="1600" dirty="0">
                <a:solidFill>
                  <a:srgbClr val="FFFFFF"/>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664074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 name="Text Placeholder 1"/>
          <p:cNvSpPr>
            <a:spLocks noGrp="1"/>
          </p:cNvSpPr>
          <p:nvPr>
            <p:ph type="body" sz="quarter" idx="4294967295"/>
          </p:nvPr>
        </p:nvSpPr>
        <p:spPr>
          <a:xfrm>
            <a:off x="609600" y="2791618"/>
            <a:ext cx="10972800" cy="1274763"/>
          </a:xfrm>
          <a:prstGeom prst="rect">
            <a:avLst/>
          </a:prstGeom>
        </p:spPr>
        <p:txBody>
          <a:bodyPr/>
          <a:lstStyle/>
          <a:p>
            <a:pPr marL="0" indent="0" algn="ctr">
              <a:buNone/>
            </a:pPr>
            <a:r>
              <a:rPr lang="en-US" sz="9600" b="1" dirty="0">
                <a:solidFill>
                  <a:schemeClr val="bg1"/>
                </a:solidFill>
              </a:rPr>
              <a:t>THANK YOU!</a:t>
            </a:r>
          </a:p>
        </p:txBody>
      </p:sp>
      <p:sp>
        <p:nvSpPr>
          <p:cNvPr id="3" name="TextBox 2">
            <a:extLst>
              <a:ext uri="{FF2B5EF4-FFF2-40B4-BE49-F238E27FC236}">
                <a16:creationId xmlns:a16="http://schemas.microsoft.com/office/drawing/2014/main" xmlns="" id="{7BBDCE0E-D81B-D54D-B5A4-009CCAB7EC92}"/>
              </a:ext>
            </a:extLst>
          </p:cNvPr>
          <p:cNvSpPr txBox="1"/>
          <p:nvPr/>
        </p:nvSpPr>
        <p:spPr>
          <a:xfrm>
            <a:off x="9685333" y="5277394"/>
            <a:ext cx="2214563" cy="338554"/>
          </a:xfrm>
          <a:prstGeom prst="rect">
            <a:avLst/>
          </a:prstGeom>
          <a:noFill/>
        </p:spPr>
        <p:txBody>
          <a:bodyPr wrap="square" rtlCol="0">
            <a:spAutoFit/>
          </a:bodyPr>
          <a:lstStyle/>
          <a:p>
            <a:pPr algn="r"/>
            <a:r>
              <a:rPr lang="en-US" sz="1600" dirty="0">
                <a:solidFill>
                  <a:srgbClr val="FFFFFF"/>
                </a:solidFill>
                <a:latin typeface="Arial" panose="020B0604020202020204" pitchFamily="34" charset="0"/>
                <a:cs typeface="Arial" panose="020B0604020202020204" pitchFamily="34" charset="0"/>
              </a:rPr>
              <a:t>#BrightEdgeWebinars</a:t>
            </a:r>
          </a:p>
        </p:txBody>
      </p:sp>
      <p:sp>
        <p:nvSpPr>
          <p:cNvPr id="4" name="Rectangle 3">
            <a:extLst>
              <a:ext uri="{FF2B5EF4-FFF2-40B4-BE49-F238E27FC236}">
                <a16:creationId xmlns:a16="http://schemas.microsoft.com/office/drawing/2014/main" xmlns="" id="{2D068314-A81B-4043-9496-359DA20C1595}"/>
              </a:ext>
            </a:extLst>
          </p:cNvPr>
          <p:cNvSpPr/>
          <p:nvPr/>
        </p:nvSpPr>
        <p:spPr>
          <a:xfrm>
            <a:off x="3211236" y="4487221"/>
            <a:ext cx="5769528" cy="461665"/>
          </a:xfrm>
          <a:prstGeom prst="rect">
            <a:avLst/>
          </a:prstGeom>
        </p:spPr>
        <p:txBody>
          <a:bodyPr wrap="none">
            <a:spAutoFit/>
          </a:bodyPr>
          <a:lstStyle/>
          <a:p>
            <a:r>
              <a:rPr lang="en-US" sz="2400" b="1" dirty="0">
                <a:solidFill>
                  <a:srgbClr val="FFFFFF"/>
                </a:solidFill>
              </a:rPr>
              <a:t>Jeanne.Quach@maximintegrated.com</a:t>
            </a:r>
          </a:p>
        </p:txBody>
      </p:sp>
    </p:spTree>
    <p:extLst>
      <p:ext uri="{BB962C8B-B14F-4D97-AF65-F5344CB8AC3E}">
        <p14:creationId xmlns:p14="http://schemas.microsoft.com/office/powerpoint/2010/main" val="2812492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0ABA1E-C896-B448-8BCC-B127F15A8430}"/>
              </a:ext>
            </a:extLst>
          </p:cNvPr>
          <p:cNvSpPr txBox="1"/>
          <p:nvPr/>
        </p:nvSpPr>
        <p:spPr>
          <a:xfrm>
            <a:off x="681363" y="2507273"/>
            <a:ext cx="3911973" cy="1843453"/>
          </a:xfrm>
          <a:prstGeom prst="rect">
            <a:avLst/>
          </a:prstGeom>
          <a:noFill/>
        </p:spPr>
        <p:txBody>
          <a:bodyPr wrap="square" rtlCol="0" anchor="t">
            <a:spAutoFit/>
          </a:bodyPr>
          <a:lstStyle/>
          <a:p>
            <a:pPr marL="285750" indent="-285750">
              <a:lnSpc>
                <a:spcPct val="200000"/>
              </a:lnSpc>
              <a:buFont typeface="Arial" panose="020B0604020202020204" pitchFamily="34" charset="0"/>
              <a:buChar char="•"/>
            </a:pPr>
            <a:r>
              <a:rPr lang="en-US" sz="2000" dirty="0">
                <a:cs typeface="Arial" panose="020B0604020202020204" pitchFamily="34" charset="0"/>
              </a:rPr>
              <a:t>5+ years in Digital</a:t>
            </a:r>
            <a:r>
              <a:rPr lang="en-US" sz="2000" dirty="0">
                <a:cs typeface="Arial"/>
              </a:rPr>
              <a:t> Marketing </a:t>
            </a:r>
          </a:p>
          <a:p>
            <a:pPr marL="285750" indent="-285750">
              <a:lnSpc>
                <a:spcPct val="200000"/>
              </a:lnSpc>
              <a:buFont typeface="Arial" panose="020B0604020202020204" pitchFamily="34" charset="0"/>
              <a:buChar char="•"/>
            </a:pPr>
            <a:r>
              <a:rPr lang="en-US" sz="2000" dirty="0">
                <a:cs typeface="Arial"/>
              </a:rPr>
              <a:t>Managing Analytics, SEO</a:t>
            </a:r>
          </a:p>
          <a:p>
            <a:pPr marL="285750" indent="-285750">
              <a:lnSpc>
                <a:spcPct val="200000"/>
              </a:lnSpc>
              <a:buFont typeface="Arial" panose="020B0604020202020204" pitchFamily="34" charset="0"/>
              <a:buChar char="•"/>
            </a:pPr>
            <a:r>
              <a:rPr lang="en-US" sz="2000" dirty="0">
                <a:cs typeface="Arial"/>
              </a:rPr>
              <a:t>Ecommerce Experience</a:t>
            </a:r>
          </a:p>
        </p:txBody>
      </p:sp>
      <p:sp>
        <p:nvSpPr>
          <p:cNvPr id="3" name="Text Placeholder 3">
            <a:extLst>
              <a:ext uri="{FF2B5EF4-FFF2-40B4-BE49-F238E27FC236}">
                <a16:creationId xmlns:a16="http://schemas.microsoft.com/office/drawing/2014/main" xmlns="" id="{617571DB-684F-244A-A8C3-0ED8B5BA8FB9}"/>
              </a:ext>
            </a:extLst>
          </p:cNvPr>
          <p:cNvSpPr txBox="1">
            <a:spLocks/>
          </p:cNvSpPr>
          <p:nvPr/>
        </p:nvSpPr>
        <p:spPr>
          <a:xfrm>
            <a:off x="454794" y="1187882"/>
            <a:ext cx="5558380"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ABOUT ME</a:t>
            </a:r>
          </a:p>
          <a:p>
            <a:pPr marL="0" indent="0">
              <a:buNone/>
            </a:pPr>
            <a:r>
              <a:rPr lang="en-US" sz="3200" b="1" dirty="0"/>
              <a:t>Jeanne Quach</a:t>
            </a:r>
          </a:p>
        </p:txBody>
      </p:sp>
      <p:pic>
        <p:nvPicPr>
          <p:cNvPr id="6" name="Picture 5">
            <a:extLst>
              <a:ext uri="{FF2B5EF4-FFF2-40B4-BE49-F238E27FC236}">
                <a16:creationId xmlns:a16="http://schemas.microsoft.com/office/drawing/2014/main" xmlns="" id="{0A8F8F89-AB78-4A93-8A28-DA31ADD7A1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98" y="0"/>
            <a:ext cx="7337302" cy="6858000"/>
          </a:xfrm>
          <a:prstGeom prst="rect">
            <a:avLst/>
          </a:prstGeom>
        </p:spPr>
      </p:pic>
      <p:sp>
        <p:nvSpPr>
          <p:cNvPr id="5" name="TextBox 4">
            <a:extLst>
              <a:ext uri="{FF2B5EF4-FFF2-40B4-BE49-F238E27FC236}">
                <a16:creationId xmlns:a16="http://schemas.microsoft.com/office/drawing/2014/main" xmlns="" id="{72460860-44E9-014B-9705-157D18BF523A}"/>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cs typeface="Arial" panose="020B0604020202020204" pitchFamily="34" charset="0"/>
              </a:rPr>
              <a:t>#BrightEdgeWebinars</a:t>
            </a:r>
          </a:p>
        </p:txBody>
      </p:sp>
    </p:spTree>
    <p:custDataLst>
      <p:tags r:id="rId1"/>
    </p:custDataLst>
    <p:extLst>
      <p:ext uri="{BB962C8B-B14F-4D97-AF65-F5344CB8AC3E}">
        <p14:creationId xmlns:p14="http://schemas.microsoft.com/office/powerpoint/2010/main" val="164073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024">
            <a:extLst>
              <a:ext uri="{FF2B5EF4-FFF2-40B4-BE49-F238E27FC236}">
                <a16:creationId xmlns:a16="http://schemas.microsoft.com/office/drawing/2014/main" xmlns="" id="{E61A42EC-1441-4669-B59F-4A152BF02B3D}"/>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xmlns="" r:id="rId5"/>
              </a:ext>
            </a:extLst>
          </a:blip>
          <a:srcRect/>
          <a:stretch/>
        </p:blipFill>
        <p:spPr>
          <a:xfrm>
            <a:off x="-535470" y="-12829"/>
            <a:ext cx="5827756" cy="6924289"/>
          </a:xfrm>
          <a:prstGeom prst="rect">
            <a:avLst/>
          </a:prstGeom>
        </p:spPr>
      </p:pic>
      <p:sp>
        <p:nvSpPr>
          <p:cNvPr id="2" name="TextBox 1">
            <a:extLst>
              <a:ext uri="{FF2B5EF4-FFF2-40B4-BE49-F238E27FC236}">
                <a16:creationId xmlns:a16="http://schemas.microsoft.com/office/drawing/2014/main" xmlns="" id="{350ABA1E-C896-B448-8BCC-B127F15A8430}"/>
              </a:ext>
            </a:extLst>
          </p:cNvPr>
          <p:cNvSpPr txBox="1"/>
          <p:nvPr/>
        </p:nvSpPr>
        <p:spPr>
          <a:xfrm>
            <a:off x="6196423" y="2708599"/>
            <a:ext cx="3911973" cy="2185214"/>
          </a:xfrm>
          <a:prstGeom prst="rect">
            <a:avLst/>
          </a:prstGeom>
          <a:noFill/>
        </p:spPr>
        <p:txBody>
          <a:bodyPr wrap="square" rtlCol="0">
            <a:spAutoFit/>
          </a:bodyPr>
          <a:lstStyle/>
          <a:p>
            <a:endParaRPr lang="en-US" sz="2000" kern="12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r>
              <a:rPr lang="en-US" sz="2000" kern="1200" dirty="0">
                <a:latin typeface="Arial" panose="020B0604020202020204" pitchFamily="34" charset="0"/>
                <a:ea typeface="Roboto Light"/>
                <a:cs typeface="Arial" panose="020B0604020202020204" pitchFamily="34" charset="0"/>
              </a:rPr>
              <a:t>B2B </a:t>
            </a:r>
            <a:r>
              <a:rPr lang="en-US" sz="2000" dirty="0">
                <a:latin typeface="Arial" panose="020B0604020202020204" pitchFamily="34" charset="0"/>
                <a:ea typeface="Roboto Light"/>
                <a:cs typeface="Arial" panose="020B0604020202020204" pitchFamily="34" charset="0"/>
              </a:rPr>
              <a:t>Semiconductor company</a:t>
            </a:r>
            <a:endParaRPr lang="en-US" sz="2000" kern="12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Roboto Light"/>
                <a:cs typeface="Arial" panose="020B0604020202020204" pitchFamily="34" charset="0"/>
              </a:rPr>
              <a:t>7000 employees</a:t>
            </a:r>
          </a:p>
          <a:p>
            <a:pPr marL="285750" indent="-285750">
              <a:buFont typeface="Arial" panose="020B0604020202020204" pitchFamily="34" charset="0"/>
              <a:buChar char="•"/>
            </a:pPr>
            <a:endParaRPr lang="en-US" sz="2000" dirty="0">
              <a:latin typeface="Arial" panose="020B0604020202020204" pitchFamily="34" charset="0"/>
              <a:ea typeface="Roboto Light"/>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Roboto Light"/>
                <a:cs typeface="Arial" panose="020B0604020202020204" pitchFamily="34" charset="0"/>
              </a:rPr>
              <a:t>Customers: design engineers</a:t>
            </a:r>
          </a:p>
          <a:p>
            <a:pPr marL="285750" indent="-285750">
              <a:buFont typeface="Arial" panose="020B0604020202020204" pitchFamily="34" charset="0"/>
              <a:buChar char="•"/>
            </a:pPr>
            <a:endParaRPr lang="en-US" sz="1600" dirty="0">
              <a:latin typeface="Arial" panose="020B0604020202020204" pitchFamily="34" charset="0"/>
              <a:ea typeface="Roboto Light"/>
              <a:cs typeface="Arial" panose="020B0604020202020204" pitchFamily="34" charset="0"/>
            </a:endParaRPr>
          </a:p>
        </p:txBody>
      </p:sp>
      <p:grpSp>
        <p:nvGrpSpPr>
          <p:cNvPr id="5" name="Group 4">
            <a:extLst>
              <a:ext uri="{FF2B5EF4-FFF2-40B4-BE49-F238E27FC236}">
                <a16:creationId xmlns:a16="http://schemas.microsoft.com/office/drawing/2014/main" xmlns="" id="{D277B6EC-6C4B-4DB2-94AD-5F063DA1D319}"/>
              </a:ext>
            </a:extLst>
          </p:cNvPr>
          <p:cNvGrpSpPr/>
          <p:nvPr/>
        </p:nvGrpSpPr>
        <p:grpSpPr>
          <a:xfrm>
            <a:off x="6221121" y="1167601"/>
            <a:ext cx="3923859" cy="1102263"/>
            <a:chOff x="6562726" y="490537"/>
            <a:chExt cx="2254250" cy="633413"/>
          </a:xfrm>
        </p:grpSpPr>
        <p:sp>
          <p:nvSpPr>
            <p:cNvPr id="6" name="Oval 5">
              <a:extLst>
                <a:ext uri="{FF2B5EF4-FFF2-40B4-BE49-F238E27FC236}">
                  <a16:creationId xmlns:a16="http://schemas.microsoft.com/office/drawing/2014/main" xmlns="" id="{85B7F044-4995-4D6F-90E5-9A58DA6A5121}"/>
                </a:ext>
              </a:extLst>
            </p:cNvPr>
            <p:cNvSpPr>
              <a:spLocks noChangeArrowheads="1"/>
            </p:cNvSpPr>
            <p:nvPr/>
          </p:nvSpPr>
          <p:spPr bwMode="auto">
            <a:xfrm>
              <a:off x="6562726" y="490537"/>
              <a:ext cx="622300" cy="633413"/>
            </a:xfrm>
            <a:prstGeom prst="ellipse">
              <a:avLst/>
            </a:prstGeom>
            <a:solidFill>
              <a:srgbClr val="00B2A9"/>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7" name="Freeform 6">
              <a:extLst>
                <a:ext uri="{FF2B5EF4-FFF2-40B4-BE49-F238E27FC236}">
                  <a16:creationId xmlns:a16="http://schemas.microsoft.com/office/drawing/2014/main" xmlns="" id="{9E575F29-52E5-424A-B1B2-15BB76738A8A}"/>
                </a:ext>
              </a:extLst>
            </p:cNvPr>
            <p:cNvSpPr>
              <a:spLocks noEditPoints="1"/>
            </p:cNvSpPr>
            <p:nvPr/>
          </p:nvSpPr>
          <p:spPr bwMode="white">
            <a:xfrm>
              <a:off x="6681788" y="658813"/>
              <a:ext cx="382588" cy="301625"/>
            </a:xfrm>
            <a:custGeom>
              <a:avLst/>
              <a:gdLst>
                <a:gd name="T0" fmla="*/ 79 w 86"/>
                <a:gd name="T1" fmla="*/ 0 h 67"/>
                <a:gd name="T2" fmla="*/ 60 w 86"/>
                <a:gd name="T3" fmla="*/ 0 h 67"/>
                <a:gd name="T4" fmla="*/ 54 w 86"/>
                <a:gd name="T5" fmla="*/ 3 h 67"/>
                <a:gd name="T6" fmla="*/ 18 w 86"/>
                <a:gd name="T7" fmla="*/ 67 h 67"/>
                <a:gd name="T8" fmla="*/ 34 w 86"/>
                <a:gd name="T9" fmla="*/ 67 h 67"/>
                <a:gd name="T10" fmla="*/ 43 w 86"/>
                <a:gd name="T11" fmla="*/ 50 h 67"/>
                <a:gd name="T12" fmla="*/ 52 w 86"/>
                <a:gd name="T13" fmla="*/ 67 h 67"/>
                <a:gd name="T14" fmla="*/ 68 w 86"/>
                <a:gd name="T15" fmla="*/ 67 h 67"/>
                <a:gd name="T16" fmla="*/ 51 w 86"/>
                <a:gd name="T17" fmla="*/ 36 h 67"/>
                <a:gd name="T18" fmla="*/ 63 w 86"/>
                <a:gd name="T19" fmla="*/ 13 h 67"/>
                <a:gd name="T20" fmla="*/ 72 w 86"/>
                <a:gd name="T21" fmla="*/ 13 h 67"/>
                <a:gd name="T22" fmla="*/ 72 w 86"/>
                <a:gd name="T23" fmla="*/ 67 h 67"/>
                <a:gd name="T24" fmla="*/ 86 w 86"/>
                <a:gd name="T25" fmla="*/ 67 h 67"/>
                <a:gd name="T26" fmla="*/ 86 w 86"/>
                <a:gd name="T27" fmla="*/ 7 h 67"/>
                <a:gd name="T28" fmla="*/ 79 w 86"/>
                <a:gd name="T29" fmla="*/ 0 h 67"/>
                <a:gd name="T30" fmla="*/ 32 w 86"/>
                <a:gd name="T31" fmla="*/ 30 h 67"/>
                <a:gd name="T32" fmla="*/ 39 w 86"/>
                <a:gd name="T33" fmla="*/ 16 h 67"/>
                <a:gd name="T34" fmla="*/ 32 w 86"/>
                <a:gd name="T35" fmla="*/ 3 h 67"/>
                <a:gd name="T36" fmla="*/ 26 w 86"/>
                <a:gd name="T37" fmla="*/ 0 h 67"/>
                <a:gd name="T38" fmla="*/ 7 w 86"/>
                <a:gd name="T39" fmla="*/ 0 h 67"/>
                <a:gd name="T40" fmla="*/ 0 w 86"/>
                <a:gd name="T41" fmla="*/ 7 h 67"/>
                <a:gd name="T42" fmla="*/ 0 w 86"/>
                <a:gd name="T43" fmla="*/ 67 h 67"/>
                <a:gd name="T44" fmla="*/ 14 w 86"/>
                <a:gd name="T45" fmla="*/ 67 h 67"/>
                <a:gd name="T46" fmla="*/ 14 w 86"/>
                <a:gd name="T47" fmla="*/ 13 h 67"/>
                <a:gd name="T48" fmla="*/ 23 w 86"/>
                <a:gd name="T49" fmla="*/ 13 h 67"/>
                <a:gd name="T50" fmla="*/ 32 w 86"/>
                <a:gd name="T51" fmla="*/ 3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67">
                  <a:moveTo>
                    <a:pt x="79" y="0"/>
                  </a:moveTo>
                  <a:cubicBezTo>
                    <a:pt x="60" y="0"/>
                    <a:pt x="60" y="0"/>
                    <a:pt x="60" y="0"/>
                  </a:cubicBezTo>
                  <a:cubicBezTo>
                    <a:pt x="57" y="0"/>
                    <a:pt x="55" y="1"/>
                    <a:pt x="54" y="3"/>
                  </a:cubicBezTo>
                  <a:cubicBezTo>
                    <a:pt x="18" y="67"/>
                    <a:pt x="18" y="67"/>
                    <a:pt x="18" y="67"/>
                  </a:cubicBezTo>
                  <a:cubicBezTo>
                    <a:pt x="34" y="67"/>
                    <a:pt x="34" y="67"/>
                    <a:pt x="34" y="67"/>
                  </a:cubicBezTo>
                  <a:cubicBezTo>
                    <a:pt x="43" y="50"/>
                    <a:pt x="43" y="50"/>
                    <a:pt x="43" y="50"/>
                  </a:cubicBezTo>
                  <a:cubicBezTo>
                    <a:pt x="52" y="67"/>
                    <a:pt x="52" y="67"/>
                    <a:pt x="52" y="67"/>
                  </a:cubicBezTo>
                  <a:cubicBezTo>
                    <a:pt x="68" y="67"/>
                    <a:pt x="68" y="67"/>
                    <a:pt x="68" y="67"/>
                  </a:cubicBezTo>
                  <a:cubicBezTo>
                    <a:pt x="51" y="36"/>
                    <a:pt x="51" y="36"/>
                    <a:pt x="51" y="36"/>
                  </a:cubicBezTo>
                  <a:cubicBezTo>
                    <a:pt x="63" y="13"/>
                    <a:pt x="63" y="13"/>
                    <a:pt x="63" y="13"/>
                  </a:cubicBezTo>
                  <a:cubicBezTo>
                    <a:pt x="72" y="13"/>
                    <a:pt x="72" y="13"/>
                    <a:pt x="72" y="13"/>
                  </a:cubicBezTo>
                  <a:cubicBezTo>
                    <a:pt x="72" y="67"/>
                    <a:pt x="72" y="67"/>
                    <a:pt x="72" y="67"/>
                  </a:cubicBezTo>
                  <a:cubicBezTo>
                    <a:pt x="86" y="67"/>
                    <a:pt x="86" y="67"/>
                    <a:pt x="86" y="67"/>
                  </a:cubicBezTo>
                  <a:cubicBezTo>
                    <a:pt x="86" y="7"/>
                    <a:pt x="86" y="7"/>
                    <a:pt x="86" y="7"/>
                  </a:cubicBezTo>
                  <a:cubicBezTo>
                    <a:pt x="86" y="3"/>
                    <a:pt x="83" y="0"/>
                    <a:pt x="79" y="0"/>
                  </a:cubicBezTo>
                  <a:close/>
                  <a:moveTo>
                    <a:pt x="32" y="30"/>
                  </a:moveTo>
                  <a:cubicBezTo>
                    <a:pt x="39" y="16"/>
                    <a:pt x="39" y="16"/>
                    <a:pt x="39" y="16"/>
                  </a:cubicBezTo>
                  <a:cubicBezTo>
                    <a:pt x="32" y="3"/>
                    <a:pt x="32" y="3"/>
                    <a:pt x="32" y="3"/>
                  </a:cubicBezTo>
                  <a:cubicBezTo>
                    <a:pt x="31" y="1"/>
                    <a:pt x="29" y="0"/>
                    <a:pt x="26" y="0"/>
                  </a:cubicBezTo>
                  <a:cubicBezTo>
                    <a:pt x="7" y="0"/>
                    <a:pt x="7" y="0"/>
                    <a:pt x="7" y="0"/>
                  </a:cubicBezTo>
                  <a:cubicBezTo>
                    <a:pt x="3" y="0"/>
                    <a:pt x="0" y="3"/>
                    <a:pt x="0" y="7"/>
                  </a:cubicBezTo>
                  <a:cubicBezTo>
                    <a:pt x="0" y="67"/>
                    <a:pt x="0" y="67"/>
                    <a:pt x="0" y="67"/>
                  </a:cubicBezTo>
                  <a:cubicBezTo>
                    <a:pt x="14" y="67"/>
                    <a:pt x="14" y="67"/>
                    <a:pt x="14" y="67"/>
                  </a:cubicBezTo>
                  <a:cubicBezTo>
                    <a:pt x="14" y="13"/>
                    <a:pt x="14" y="13"/>
                    <a:pt x="14" y="13"/>
                  </a:cubicBezTo>
                  <a:cubicBezTo>
                    <a:pt x="23" y="13"/>
                    <a:pt x="23" y="13"/>
                    <a:pt x="23" y="13"/>
                  </a:cubicBezTo>
                  <a:lnTo>
                    <a:pt x="32"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8" name="Freeform 7">
              <a:extLst>
                <a:ext uri="{FF2B5EF4-FFF2-40B4-BE49-F238E27FC236}">
                  <a16:creationId xmlns:a16="http://schemas.microsoft.com/office/drawing/2014/main" xmlns="" id="{DD72A863-8D37-4C4B-B9C1-F29C645EB8E2}"/>
                </a:ext>
              </a:extLst>
            </p:cNvPr>
            <p:cNvSpPr>
              <a:spLocks noEditPoints="1"/>
            </p:cNvSpPr>
            <p:nvPr/>
          </p:nvSpPr>
          <p:spPr bwMode="auto">
            <a:xfrm>
              <a:off x="7335838" y="793750"/>
              <a:ext cx="36513" cy="225425"/>
            </a:xfrm>
            <a:custGeom>
              <a:avLst/>
              <a:gdLst>
                <a:gd name="T0" fmla="*/ 4 w 8"/>
                <a:gd name="T1" fmla="*/ 9 h 50"/>
                <a:gd name="T2" fmla="*/ 0 w 8"/>
                <a:gd name="T3" fmla="*/ 4 h 50"/>
                <a:gd name="T4" fmla="*/ 4 w 8"/>
                <a:gd name="T5" fmla="*/ 0 h 50"/>
                <a:gd name="T6" fmla="*/ 8 w 8"/>
                <a:gd name="T7" fmla="*/ 4 h 50"/>
                <a:gd name="T8" fmla="*/ 4 w 8"/>
                <a:gd name="T9" fmla="*/ 9 h 50"/>
                <a:gd name="T10" fmla="*/ 1 w 8"/>
                <a:gd name="T11" fmla="*/ 50 h 50"/>
                <a:gd name="T12" fmla="*/ 1 w 8"/>
                <a:gd name="T13" fmla="*/ 16 h 50"/>
                <a:gd name="T14" fmla="*/ 7 w 8"/>
                <a:gd name="T15" fmla="*/ 16 h 50"/>
                <a:gd name="T16" fmla="*/ 7 w 8"/>
                <a:gd name="T17" fmla="*/ 50 h 50"/>
                <a:gd name="T18" fmla="*/ 1 w 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9"/>
                  </a:moveTo>
                  <a:cubicBezTo>
                    <a:pt x="2" y="9"/>
                    <a:pt x="0" y="7"/>
                    <a:pt x="0" y="4"/>
                  </a:cubicBezTo>
                  <a:cubicBezTo>
                    <a:pt x="0" y="2"/>
                    <a:pt x="2" y="0"/>
                    <a:pt x="4" y="0"/>
                  </a:cubicBezTo>
                  <a:cubicBezTo>
                    <a:pt x="7" y="0"/>
                    <a:pt x="8" y="2"/>
                    <a:pt x="8" y="4"/>
                  </a:cubicBezTo>
                  <a:cubicBezTo>
                    <a:pt x="8" y="7"/>
                    <a:pt x="7" y="9"/>
                    <a:pt x="4" y="9"/>
                  </a:cubicBezTo>
                  <a:close/>
                  <a:moveTo>
                    <a:pt x="1" y="50"/>
                  </a:moveTo>
                  <a:cubicBezTo>
                    <a:pt x="1" y="16"/>
                    <a:pt x="1" y="16"/>
                    <a:pt x="1" y="16"/>
                  </a:cubicBezTo>
                  <a:cubicBezTo>
                    <a:pt x="7" y="16"/>
                    <a:pt x="7" y="16"/>
                    <a:pt x="7" y="16"/>
                  </a:cubicBezTo>
                  <a:cubicBezTo>
                    <a:pt x="7" y="50"/>
                    <a:pt x="7" y="50"/>
                    <a:pt x="7" y="50"/>
                  </a:cubicBezTo>
                  <a:lnTo>
                    <a:pt x="1"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9" name="Freeform 8">
              <a:extLst>
                <a:ext uri="{FF2B5EF4-FFF2-40B4-BE49-F238E27FC236}">
                  <a16:creationId xmlns:a16="http://schemas.microsoft.com/office/drawing/2014/main" xmlns="" id="{4D7EF15B-7799-408D-A0B2-5B31CCCF3BF2}"/>
                </a:ext>
              </a:extLst>
            </p:cNvPr>
            <p:cNvSpPr>
              <a:spLocks/>
            </p:cNvSpPr>
            <p:nvPr/>
          </p:nvSpPr>
          <p:spPr bwMode="auto">
            <a:xfrm>
              <a:off x="7412038" y="862013"/>
              <a:ext cx="128588" cy="157163"/>
            </a:xfrm>
            <a:custGeom>
              <a:avLst/>
              <a:gdLst>
                <a:gd name="T0" fmla="*/ 22 w 29"/>
                <a:gd name="T1" fmla="*/ 35 h 35"/>
                <a:gd name="T2" fmla="*/ 22 w 29"/>
                <a:gd name="T3" fmla="*/ 12 h 35"/>
                <a:gd name="T4" fmla="*/ 17 w 29"/>
                <a:gd name="T5" fmla="*/ 6 h 35"/>
                <a:gd name="T6" fmla="*/ 7 w 29"/>
                <a:gd name="T7" fmla="*/ 11 h 35"/>
                <a:gd name="T8" fmla="*/ 7 w 29"/>
                <a:gd name="T9" fmla="*/ 35 h 35"/>
                <a:gd name="T10" fmla="*/ 0 w 29"/>
                <a:gd name="T11" fmla="*/ 35 h 35"/>
                <a:gd name="T12" fmla="*/ 0 w 29"/>
                <a:gd name="T13" fmla="*/ 1 h 35"/>
                <a:gd name="T14" fmla="*/ 6 w 29"/>
                <a:gd name="T15" fmla="*/ 1 h 35"/>
                <a:gd name="T16" fmla="*/ 6 w 29"/>
                <a:gd name="T17" fmla="*/ 6 h 35"/>
                <a:gd name="T18" fmla="*/ 19 w 29"/>
                <a:gd name="T19" fmla="*/ 0 h 35"/>
                <a:gd name="T20" fmla="*/ 29 w 29"/>
                <a:gd name="T21" fmla="*/ 10 h 35"/>
                <a:gd name="T22" fmla="*/ 29 w 29"/>
                <a:gd name="T23" fmla="*/ 35 h 35"/>
                <a:gd name="T24" fmla="*/ 22 w 29"/>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5">
                  <a:moveTo>
                    <a:pt x="22" y="35"/>
                  </a:moveTo>
                  <a:cubicBezTo>
                    <a:pt x="22" y="12"/>
                    <a:pt x="22" y="12"/>
                    <a:pt x="22" y="12"/>
                  </a:cubicBezTo>
                  <a:cubicBezTo>
                    <a:pt x="22" y="8"/>
                    <a:pt x="21" y="6"/>
                    <a:pt x="17" y="6"/>
                  </a:cubicBezTo>
                  <a:cubicBezTo>
                    <a:pt x="14" y="6"/>
                    <a:pt x="10" y="8"/>
                    <a:pt x="7" y="11"/>
                  </a:cubicBezTo>
                  <a:cubicBezTo>
                    <a:pt x="7" y="35"/>
                    <a:pt x="7" y="35"/>
                    <a:pt x="7" y="35"/>
                  </a:cubicBezTo>
                  <a:cubicBezTo>
                    <a:pt x="0" y="35"/>
                    <a:pt x="0" y="35"/>
                    <a:pt x="0" y="35"/>
                  </a:cubicBezTo>
                  <a:cubicBezTo>
                    <a:pt x="0" y="1"/>
                    <a:pt x="0" y="1"/>
                    <a:pt x="0" y="1"/>
                  </a:cubicBezTo>
                  <a:cubicBezTo>
                    <a:pt x="6" y="1"/>
                    <a:pt x="6" y="1"/>
                    <a:pt x="6" y="1"/>
                  </a:cubicBezTo>
                  <a:cubicBezTo>
                    <a:pt x="6" y="6"/>
                    <a:pt x="6" y="6"/>
                    <a:pt x="6" y="6"/>
                  </a:cubicBezTo>
                  <a:cubicBezTo>
                    <a:pt x="10" y="3"/>
                    <a:pt x="14" y="0"/>
                    <a:pt x="19" y="0"/>
                  </a:cubicBezTo>
                  <a:cubicBezTo>
                    <a:pt x="25" y="0"/>
                    <a:pt x="29" y="4"/>
                    <a:pt x="29" y="10"/>
                  </a:cubicBezTo>
                  <a:cubicBezTo>
                    <a:pt x="29" y="35"/>
                    <a:pt x="29" y="35"/>
                    <a:pt x="29" y="35"/>
                  </a:cubicBezTo>
                  <a:lnTo>
                    <a:pt x="22"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0" name="Freeform 9">
              <a:extLst>
                <a:ext uri="{FF2B5EF4-FFF2-40B4-BE49-F238E27FC236}">
                  <a16:creationId xmlns:a16="http://schemas.microsoft.com/office/drawing/2014/main" xmlns="" id="{C221FC62-D182-4657-83BA-F7524008A882}"/>
                </a:ext>
              </a:extLst>
            </p:cNvPr>
            <p:cNvSpPr>
              <a:spLocks/>
            </p:cNvSpPr>
            <p:nvPr/>
          </p:nvSpPr>
          <p:spPr bwMode="auto">
            <a:xfrm>
              <a:off x="7567613" y="815975"/>
              <a:ext cx="93663" cy="207963"/>
            </a:xfrm>
            <a:custGeom>
              <a:avLst/>
              <a:gdLst>
                <a:gd name="T0" fmla="*/ 16 w 21"/>
                <a:gd name="T1" fmla="*/ 46 h 46"/>
                <a:gd name="T2" fmla="*/ 5 w 21"/>
                <a:gd name="T3" fmla="*/ 37 h 46"/>
                <a:gd name="T4" fmla="*/ 5 w 21"/>
                <a:gd name="T5" fmla="*/ 16 h 46"/>
                <a:gd name="T6" fmla="*/ 0 w 21"/>
                <a:gd name="T7" fmla="*/ 16 h 46"/>
                <a:gd name="T8" fmla="*/ 0 w 21"/>
                <a:gd name="T9" fmla="*/ 11 h 46"/>
                <a:gd name="T10" fmla="*/ 5 w 21"/>
                <a:gd name="T11" fmla="*/ 11 h 46"/>
                <a:gd name="T12" fmla="*/ 5 w 21"/>
                <a:gd name="T13" fmla="*/ 0 h 46"/>
                <a:gd name="T14" fmla="*/ 12 w 21"/>
                <a:gd name="T15" fmla="*/ 0 h 46"/>
                <a:gd name="T16" fmla="*/ 12 w 21"/>
                <a:gd name="T17" fmla="*/ 11 h 46"/>
                <a:gd name="T18" fmla="*/ 20 w 21"/>
                <a:gd name="T19" fmla="*/ 11 h 46"/>
                <a:gd name="T20" fmla="*/ 20 w 21"/>
                <a:gd name="T21" fmla="*/ 16 h 46"/>
                <a:gd name="T22" fmla="*/ 12 w 21"/>
                <a:gd name="T23" fmla="*/ 16 h 46"/>
                <a:gd name="T24" fmla="*/ 12 w 21"/>
                <a:gd name="T25" fmla="*/ 36 h 46"/>
                <a:gd name="T26" fmla="*/ 17 w 21"/>
                <a:gd name="T27" fmla="*/ 40 h 46"/>
                <a:gd name="T28" fmla="*/ 20 w 21"/>
                <a:gd name="T29" fmla="*/ 40 h 46"/>
                <a:gd name="T30" fmla="*/ 21 w 21"/>
                <a:gd name="T31" fmla="*/ 45 h 46"/>
                <a:gd name="T32" fmla="*/ 16 w 21"/>
                <a:gd name="T3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46">
                  <a:moveTo>
                    <a:pt x="16" y="46"/>
                  </a:moveTo>
                  <a:cubicBezTo>
                    <a:pt x="9" y="46"/>
                    <a:pt x="5" y="44"/>
                    <a:pt x="5" y="37"/>
                  </a:cubicBezTo>
                  <a:cubicBezTo>
                    <a:pt x="5" y="16"/>
                    <a:pt x="5" y="16"/>
                    <a:pt x="5" y="16"/>
                  </a:cubicBezTo>
                  <a:cubicBezTo>
                    <a:pt x="0" y="16"/>
                    <a:pt x="0" y="16"/>
                    <a:pt x="0" y="16"/>
                  </a:cubicBezTo>
                  <a:cubicBezTo>
                    <a:pt x="0" y="11"/>
                    <a:pt x="0" y="11"/>
                    <a:pt x="0" y="11"/>
                  </a:cubicBezTo>
                  <a:cubicBezTo>
                    <a:pt x="5" y="11"/>
                    <a:pt x="5" y="11"/>
                    <a:pt x="5" y="11"/>
                  </a:cubicBezTo>
                  <a:cubicBezTo>
                    <a:pt x="5" y="0"/>
                    <a:pt x="5" y="0"/>
                    <a:pt x="5" y="0"/>
                  </a:cubicBezTo>
                  <a:cubicBezTo>
                    <a:pt x="12" y="0"/>
                    <a:pt x="12" y="0"/>
                    <a:pt x="12" y="0"/>
                  </a:cubicBezTo>
                  <a:cubicBezTo>
                    <a:pt x="12" y="11"/>
                    <a:pt x="12" y="11"/>
                    <a:pt x="12" y="11"/>
                  </a:cubicBezTo>
                  <a:cubicBezTo>
                    <a:pt x="20" y="11"/>
                    <a:pt x="20" y="11"/>
                    <a:pt x="20" y="11"/>
                  </a:cubicBezTo>
                  <a:cubicBezTo>
                    <a:pt x="20" y="16"/>
                    <a:pt x="20" y="16"/>
                    <a:pt x="20" y="16"/>
                  </a:cubicBezTo>
                  <a:cubicBezTo>
                    <a:pt x="12" y="16"/>
                    <a:pt x="12" y="16"/>
                    <a:pt x="12" y="16"/>
                  </a:cubicBezTo>
                  <a:cubicBezTo>
                    <a:pt x="12" y="36"/>
                    <a:pt x="12" y="36"/>
                    <a:pt x="12" y="36"/>
                  </a:cubicBezTo>
                  <a:cubicBezTo>
                    <a:pt x="12" y="38"/>
                    <a:pt x="13" y="40"/>
                    <a:pt x="17" y="40"/>
                  </a:cubicBezTo>
                  <a:cubicBezTo>
                    <a:pt x="18" y="40"/>
                    <a:pt x="19" y="40"/>
                    <a:pt x="20" y="40"/>
                  </a:cubicBezTo>
                  <a:cubicBezTo>
                    <a:pt x="21" y="45"/>
                    <a:pt x="21" y="45"/>
                    <a:pt x="21" y="45"/>
                  </a:cubicBezTo>
                  <a:cubicBezTo>
                    <a:pt x="20" y="46"/>
                    <a:pt x="18" y="46"/>
                    <a:pt x="16" y="4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1" name="Freeform 10">
              <a:extLst>
                <a:ext uri="{FF2B5EF4-FFF2-40B4-BE49-F238E27FC236}">
                  <a16:creationId xmlns:a16="http://schemas.microsoft.com/office/drawing/2014/main" xmlns="" id="{E8239BE5-3275-454A-85AE-188627703BD5}"/>
                </a:ext>
              </a:extLst>
            </p:cNvPr>
            <p:cNvSpPr>
              <a:spLocks/>
            </p:cNvSpPr>
            <p:nvPr/>
          </p:nvSpPr>
          <p:spPr bwMode="auto">
            <a:xfrm>
              <a:off x="8247063" y="815975"/>
              <a:ext cx="98425" cy="207963"/>
            </a:xfrm>
            <a:custGeom>
              <a:avLst/>
              <a:gdLst>
                <a:gd name="T0" fmla="*/ 16 w 22"/>
                <a:gd name="T1" fmla="*/ 46 h 46"/>
                <a:gd name="T2" fmla="*/ 6 w 22"/>
                <a:gd name="T3" fmla="*/ 37 h 46"/>
                <a:gd name="T4" fmla="*/ 6 w 22"/>
                <a:gd name="T5" fmla="*/ 16 h 46"/>
                <a:gd name="T6" fmla="*/ 0 w 22"/>
                <a:gd name="T7" fmla="*/ 16 h 46"/>
                <a:gd name="T8" fmla="*/ 0 w 22"/>
                <a:gd name="T9" fmla="*/ 11 h 46"/>
                <a:gd name="T10" fmla="*/ 6 w 22"/>
                <a:gd name="T11" fmla="*/ 11 h 46"/>
                <a:gd name="T12" fmla="*/ 6 w 22"/>
                <a:gd name="T13" fmla="*/ 0 h 46"/>
                <a:gd name="T14" fmla="*/ 12 w 22"/>
                <a:gd name="T15" fmla="*/ 0 h 46"/>
                <a:gd name="T16" fmla="*/ 12 w 22"/>
                <a:gd name="T17" fmla="*/ 11 h 46"/>
                <a:gd name="T18" fmla="*/ 21 w 22"/>
                <a:gd name="T19" fmla="*/ 11 h 46"/>
                <a:gd name="T20" fmla="*/ 21 w 22"/>
                <a:gd name="T21" fmla="*/ 16 h 46"/>
                <a:gd name="T22" fmla="*/ 12 w 22"/>
                <a:gd name="T23" fmla="*/ 16 h 46"/>
                <a:gd name="T24" fmla="*/ 12 w 22"/>
                <a:gd name="T25" fmla="*/ 36 h 46"/>
                <a:gd name="T26" fmla="*/ 17 w 22"/>
                <a:gd name="T27" fmla="*/ 40 h 46"/>
                <a:gd name="T28" fmla="*/ 21 w 22"/>
                <a:gd name="T29" fmla="*/ 40 h 46"/>
                <a:gd name="T30" fmla="*/ 22 w 22"/>
                <a:gd name="T31" fmla="*/ 45 h 46"/>
                <a:gd name="T32" fmla="*/ 16 w 22"/>
                <a:gd name="T3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46">
                  <a:moveTo>
                    <a:pt x="16" y="46"/>
                  </a:moveTo>
                  <a:cubicBezTo>
                    <a:pt x="10" y="46"/>
                    <a:pt x="6" y="44"/>
                    <a:pt x="6" y="37"/>
                  </a:cubicBezTo>
                  <a:cubicBezTo>
                    <a:pt x="6" y="16"/>
                    <a:pt x="6" y="16"/>
                    <a:pt x="6" y="16"/>
                  </a:cubicBezTo>
                  <a:cubicBezTo>
                    <a:pt x="0" y="16"/>
                    <a:pt x="0" y="16"/>
                    <a:pt x="0" y="16"/>
                  </a:cubicBezTo>
                  <a:cubicBezTo>
                    <a:pt x="0" y="11"/>
                    <a:pt x="0" y="11"/>
                    <a:pt x="0" y="11"/>
                  </a:cubicBezTo>
                  <a:cubicBezTo>
                    <a:pt x="6" y="11"/>
                    <a:pt x="6" y="11"/>
                    <a:pt x="6" y="11"/>
                  </a:cubicBezTo>
                  <a:cubicBezTo>
                    <a:pt x="6" y="0"/>
                    <a:pt x="6" y="0"/>
                    <a:pt x="6" y="0"/>
                  </a:cubicBezTo>
                  <a:cubicBezTo>
                    <a:pt x="12" y="0"/>
                    <a:pt x="12" y="0"/>
                    <a:pt x="12" y="0"/>
                  </a:cubicBezTo>
                  <a:cubicBezTo>
                    <a:pt x="12" y="11"/>
                    <a:pt x="12" y="11"/>
                    <a:pt x="12" y="11"/>
                  </a:cubicBezTo>
                  <a:cubicBezTo>
                    <a:pt x="21" y="11"/>
                    <a:pt x="21" y="11"/>
                    <a:pt x="21" y="11"/>
                  </a:cubicBezTo>
                  <a:cubicBezTo>
                    <a:pt x="21" y="16"/>
                    <a:pt x="21" y="16"/>
                    <a:pt x="21" y="16"/>
                  </a:cubicBezTo>
                  <a:cubicBezTo>
                    <a:pt x="12" y="16"/>
                    <a:pt x="12" y="16"/>
                    <a:pt x="12" y="16"/>
                  </a:cubicBezTo>
                  <a:cubicBezTo>
                    <a:pt x="12" y="36"/>
                    <a:pt x="12" y="36"/>
                    <a:pt x="12" y="36"/>
                  </a:cubicBezTo>
                  <a:cubicBezTo>
                    <a:pt x="12" y="38"/>
                    <a:pt x="14" y="40"/>
                    <a:pt x="17" y="40"/>
                  </a:cubicBezTo>
                  <a:cubicBezTo>
                    <a:pt x="18" y="40"/>
                    <a:pt x="20" y="40"/>
                    <a:pt x="21" y="40"/>
                  </a:cubicBezTo>
                  <a:cubicBezTo>
                    <a:pt x="22" y="45"/>
                    <a:pt x="22" y="45"/>
                    <a:pt x="22" y="45"/>
                  </a:cubicBezTo>
                  <a:cubicBezTo>
                    <a:pt x="21" y="46"/>
                    <a:pt x="18" y="46"/>
                    <a:pt x="16" y="4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2" name="Freeform 11">
              <a:extLst>
                <a:ext uri="{FF2B5EF4-FFF2-40B4-BE49-F238E27FC236}">
                  <a16:creationId xmlns:a16="http://schemas.microsoft.com/office/drawing/2014/main" xmlns="" id="{470A7AAD-CFD7-4F8B-8838-21932E63DBF3}"/>
                </a:ext>
              </a:extLst>
            </p:cNvPr>
            <p:cNvSpPr>
              <a:spLocks noEditPoints="1"/>
            </p:cNvSpPr>
            <p:nvPr/>
          </p:nvSpPr>
          <p:spPr bwMode="auto">
            <a:xfrm>
              <a:off x="7678738" y="862013"/>
              <a:ext cx="133350" cy="161925"/>
            </a:xfrm>
            <a:custGeom>
              <a:avLst/>
              <a:gdLst>
                <a:gd name="T0" fmla="*/ 30 w 30"/>
                <a:gd name="T1" fmla="*/ 19 h 36"/>
                <a:gd name="T2" fmla="*/ 6 w 30"/>
                <a:gd name="T3" fmla="*/ 19 h 36"/>
                <a:gd name="T4" fmla="*/ 16 w 30"/>
                <a:gd name="T5" fmla="*/ 30 h 36"/>
                <a:gd name="T6" fmla="*/ 29 w 30"/>
                <a:gd name="T7" fmla="*/ 26 h 36"/>
                <a:gd name="T8" fmla="*/ 30 w 30"/>
                <a:gd name="T9" fmla="*/ 31 h 36"/>
                <a:gd name="T10" fmla="*/ 16 w 30"/>
                <a:gd name="T11" fmla="*/ 36 h 36"/>
                <a:gd name="T12" fmla="*/ 0 w 30"/>
                <a:gd name="T13" fmla="*/ 18 h 36"/>
                <a:gd name="T14" fmla="*/ 15 w 30"/>
                <a:gd name="T15" fmla="*/ 0 h 36"/>
                <a:gd name="T16" fmla="*/ 30 w 30"/>
                <a:gd name="T17" fmla="*/ 17 h 36"/>
                <a:gd name="T18" fmla="*/ 30 w 30"/>
                <a:gd name="T19" fmla="*/ 19 h 36"/>
                <a:gd name="T20" fmla="*/ 15 w 30"/>
                <a:gd name="T21" fmla="*/ 5 h 36"/>
                <a:gd name="T22" fmla="*/ 6 w 30"/>
                <a:gd name="T23" fmla="*/ 14 h 36"/>
                <a:gd name="T24" fmla="*/ 23 w 30"/>
                <a:gd name="T25" fmla="*/ 14 h 36"/>
                <a:gd name="T26" fmla="*/ 15 w 30"/>
                <a:gd name="T2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6">
                  <a:moveTo>
                    <a:pt x="30" y="19"/>
                  </a:moveTo>
                  <a:cubicBezTo>
                    <a:pt x="6" y="19"/>
                    <a:pt x="6" y="19"/>
                    <a:pt x="6" y="19"/>
                  </a:cubicBezTo>
                  <a:cubicBezTo>
                    <a:pt x="6" y="27"/>
                    <a:pt x="10" y="30"/>
                    <a:pt x="16" y="30"/>
                  </a:cubicBezTo>
                  <a:cubicBezTo>
                    <a:pt x="21" y="30"/>
                    <a:pt x="25" y="29"/>
                    <a:pt x="29" y="26"/>
                  </a:cubicBezTo>
                  <a:cubicBezTo>
                    <a:pt x="30" y="31"/>
                    <a:pt x="30" y="31"/>
                    <a:pt x="30" y="31"/>
                  </a:cubicBezTo>
                  <a:cubicBezTo>
                    <a:pt x="26" y="34"/>
                    <a:pt x="22" y="36"/>
                    <a:pt x="16" y="36"/>
                  </a:cubicBezTo>
                  <a:cubicBezTo>
                    <a:pt x="7" y="36"/>
                    <a:pt x="0" y="31"/>
                    <a:pt x="0" y="18"/>
                  </a:cubicBezTo>
                  <a:cubicBezTo>
                    <a:pt x="0" y="7"/>
                    <a:pt x="6" y="0"/>
                    <a:pt x="15" y="0"/>
                  </a:cubicBezTo>
                  <a:cubicBezTo>
                    <a:pt x="25" y="0"/>
                    <a:pt x="30" y="8"/>
                    <a:pt x="30" y="17"/>
                  </a:cubicBezTo>
                  <a:cubicBezTo>
                    <a:pt x="30" y="18"/>
                    <a:pt x="30" y="18"/>
                    <a:pt x="30" y="19"/>
                  </a:cubicBezTo>
                  <a:close/>
                  <a:moveTo>
                    <a:pt x="15" y="5"/>
                  </a:moveTo>
                  <a:cubicBezTo>
                    <a:pt x="11" y="5"/>
                    <a:pt x="8" y="8"/>
                    <a:pt x="6" y="14"/>
                  </a:cubicBezTo>
                  <a:cubicBezTo>
                    <a:pt x="23" y="14"/>
                    <a:pt x="23" y="14"/>
                    <a:pt x="23" y="14"/>
                  </a:cubicBezTo>
                  <a:cubicBezTo>
                    <a:pt x="22" y="8"/>
                    <a:pt x="20" y="5"/>
                    <a:pt x="15"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3" name="Freeform 12">
              <a:extLst>
                <a:ext uri="{FF2B5EF4-FFF2-40B4-BE49-F238E27FC236}">
                  <a16:creationId xmlns:a16="http://schemas.microsoft.com/office/drawing/2014/main" xmlns="" id="{E88AF960-BDCC-4747-8124-A136C8C98F5D}"/>
                </a:ext>
              </a:extLst>
            </p:cNvPr>
            <p:cNvSpPr>
              <a:spLocks noEditPoints="1"/>
            </p:cNvSpPr>
            <p:nvPr/>
          </p:nvSpPr>
          <p:spPr bwMode="auto">
            <a:xfrm>
              <a:off x="7829551" y="862013"/>
              <a:ext cx="150813" cy="220663"/>
            </a:xfrm>
            <a:custGeom>
              <a:avLst/>
              <a:gdLst>
                <a:gd name="T0" fmla="*/ 33 w 34"/>
                <a:gd name="T1" fmla="*/ 0 h 49"/>
                <a:gd name="T2" fmla="*/ 34 w 34"/>
                <a:gd name="T3" fmla="*/ 6 h 49"/>
                <a:gd name="T4" fmla="*/ 28 w 34"/>
                <a:gd name="T5" fmla="*/ 6 h 49"/>
                <a:gd name="T6" fmla="*/ 29 w 34"/>
                <a:gd name="T7" fmla="*/ 12 h 49"/>
                <a:gd name="T8" fmla="*/ 16 w 34"/>
                <a:gd name="T9" fmla="*/ 24 h 49"/>
                <a:gd name="T10" fmla="*/ 13 w 34"/>
                <a:gd name="T11" fmla="*/ 24 h 49"/>
                <a:gd name="T12" fmla="*/ 11 w 34"/>
                <a:gd name="T13" fmla="*/ 26 h 49"/>
                <a:gd name="T14" fmla="*/ 19 w 34"/>
                <a:gd name="T15" fmla="*/ 28 h 49"/>
                <a:gd name="T16" fmla="*/ 21 w 34"/>
                <a:gd name="T17" fmla="*/ 29 h 49"/>
                <a:gd name="T18" fmla="*/ 33 w 34"/>
                <a:gd name="T19" fmla="*/ 38 h 49"/>
                <a:gd name="T20" fmla="*/ 16 w 34"/>
                <a:gd name="T21" fmla="*/ 49 h 49"/>
                <a:gd name="T22" fmla="*/ 0 w 34"/>
                <a:gd name="T23" fmla="*/ 40 h 49"/>
                <a:gd name="T24" fmla="*/ 7 w 34"/>
                <a:gd name="T25" fmla="*/ 31 h 49"/>
                <a:gd name="T26" fmla="*/ 5 w 34"/>
                <a:gd name="T27" fmla="*/ 27 h 49"/>
                <a:gd name="T28" fmla="*/ 9 w 34"/>
                <a:gd name="T29" fmla="*/ 22 h 49"/>
                <a:gd name="T30" fmla="*/ 2 w 34"/>
                <a:gd name="T31" fmla="*/ 12 h 49"/>
                <a:gd name="T32" fmla="*/ 15 w 34"/>
                <a:gd name="T33" fmla="*/ 0 h 49"/>
                <a:gd name="T34" fmla="*/ 24 w 34"/>
                <a:gd name="T35" fmla="*/ 3 h 49"/>
                <a:gd name="T36" fmla="*/ 33 w 34"/>
                <a:gd name="T37" fmla="*/ 0 h 49"/>
                <a:gd name="T38" fmla="*/ 6 w 34"/>
                <a:gd name="T39" fmla="*/ 39 h 49"/>
                <a:gd name="T40" fmla="*/ 16 w 34"/>
                <a:gd name="T41" fmla="*/ 44 h 49"/>
                <a:gd name="T42" fmla="*/ 27 w 34"/>
                <a:gd name="T43" fmla="*/ 39 h 49"/>
                <a:gd name="T44" fmla="*/ 20 w 34"/>
                <a:gd name="T45" fmla="*/ 34 h 49"/>
                <a:gd name="T46" fmla="*/ 16 w 34"/>
                <a:gd name="T47" fmla="*/ 33 h 49"/>
                <a:gd name="T48" fmla="*/ 12 w 34"/>
                <a:gd name="T49" fmla="*/ 33 h 49"/>
                <a:gd name="T50" fmla="*/ 6 w 34"/>
                <a:gd name="T51" fmla="*/ 39 h 49"/>
                <a:gd name="T52" fmla="*/ 15 w 34"/>
                <a:gd name="T53" fmla="*/ 5 h 49"/>
                <a:gd name="T54" fmla="*/ 8 w 34"/>
                <a:gd name="T55" fmla="*/ 12 h 49"/>
                <a:gd name="T56" fmla="*/ 15 w 34"/>
                <a:gd name="T57" fmla="*/ 19 h 49"/>
                <a:gd name="T58" fmla="*/ 23 w 34"/>
                <a:gd name="T59" fmla="*/ 12 h 49"/>
                <a:gd name="T60" fmla="*/ 15 w 34"/>
                <a:gd name="T61"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 h="49">
                  <a:moveTo>
                    <a:pt x="33" y="0"/>
                  </a:moveTo>
                  <a:cubicBezTo>
                    <a:pt x="34" y="6"/>
                    <a:pt x="34" y="6"/>
                    <a:pt x="34" y="6"/>
                  </a:cubicBezTo>
                  <a:cubicBezTo>
                    <a:pt x="28" y="6"/>
                    <a:pt x="28" y="6"/>
                    <a:pt x="28" y="6"/>
                  </a:cubicBezTo>
                  <a:cubicBezTo>
                    <a:pt x="28" y="8"/>
                    <a:pt x="29" y="10"/>
                    <a:pt x="29" y="12"/>
                  </a:cubicBezTo>
                  <a:cubicBezTo>
                    <a:pt x="29" y="19"/>
                    <a:pt x="23" y="24"/>
                    <a:pt x="16" y="24"/>
                  </a:cubicBezTo>
                  <a:cubicBezTo>
                    <a:pt x="15" y="24"/>
                    <a:pt x="14" y="24"/>
                    <a:pt x="13" y="24"/>
                  </a:cubicBezTo>
                  <a:cubicBezTo>
                    <a:pt x="12" y="24"/>
                    <a:pt x="11" y="25"/>
                    <a:pt x="11" y="26"/>
                  </a:cubicBezTo>
                  <a:cubicBezTo>
                    <a:pt x="11" y="27"/>
                    <a:pt x="12" y="27"/>
                    <a:pt x="19" y="28"/>
                  </a:cubicBezTo>
                  <a:cubicBezTo>
                    <a:pt x="21" y="29"/>
                    <a:pt x="21" y="29"/>
                    <a:pt x="21" y="29"/>
                  </a:cubicBezTo>
                  <a:cubicBezTo>
                    <a:pt x="28" y="30"/>
                    <a:pt x="33" y="32"/>
                    <a:pt x="33" y="38"/>
                  </a:cubicBezTo>
                  <a:cubicBezTo>
                    <a:pt x="33" y="45"/>
                    <a:pt x="25" y="49"/>
                    <a:pt x="16" y="49"/>
                  </a:cubicBezTo>
                  <a:cubicBezTo>
                    <a:pt x="7" y="49"/>
                    <a:pt x="0" y="46"/>
                    <a:pt x="0" y="40"/>
                  </a:cubicBezTo>
                  <a:cubicBezTo>
                    <a:pt x="0" y="36"/>
                    <a:pt x="2" y="33"/>
                    <a:pt x="7" y="31"/>
                  </a:cubicBezTo>
                  <a:cubicBezTo>
                    <a:pt x="6" y="30"/>
                    <a:pt x="5" y="28"/>
                    <a:pt x="5" y="27"/>
                  </a:cubicBezTo>
                  <a:cubicBezTo>
                    <a:pt x="5" y="25"/>
                    <a:pt x="6" y="24"/>
                    <a:pt x="9" y="22"/>
                  </a:cubicBezTo>
                  <a:cubicBezTo>
                    <a:pt x="5" y="20"/>
                    <a:pt x="2" y="17"/>
                    <a:pt x="2" y="12"/>
                  </a:cubicBezTo>
                  <a:cubicBezTo>
                    <a:pt x="2" y="4"/>
                    <a:pt x="8" y="0"/>
                    <a:pt x="15" y="0"/>
                  </a:cubicBezTo>
                  <a:cubicBezTo>
                    <a:pt x="19" y="0"/>
                    <a:pt x="22" y="1"/>
                    <a:pt x="24" y="3"/>
                  </a:cubicBezTo>
                  <a:lnTo>
                    <a:pt x="33" y="0"/>
                  </a:lnTo>
                  <a:close/>
                  <a:moveTo>
                    <a:pt x="6" y="39"/>
                  </a:moveTo>
                  <a:cubicBezTo>
                    <a:pt x="6" y="42"/>
                    <a:pt x="10" y="44"/>
                    <a:pt x="16" y="44"/>
                  </a:cubicBezTo>
                  <a:cubicBezTo>
                    <a:pt x="23" y="44"/>
                    <a:pt x="27" y="42"/>
                    <a:pt x="27" y="39"/>
                  </a:cubicBezTo>
                  <a:cubicBezTo>
                    <a:pt x="27" y="37"/>
                    <a:pt x="25" y="35"/>
                    <a:pt x="20" y="34"/>
                  </a:cubicBezTo>
                  <a:cubicBezTo>
                    <a:pt x="16" y="33"/>
                    <a:pt x="16" y="33"/>
                    <a:pt x="16" y="33"/>
                  </a:cubicBezTo>
                  <a:cubicBezTo>
                    <a:pt x="14" y="33"/>
                    <a:pt x="13" y="33"/>
                    <a:pt x="12" y="33"/>
                  </a:cubicBezTo>
                  <a:cubicBezTo>
                    <a:pt x="8" y="35"/>
                    <a:pt x="6" y="37"/>
                    <a:pt x="6" y="39"/>
                  </a:cubicBezTo>
                  <a:close/>
                  <a:moveTo>
                    <a:pt x="15" y="5"/>
                  </a:moveTo>
                  <a:cubicBezTo>
                    <a:pt x="11" y="5"/>
                    <a:pt x="8" y="8"/>
                    <a:pt x="8" y="12"/>
                  </a:cubicBezTo>
                  <a:cubicBezTo>
                    <a:pt x="8" y="16"/>
                    <a:pt x="11" y="19"/>
                    <a:pt x="15" y="19"/>
                  </a:cubicBezTo>
                  <a:cubicBezTo>
                    <a:pt x="20" y="19"/>
                    <a:pt x="23" y="16"/>
                    <a:pt x="23" y="12"/>
                  </a:cubicBezTo>
                  <a:cubicBezTo>
                    <a:pt x="23" y="8"/>
                    <a:pt x="20" y="5"/>
                    <a:pt x="15"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4" name="Freeform 13">
              <a:extLst>
                <a:ext uri="{FF2B5EF4-FFF2-40B4-BE49-F238E27FC236}">
                  <a16:creationId xmlns:a16="http://schemas.microsoft.com/office/drawing/2014/main" xmlns="" id="{F57BFE3A-5572-4CF3-942B-DBF3B97CAF00}"/>
                </a:ext>
              </a:extLst>
            </p:cNvPr>
            <p:cNvSpPr>
              <a:spLocks/>
            </p:cNvSpPr>
            <p:nvPr/>
          </p:nvSpPr>
          <p:spPr bwMode="auto">
            <a:xfrm>
              <a:off x="8002588" y="862013"/>
              <a:ext cx="88900" cy="157163"/>
            </a:xfrm>
            <a:custGeom>
              <a:avLst/>
              <a:gdLst>
                <a:gd name="T0" fmla="*/ 7 w 20"/>
                <a:gd name="T1" fmla="*/ 15 h 35"/>
                <a:gd name="T2" fmla="*/ 7 w 20"/>
                <a:gd name="T3" fmla="*/ 35 h 35"/>
                <a:gd name="T4" fmla="*/ 0 w 20"/>
                <a:gd name="T5" fmla="*/ 35 h 35"/>
                <a:gd name="T6" fmla="*/ 0 w 20"/>
                <a:gd name="T7" fmla="*/ 1 h 35"/>
                <a:gd name="T8" fmla="*/ 5 w 20"/>
                <a:gd name="T9" fmla="*/ 1 h 35"/>
                <a:gd name="T10" fmla="*/ 7 w 20"/>
                <a:gd name="T11" fmla="*/ 8 h 35"/>
                <a:gd name="T12" fmla="*/ 19 w 20"/>
                <a:gd name="T13" fmla="*/ 0 h 35"/>
                <a:gd name="T14" fmla="*/ 20 w 20"/>
                <a:gd name="T15" fmla="*/ 6 h 35"/>
                <a:gd name="T16" fmla="*/ 7 w 20"/>
                <a:gd name="T1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5">
                  <a:moveTo>
                    <a:pt x="7" y="15"/>
                  </a:moveTo>
                  <a:cubicBezTo>
                    <a:pt x="7" y="35"/>
                    <a:pt x="7" y="35"/>
                    <a:pt x="7" y="35"/>
                  </a:cubicBezTo>
                  <a:cubicBezTo>
                    <a:pt x="0" y="35"/>
                    <a:pt x="0" y="35"/>
                    <a:pt x="0" y="35"/>
                  </a:cubicBezTo>
                  <a:cubicBezTo>
                    <a:pt x="0" y="1"/>
                    <a:pt x="0" y="1"/>
                    <a:pt x="0" y="1"/>
                  </a:cubicBezTo>
                  <a:cubicBezTo>
                    <a:pt x="5" y="1"/>
                    <a:pt x="5" y="1"/>
                    <a:pt x="5" y="1"/>
                  </a:cubicBezTo>
                  <a:cubicBezTo>
                    <a:pt x="7" y="8"/>
                    <a:pt x="7" y="8"/>
                    <a:pt x="7" y="8"/>
                  </a:cubicBezTo>
                  <a:cubicBezTo>
                    <a:pt x="9" y="4"/>
                    <a:pt x="13" y="0"/>
                    <a:pt x="19" y="0"/>
                  </a:cubicBezTo>
                  <a:cubicBezTo>
                    <a:pt x="20" y="6"/>
                    <a:pt x="20" y="6"/>
                    <a:pt x="20" y="6"/>
                  </a:cubicBezTo>
                  <a:cubicBezTo>
                    <a:pt x="14" y="6"/>
                    <a:pt x="9" y="10"/>
                    <a:pt x="7" y="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5" name="Freeform 14">
              <a:extLst>
                <a:ext uri="{FF2B5EF4-FFF2-40B4-BE49-F238E27FC236}">
                  <a16:creationId xmlns:a16="http://schemas.microsoft.com/office/drawing/2014/main" xmlns="" id="{D5C8E66C-7AE0-4D8E-BC22-44C4ADC5D149}"/>
                </a:ext>
              </a:extLst>
            </p:cNvPr>
            <p:cNvSpPr>
              <a:spLocks noEditPoints="1"/>
            </p:cNvSpPr>
            <p:nvPr/>
          </p:nvSpPr>
          <p:spPr bwMode="auto">
            <a:xfrm>
              <a:off x="8096251" y="862013"/>
              <a:ext cx="123825" cy="161925"/>
            </a:xfrm>
            <a:custGeom>
              <a:avLst/>
              <a:gdLst>
                <a:gd name="T0" fmla="*/ 23 w 28"/>
                <a:gd name="T1" fmla="*/ 35 h 36"/>
                <a:gd name="T2" fmla="*/ 22 w 28"/>
                <a:gd name="T3" fmla="*/ 31 h 36"/>
                <a:gd name="T4" fmla="*/ 10 w 28"/>
                <a:gd name="T5" fmla="*/ 36 h 36"/>
                <a:gd name="T6" fmla="*/ 0 w 28"/>
                <a:gd name="T7" fmla="*/ 26 h 36"/>
                <a:gd name="T8" fmla="*/ 22 w 28"/>
                <a:gd name="T9" fmla="*/ 13 h 36"/>
                <a:gd name="T10" fmla="*/ 22 w 28"/>
                <a:gd name="T11" fmla="*/ 11 h 36"/>
                <a:gd name="T12" fmla="*/ 15 w 28"/>
                <a:gd name="T13" fmla="*/ 5 h 36"/>
                <a:gd name="T14" fmla="*/ 3 w 28"/>
                <a:gd name="T15" fmla="*/ 8 h 36"/>
                <a:gd name="T16" fmla="*/ 2 w 28"/>
                <a:gd name="T17" fmla="*/ 3 h 36"/>
                <a:gd name="T18" fmla="*/ 16 w 28"/>
                <a:gd name="T19" fmla="*/ 0 h 36"/>
                <a:gd name="T20" fmla="*/ 28 w 28"/>
                <a:gd name="T21" fmla="*/ 11 h 36"/>
                <a:gd name="T22" fmla="*/ 28 w 28"/>
                <a:gd name="T23" fmla="*/ 35 h 36"/>
                <a:gd name="T24" fmla="*/ 23 w 28"/>
                <a:gd name="T25" fmla="*/ 35 h 36"/>
                <a:gd name="T26" fmla="*/ 22 w 28"/>
                <a:gd name="T27" fmla="*/ 18 h 36"/>
                <a:gd name="T28" fmla="*/ 6 w 28"/>
                <a:gd name="T29" fmla="*/ 26 h 36"/>
                <a:gd name="T30" fmla="*/ 12 w 28"/>
                <a:gd name="T31" fmla="*/ 31 h 36"/>
                <a:gd name="T32" fmla="*/ 22 w 28"/>
                <a:gd name="T33" fmla="*/ 26 h 36"/>
                <a:gd name="T34" fmla="*/ 22 w 28"/>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6">
                  <a:moveTo>
                    <a:pt x="23" y="35"/>
                  </a:moveTo>
                  <a:cubicBezTo>
                    <a:pt x="22" y="31"/>
                    <a:pt x="22" y="31"/>
                    <a:pt x="22" y="31"/>
                  </a:cubicBezTo>
                  <a:cubicBezTo>
                    <a:pt x="20" y="33"/>
                    <a:pt x="16" y="36"/>
                    <a:pt x="10" y="36"/>
                  </a:cubicBezTo>
                  <a:cubicBezTo>
                    <a:pt x="4" y="36"/>
                    <a:pt x="0" y="32"/>
                    <a:pt x="0" y="26"/>
                  </a:cubicBezTo>
                  <a:cubicBezTo>
                    <a:pt x="0" y="18"/>
                    <a:pt x="7" y="14"/>
                    <a:pt x="22" y="13"/>
                  </a:cubicBezTo>
                  <a:cubicBezTo>
                    <a:pt x="22" y="11"/>
                    <a:pt x="22" y="11"/>
                    <a:pt x="22" y="11"/>
                  </a:cubicBezTo>
                  <a:cubicBezTo>
                    <a:pt x="22" y="7"/>
                    <a:pt x="19" y="5"/>
                    <a:pt x="15" y="5"/>
                  </a:cubicBezTo>
                  <a:cubicBezTo>
                    <a:pt x="11" y="5"/>
                    <a:pt x="7" y="7"/>
                    <a:pt x="3" y="8"/>
                  </a:cubicBezTo>
                  <a:cubicBezTo>
                    <a:pt x="2" y="3"/>
                    <a:pt x="2" y="3"/>
                    <a:pt x="2" y="3"/>
                  </a:cubicBezTo>
                  <a:cubicBezTo>
                    <a:pt x="7" y="1"/>
                    <a:pt x="10" y="0"/>
                    <a:pt x="16" y="0"/>
                  </a:cubicBezTo>
                  <a:cubicBezTo>
                    <a:pt x="24" y="0"/>
                    <a:pt x="28" y="3"/>
                    <a:pt x="28" y="11"/>
                  </a:cubicBezTo>
                  <a:cubicBezTo>
                    <a:pt x="28" y="35"/>
                    <a:pt x="28" y="35"/>
                    <a:pt x="28" y="35"/>
                  </a:cubicBezTo>
                  <a:lnTo>
                    <a:pt x="23" y="35"/>
                  </a:lnTo>
                  <a:close/>
                  <a:moveTo>
                    <a:pt x="22" y="18"/>
                  </a:moveTo>
                  <a:cubicBezTo>
                    <a:pt x="9" y="19"/>
                    <a:pt x="6" y="22"/>
                    <a:pt x="6" y="26"/>
                  </a:cubicBezTo>
                  <a:cubicBezTo>
                    <a:pt x="6" y="29"/>
                    <a:pt x="8" y="31"/>
                    <a:pt x="12" y="31"/>
                  </a:cubicBezTo>
                  <a:cubicBezTo>
                    <a:pt x="15" y="31"/>
                    <a:pt x="19" y="29"/>
                    <a:pt x="22" y="26"/>
                  </a:cubicBezTo>
                  <a:lnTo>
                    <a:pt x="22" y="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6" name="Freeform 15">
              <a:extLst>
                <a:ext uri="{FF2B5EF4-FFF2-40B4-BE49-F238E27FC236}">
                  <a16:creationId xmlns:a16="http://schemas.microsoft.com/office/drawing/2014/main" xmlns="" id="{B69DC9B1-739C-4867-9E03-A7FFF55CF1CB}"/>
                </a:ext>
              </a:extLst>
            </p:cNvPr>
            <p:cNvSpPr>
              <a:spLocks noEditPoints="1"/>
            </p:cNvSpPr>
            <p:nvPr/>
          </p:nvSpPr>
          <p:spPr bwMode="auto">
            <a:xfrm>
              <a:off x="8358188" y="862013"/>
              <a:ext cx="133350" cy="161925"/>
            </a:xfrm>
            <a:custGeom>
              <a:avLst/>
              <a:gdLst>
                <a:gd name="T0" fmla="*/ 30 w 30"/>
                <a:gd name="T1" fmla="*/ 19 h 36"/>
                <a:gd name="T2" fmla="*/ 7 w 30"/>
                <a:gd name="T3" fmla="*/ 19 h 36"/>
                <a:gd name="T4" fmla="*/ 17 w 30"/>
                <a:gd name="T5" fmla="*/ 30 h 36"/>
                <a:gd name="T6" fmla="*/ 29 w 30"/>
                <a:gd name="T7" fmla="*/ 26 h 36"/>
                <a:gd name="T8" fmla="*/ 30 w 30"/>
                <a:gd name="T9" fmla="*/ 31 h 36"/>
                <a:gd name="T10" fmla="*/ 16 w 30"/>
                <a:gd name="T11" fmla="*/ 36 h 36"/>
                <a:gd name="T12" fmla="*/ 0 w 30"/>
                <a:gd name="T13" fmla="*/ 18 h 36"/>
                <a:gd name="T14" fmla="*/ 16 w 30"/>
                <a:gd name="T15" fmla="*/ 0 h 36"/>
                <a:gd name="T16" fmla="*/ 30 w 30"/>
                <a:gd name="T17" fmla="*/ 17 h 36"/>
                <a:gd name="T18" fmla="*/ 30 w 30"/>
                <a:gd name="T19" fmla="*/ 19 h 36"/>
                <a:gd name="T20" fmla="*/ 16 w 30"/>
                <a:gd name="T21" fmla="*/ 5 h 36"/>
                <a:gd name="T22" fmla="*/ 7 w 30"/>
                <a:gd name="T23" fmla="*/ 14 h 36"/>
                <a:gd name="T24" fmla="*/ 24 w 30"/>
                <a:gd name="T25" fmla="*/ 14 h 36"/>
                <a:gd name="T26" fmla="*/ 16 w 30"/>
                <a:gd name="T27"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6">
                  <a:moveTo>
                    <a:pt x="30" y="19"/>
                  </a:moveTo>
                  <a:cubicBezTo>
                    <a:pt x="7" y="19"/>
                    <a:pt x="7" y="19"/>
                    <a:pt x="7" y="19"/>
                  </a:cubicBezTo>
                  <a:cubicBezTo>
                    <a:pt x="7" y="27"/>
                    <a:pt x="11" y="30"/>
                    <a:pt x="17" y="30"/>
                  </a:cubicBezTo>
                  <a:cubicBezTo>
                    <a:pt x="22" y="30"/>
                    <a:pt x="26" y="29"/>
                    <a:pt x="29" y="26"/>
                  </a:cubicBezTo>
                  <a:cubicBezTo>
                    <a:pt x="30" y="31"/>
                    <a:pt x="30" y="31"/>
                    <a:pt x="30" y="31"/>
                  </a:cubicBezTo>
                  <a:cubicBezTo>
                    <a:pt x="27" y="34"/>
                    <a:pt x="22" y="36"/>
                    <a:pt x="16" y="36"/>
                  </a:cubicBezTo>
                  <a:cubicBezTo>
                    <a:pt x="7" y="36"/>
                    <a:pt x="0" y="31"/>
                    <a:pt x="0" y="18"/>
                  </a:cubicBezTo>
                  <a:cubicBezTo>
                    <a:pt x="0" y="7"/>
                    <a:pt x="7" y="0"/>
                    <a:pt x="16" y="0"/>
                  </a:cubicBezTo>
                  <a:cubicBezTo>
                    <a:pt x="26" y="0"/>
                    <a:pt x="30" y="8"/>
                    <a:pt x="30" y="17"/>
                  </a:cubicBezTo>
                  <a:cubicBezTo>
                    <a:pt x="30" y="18"/>
                    <a:pt x="30" y="18"/>
                    <a:pt x="30" y="19"/>
                  </a:cubicBezTo>
                  <a:close/>
                  <a:moveTo>
                    <a:pt x="16" y="5"/>
                  </a:moveTo>
                  <a:cubicBezTo>
                    <a:pt x="12" y="5"/>
                    <a:pt x="8" y="8"/>
                    <a:pt x="7" y="14"/>
                  </a:cubicBezTo>
                  <a:cubicBezTo>
                    <a:pt x="24" y="14"/>
                    <a:pt x="24" y="14"/>
                    <a:pt x="24" y="14"/>
                  </a:cubicBezTo>
                  <a:cubicBezTo>
                    <a:pt x="23" y="8"/>
                    <a:pt x="21" y="5"/>
                    <a:pt x="16"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7" name="Freeform 16">
              <a:extLst>
                <a:ext uri="{FF2B5EF4-FFF2-40B4-BE49-F238E27FC236}">
                  <a16:creationId xmlns:a16="http://schemas.microsoft.com/office/drawing/2014/main" xmlns="" id="{F2540934-7698-4DA4-8D1F-CC141396D0A0}"/>
                </a:ext>
              </a:extLst>
            </p:cNvPr>
            <p:cNvSpPr>
              <a:spLocks noEditPoints="1"/>
            </p:cNvSpPr>
            <p:nvPr/>
          </p:nvSpPr>
          <p:spPr bwMode="auto">
            <a:xfrm>
              <a:off x="8518526" y="788988"/>
              <a:ext cx="138113" cy="234950"/>
            </a:xfrm>
            <a:custGeom>
              <a:avLst/>
              <a:gdLst>
                <a:gd name="T0" fmla="*/ 26 w 31"/>
                <a:gd name="T1" fmla="*/ 51 h 52"/>
                <a:gd name="T2" fmla="*/ 25 w 31"/>
                <a:gd name="T3" fmla="*/ 46 h 52"/>
                <a:gd name="T4" fmla="*/ 14 w 31"/>
                <a:gd name="T5" fmla="*/ 52 h 52"/>
                <a:gd name="T6" fmla="*/ 0 w 31"/>
                <a:gd name="T7" fmla="*/ 35 h 52"/>
                <a:gd name="T8" fmla="*/ 16 w 31"/>
                <a:gd name="T9" fmla="*/ 16 h 52"/>
                <a:gd name="T10" fmla="*/ 24 w 31"/>
                <a:gd name="T11" fmla="*/ 18 h 52"/>
                <a:gd name="T12" fmla="*/ 24 w 31"/>
                <a:gd name="T13" fmla="*/ 0 h 52"/>
                <a:gd name="T14" fmla="*/ 31 w 31"/>
                <a:gd name="T15" fmla="*/ 0 h 52"/>
                <a:gd name="T16" fmla="*/ 31 w 31"/>
                <a:gd name="T17" fmla="*/ 51 h 52"/>
                <a:gd name="T18" fmla="*/ 26 w 31"/>
                <a:gd name="T19" fmla="*/ 51 h 52"/>
                <a:gd name="T20" fmla="*/ 24 w 31"/>
                <a:gd name="T21" fmla="*/ 24 h 52"/>
                <a:gd name="T22" fmla="*/ 16 w 31"/>
                <a:gd name="T23" fmla="*/ 22 h 52"/>
                <a:gd name="T24" fmla="*/ 6 w 31"/>
                <a:gd name="T25" fmla="*/ 35 h 52"/>
                <a:gd name="T26" fmla="*/ 15 w 31"/>
                <a:gd name="T27" fmla="*/ 46 h 52"/>
                <a:gd name="T28" fmla="*/ 24 w 31"/>
                <a:gd name="T29" fmla="*/ 40 h 52"/>
                <a:gd name="T30" fmla="*/ 24 w 31"/>
                <a:gd name="T31"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52">
                  <a:moveTo>
                    <a:pt x="26" y="51"/>
                  </a:moveTo>
                  <a:cubicBezTo>
                    <a:pt x="25" y="46"/>
                    <a:pt x="25" y="46"/>
                    <a:pt x="25" y="46"/>
                  </a:cubicBezTo>
                  <a:cubicBezTo>
                    <a:pt x="22" y="49"/>
                    <a:pt x="19" y="52"/>
                    <a:pt x="14" y="52"/>
                  </a:cubicBezTo>
                  <a:cubicBezTo>
                    <a:pt x="6" y="52"/>
                    <a:pt x="0" y="47"/>
                    <a:pt x="0" y="35"/>
                  </a:cubicBezTo>
                  <a:cubicBezTo>
                    <a:pt x="0" y="22"/>
                    <a:pt x="7" y="16"/>
                    <a:pt x="16" y="16"/>
                  </a:cubicBezTo>
                  <a:cubicBezTo>
                    <a:pt x="19" y="16"/>
                    <a:pt x="22" y="17"/>
                    <a:pt x="24" y="18"/>
                  </a:cubicBezTo>
                  <a:cubicBezTo>
                    <a:pt x="24" y="0"/>
                    <a:pt x="24" y="0"/>
                    <a:pt x="24" y="0"/>
                  </a:cubicBezTo>
                  <a:cubicBezTo>
                    <a:pt x="31" y="0"/>
                    <a:pt x="31" y="0"/>
                    <a:pt x="31" y="0"/>
                  </a:cubicBezTo>
                  <a:cubicBezTo>
                    <a:pt x="31" y="51"/>
                    <a:pt x="31" y="51"/>
                    <a:pt x="31" y="51"/>
                  </a:cubicBezTo>
                  <a:lnTo>
                    <a:pt x="26" y="51"/>
                  </a:lnTo>
                  <a:close/>
                  <a:moveTo>
                    <a:pt x="24" y="24"/>
                  </a:moveTo>
                  <a:cubicBezTo>
                    <a:pt x="22" y="22"/>
                    <a:pt x="20" y="22"/>
                    <a:pt x="16" y="22"/>
                  </a:cubicBezTo>
                  <a:cubicBezTo>
                    <a:pt x="10" y="22"/>
                    <a:pt x="6" y="26"/>
                    <a:pt x="6" y="35"/>
                  </a:cubicBezTo>
                  <a:cubicBezTo>
                    <a:pt x="6" y="42"/>
                    <a:pt x="10" y="46"/>
                    <a:pt x="15" y="46"/>
                  </a:cubicBezTo>
                  <a:cubicBezTo>
                    <a:pt x="19" y="46"/>
                    <a:pt x="22" y="44"/>
                    <a:pt x="24" y="40"/>
                  </a:cubicBezTo>
                  <a:lnTo>
                    <a:pt x="24" y="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8" name="Freeform 17">
              <a:extLst>
                <a:ext uri="{FF2B5EF4-FFF2-40B4-BE49-F238E27FC236}">
                  <a16:creationId xmlns:a16="http://schemas.microsoft.com/office/drawing/2014/main" xmlns="" id="{71CF77C4-6F28-49E9-9269-503E96C22E95}"/>
                </a:ext>
              </a:extLst>
            </p:cNvPr>
            <p:cNvSpPr>
              <a:spLocks/>
            </p:cNvSpPr>
            <p:nvPr/>
          </p:nvSpPr>
          <p:spPr bwMode="auto">
            <a:xfrm>
              <a:off x="7340601" y="595313"/>
              <a:ext cx="217488" cy="157163"/>
            </a:xfrm>
            <a:custGeom>
              <a:avLst/>
              <a:gdLst>
                <a:gd name="T0" fmla="*/ 43 w 49"/>
                <a:gd name="T1" fmla="*/ 35 h 35"/>
                <a:gd name="T2" fmla="*/ 43 w 49"/>
                <a:gd name="T3" fmla="*/ 11 h 35"/>
                <a:gd name="T4" fmla="*/ 38 w 49"/>
                <a:gd name="T5" fmla="*/ 5 h 35"/>
                <a:gd name="T6" fmla="*/ 28 w 49"/>
                <a:gd name="T7" fmla="*/ 11 h 35"/>
                <a:gd name="T8" fmla="*/ 28 w 49"/>
                <a:gd name="T9" fmla="*/ 35 h 35"/>
                <a:gd name="T10" fmla="*/ 21 w 49"/>
                <a:gd name="T11" fmla="*/ 35 h 35"/>
                <a:gd name="T12" fmla="*/ 21 w 49"/>
                <a:gd name="T13" fmla="*/ 11 h 35"/>
                <a:gd name="T14" fmla="*/ 16 w 49"/>
                <a:gd name="T15" fmla="*/ 5 h 35"/>
                <a:gd name="T16" fmla="*/ 6 w 49"/>
                <a:gd name="T17" fmla="*/ 11 h 35"/>
                <a:gd name="T18" fmla="*/ 6 w 49"/>
                <a:gd name="T19" fmla="*/ 35 h 35"/>
                <a:gd name="T20" fmla="*/ 0 w 49"/>
                <a:gd name="T21" fmla="*/ 35 h 35"/>
                <a:gd name="T22" fmla="*/ 0 w 49"/>
                <a:gd name="T23" fmla="*/ 0 h 35"/>
                <a:gd name="T24" fmla="*/ 5 w 49"/>
                <a:gd name="T25" fmla="*/ 0 h 35"/>
                <a:gd name="T26" fmla="*/ 6 w 49"/>
                <a:gd name="T27" fmla="*/ 5 h 35"/>
                <a:gd name="T28" fmla="*/ 18 w 49"/>
                <a:gd name="T29" fmla="*/ 0 h 35"/>
                <a:gd name="T30" fmla="*/ 27 w 49"/>
                <a:gd name="T31" fmla="*/ 5 h 35"/>
                <a:gd name="T32" fmla="*/ 39 w 49"/>
                <a:gd name="T33" fmla="*/ 0 h 35"/>
                <a:gd name="T34" fmla="*/ 49 w 49"/>
                <a:gd name="T35" fmla="*/ 10 h 35"/>
                <a:gd name="T36" fmla="*/ 49 w 49"/>
                <a:gd name="T37" fmla="*/ 35 h 35"/>
                <a:gd name="T38" fmla="*/ 43 w 49"/>
                <a:gd name="T3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35">
                  <a:moveTo>
                    <a:pt x="43" y="35"/>
                  </a:moveTo>
                  <a:cubicBezTo>
                    <a:pt x="43" y="11"/>
                    <a:pt x="43" y="11"/>
                    <a:pt x="43" y="11"/>
                  </a:cubicBezTo>
                  <a:cubicBezTo>
                    <a:pt x="43" y="8"/>
                    <a:pt x="42" y="5"/>
                    <a:pt x="38" y="5"/>
                  </a:cubicBezTo>
                  <a:cubicBezTo>
                    <a:pt x="34" y="5"/>
                    <a:pt x="31" y="8"/>
                    <a:pt x="28" y="11"/>
                  </a:cubicBezTo>
                  <a:cubicBezTo>
                    <a:pt x="28" y="35"/>
                    <a:pt x="28" y="35"/>
                    <a:pt x="28" y="35"/>
                  </a:cubicBezTo>
                  <a:cubicBezTo>
                    <a:pt x="21" y="35"/>
                    <a:pt x="21" y="35"/>
                    <a:pt x="21" y="35"/>
                  </a:cubicBezTo>
                  <a:cubicBezTo>
                    <a:pt x="21" y="11"/>
                    <a:pt x="21" y="11"/>
                    <a:pt x="21" y="11"/>
                  </a:cubicBezTo>
                  <a:cubicBezTo>
                    <a:pt x="21" y="8"/>
                    <a:pt x="20" y="5"/>
                    <a:pt x="16" y="5"/>
                  </a:cubicBezTo>
                  <a:cubicBezTo>
                    <a:pt x="13" y="5"/>
                    <a:pt x="10" y="8"/>
                    <a:pt x="6" y="11"/>
                  </a:cubicBezTo>
                  <a:cubicBezTo>
                    <a:pt x="6" y="35"/>
                    <a:pt x="6" y="35"/>
                    <a:pt x="6" y="35"/>
                  </a:cubicBezTo>
                  <a:cubicBezTo>
                    <a:pt x="0" y="35"/>
                    <a:pt x="0" y="35"/>
                    <a:pt x="0" y="35"/>
                  </a:cubicBezTo>
                  <a:cubicBezTo>
                    <a:pt x="0" y="0"/>
                    <a:pt x="0" y="0"/>
                    <a:pt x="0" y="0"/>
                  </a:cubicBezTo>
                  <a:cubicBezTo>
                    <a:pt x="5" y="0"/>
                    <a:pt x="5" y="0"/>
                    <a:pt x="5" y="0"/>
                  </a:cubicBezTo>
                  <a:cubicBezTo>
                    <a:pt x="6" y="5"/>
                    <a:pt x="6" y="5"/>
                    <a:pt x="6" y="5"/>
                  </a:cubicBezTo>
                  <a:cubicBezTo>
                    <a:pt x="9" y="2"/>
                    <a:pt x="13" y="0"/>
                    <a:pt x="18" y="0"/>
                  </a:cubicBezTo>
                  <a:cubicBezTo>
                    <a:pt x="23" y="0"/>
                    <a:pt x="26" y="2"/>
                    <a:pt x="27" y="5"/>
                  </a:cubicBezTo>
                  <a:cubicBezTo>
                    <a:pt x="30" y="2"/>
                    <a:pt x="35" y="0"/>
                    <a:pt x="39" y="0"/>
                  </a:cubicBezTo>
                  <a:cubicBezTo>
                    <a:pt x="46" y="0"/>
                    <a:pt x="49" y="3"/>
                    <a:pt x="49" y="10"/>
                  </a:cubicBezTo>
                  <a:cubicBezTo>
                    <a:pt x="49" y="35"/>
                    <a:pt x="49" y="35"/>
                    <a:pt x="49" y="35"/>
                  </a:cubicBezTo>
                  <a:lnTo>
                    <a:pt x="43"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9" name="Freeform 18">
              <a:extLst>
                <a:ext uri="{FF2B5EF4-FFF2-40B4-BE49-F238E27FC236}">
                  <a16:creationId xmlns:a16="http://schemas.microsoft.com/office/drawing/2014/main" xmlns="" id="{2FB437DD-6A60-419F-BBE7-591C8529DE61}"/>
                </a:ext>
              </a:extLst>
            </p:cNvPr>
            <p:cNvSpPr>
              <a:spLocks noEditPoints="1"/>
            </p:cNvSpPr>
            <p:nvPr/>
          </p:nvSpPr>
          <p:spPr bwMode="auto">
            <a:xfrm>
              <a:off x="7594601" y="595313"/>
              <a:ext cx="123825" cy="161925"/>
            </a:xfrm>
            <a:custGeom>
              <a:avLst/>
              <a:gdLst>
                <a:gd name="T0" fmla="*/ 23 w 28"/>
                <a:gd name="T1" fmla="*/ 35 h 36"/>
                <a:gd name="T2" fmla="*/ 22 w 28"/>
                <a:gd name="T3" fmla="*/ 30 h 36"/>
                <a:gd name="T4" fmla="*/ 10 w 28"/>
                <a:gd name="T5" fmla="*/ 36 h 36"/>
                <a:gd name="T6" fmla="*/ 0 w 28"/>
                <a:gd name="T7" fmla="*/ 26 h 36"/>
                <a:gd name="T8" fmla="*/ 22 w 28"/>
                <a:gd name="T9" fmla="*/ 12 h 36"/>
                <a:gd name="T10" fmla="*/ 22 w 28"/>
                <a:gd name="T11" fmla="*/ 11 h 36"/>
                <a:gd name="T12" fmla="*/ 15 w 28"/>
                <a:gd name="T13" fmla="*/ 5 h 36"/>
                <a:gd name="T14" fmla="*/ 3 w 28"/>
                <a:gd name="T15" fmla="*/ 8 h 36"/>
                <a:gd name="T16" fmla="*/ 2 w 28"/>
                <a:gd name="T17" fmla="*/ 2 h 36"/>
                <a:gd name="T18" fmla="*/ 16 w 28"/>
                <a:gd name="T19" fmla="*/ 0 h 36"/>
                <a:gd name="T20" fmla="*/ 28 w 28"/>
                <a:gd name="T21" fmla="*/ 11 h 36"/>
                <a:gd name="T22" fmla="*/ 28 w 28"/>
                <a:gd name="T23" fmla="*/ 35 h 36"/>
                <a:gd name="T24" fmla="*/ 23 w 28"/>
                <a:gd name="T25" fmla="*/ 35 h 36"/>
                <a:gd name="T26" fmla="*/ 22 w 28"/>
                <a:gd name="T27" fmla="*/ 17 h 36"/>
                <a:gd name="T28" fmla="*/ 6 w 28"/>
                <a:gd name="T29" fmla="*/ 26 h 36"/>
                <a:gd name="T30" fmla="*/ 11 w 28"/>
                <a:gd name="T31" fmla="*/ 30 h 36"/>
                <a:gd name="T32" fmla="*/ 22 w 28"/>
                <a:gd name="T33" fmla="*/ 25 h 36"/>
                <a:gd name="T34" fmla="*/ 22 w 28"/>
                <a:gd name="T35"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36">
                  <a:moveTo>
                    <a:pt x="23" y="35"/>
                  </a:moveTo>
                  <a:cubicBezTo>
                    <a:pt x="22" y="30"/>
                    <a:pt x="22" y="30"/>
                    <a:pt x="22" y="30"/>
                  </a:cubicBezTo>
                  <a:cubicBezTo>
                    <a:pt x="20" y="33"/>
                    <a:pt x="16" y="36"/>
                    <a:pt x="10" y="36"/>
                  </a:cubicBezTo>
                  <a:cubicBezTo>
                    <a:pt x="4" y="36"/>
                    <a:pt x="0" y="32"/>
                    <a:pt x="0" y="26"/>
                  </a:cubicBezTo>
                  <a:cubicBezTo>
                    <a:pt x="0" y="17"/>
                    <a:pt x="7" y="14"/>
                    <a:pt x="22" y="12"/>
                  </a:cubicBezTo>
                  <a:cubicBezTo>
                    <a:pt x="22" y="11"/>
                    <a:pt x="22" y="11"/>
                    <a:pt x="22" y="11"/>
                  </a:cubicBezTo>
                  <a:cubicBezTo>
                    <a:pt x="22" y="7"/>
                    <a:pt x="19" y="5"/>
                    <a:pt x="15" y="5"/>
                  </a:cubicBezTo>
                  <a:cubicBezTo>
                    <a:pt x="11" y="5"/>
                    <a:pt x="7" y="6"/>
                    <a:pt x="3" y="8"/>
                  </a:cubicBezTo>
                  <a:cubicBezTo>
                    <a:pt x="2" y="2"/>
                    <a:pt x="2" y="2"/>
                    <a:pt x="2" y="2"/>
                  </a:cubicBezTo>
                  <a:cubicBezTo>
                    <a:pt x="6" y="1"/>
                    <a:pt x="10" y="0"/>
                    <a:pt x="16" y="0"/>
                  </a:cubicBezTo>
                  <a:cubicBezTo>
                    <a:pt x="24" y="0"/>
                    <a:pt x="28" y="3"/>
                    <a:pt x="28" y="11"/>
                  </a:cubicBezTo>
                  <a:cubicBezTo>
                    <a:pt x="28" y="35"/>
                    <a:pt x="28" y="35"/>
                    <a:pt x="28" y="35"/>
                  </a:cubicBezTo>
                  <a:lnTo>
                    <a:pt x="23" y="35"/>
                  </a:lnTo>
                  <a:close/>
                  <a:moveTo>
                    <a:pt x="22" y="17"/>
                  </a:moveTo>
                  <a:cubicBezTo>
                    <a:pt x="9" y="19"/>
                    <a:pt x="6" y="22"/>
                    <a:pt x="6" y="26"/>
                  </a:cubicBezTo>
                  <a:cubicBezTo>
                    <a:pt x="6" y="29"/>
                    <a:pt x="8" y="30"/>
                    <a:pt x="11" y="30"/>
                  </a:cubicBezTo>
                  <a:cubicBezTo>
                    <a:pt x="15" y="30"/>
                    <a:pt x="19" y="28"/>
                    <a:pt x="22" y="25"/>
                  </a:cubicBezTo>
                  <a:lnTo>
                    <a:pt x="22" y="1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0" name="Freeform 19">
              <a:extLst>
                <a:ext uri="{FF2B5EF4-FFF2-40B4-BE49-F238E27FC236}">
                  <a16:creationId xmlns:a16="http://schemas.microsoft.com/office/drawing/2014/main" xmlns="" id="{59E9C4D0-C3EE-4026-9036-40438FDC1441}"/>
                </a:ext>
              </a:extLst>
            </p:cNvPr>
            <p:cNvSpPr>
              <a:spLocks noEditPoints="1"/>
            </p:cNvSpPr>
            <p:nvPr/>
          </p:nvSpPr>
          <p:spPr bwMode="auto">
            <a:xfrm>
              <a:off x="7905751" y="527050"/>
              <a:ext cx="34925" cy="225425"/>
            </a:xfrm>
            <a:custGeom>
              <a:avLst/>
              <a:gdLst>
                <a:gd name="T0" fmla="*/ 4 w 8"/>
                <a:gd name="T1" fmla="*/ 8 h 50"/>
                <a:gd name="T2" fmla="*/ 0 w 8"/>
                <a:gd name="T3" fmla="*/ 4 h 50"/>
                <a:gd name="T4" fmla="*/ 4 w 8"/>
                <a:gd name="T5" fmla="*/ 0 h 50"/>
                <a:gd name="T6" fmla="*/ 8 w 8"/>
                <a:gd name="T7" fmla="*/ 4 h 50"/>
                <a:gd name="T8" fmla="*/ 4 w 8"/>
                <a:gd name="T9" fmla="*/ 8 h 50"/>
                <a:gd name="T10" fmla="*/ 1 w 8"/>
                <a:gd name="T11" fmla="*/ 50 h 50"/>
                <a:gd name="T12" fmla="*/ 1 w 8"/>
                <a:gd name="T13" fmla="*/ 15 h 50"/>
                <a:gd name="T14" fmla="*/ 7 w 8"/>
                <a:gd name="T15" fmla="*/ 15 h 50"/>
                <a:gd name="T16" fmla="*/ 7 w 8"/>
                <a:gd name="T17" fmla="*/ 50 h 50"/>
                <a:gd name="T18" fmla="*/ 1 w 8"/>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8"/>
                  </a:moveTo>
                  <a:cubicBezTo>
                    <a:pt x="2" y="8"/>
                    <a:pt x="0" y="6"/>
                    <a:pt x="0" y="4"/>
                  </a:cubicBezTo>
                  <a:cubicBezTo>
                    <a:pt x="0" y="2"/>
                    <a:pt x="2" y="0"/>
                    <a:pt x="4" y="0"/>
                  </a:cubicBezTo>
                  <a:cubicBezTo>
                    <a:pt x="6" y="0"/>
                    <a:pt x="8" y="2"/>
                    <a:pt x="8" y="4"/>
                  </a:cubicBezTo>
                  <a:cubicBezTo>
                    <a:pt x="8" y="6"/>
                    <a:pt x="6" y="8"/>
                    <a:pt x="4" y="8"/>
                  </a:cubicBezTo>
                  <a:close/>
                  <a:moveTo>
                    <a:pt x="1" y="50"/>
                  </a:moveTo>
                  <a:cubicBezTo>
                    <a:pt x="1" y="15"/>
                    <a:pt x="1" y="15"/>
                    <a:pt x="1" y="15"/>
                  </a:cubicBezTo>
                  <a:cubicBezTo>
                    <a:pt x="7" y="15"/>
                    <a:pt x="7" y="15"/>
                    <a:pt x="7" y="15"/>
                  </a:cubicBezTo>
                  <a:cubicBezTo>
                    <a:pt x="7" y="50"/>
                    <a:pt x="7" y="50"/>
                    <a:pt x="7" y="50"/>
                  </a:cubicBezTo>
                  <a:lnTo>
                    <a:pt x="1" y="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1" name="Freeform 20">
              <a:extLst>
                <a:ext uri="{FF2B5EF4-FFF2-40B4-BE49-F238E27FC236}">
                  <a16:creationId xmlns:a16="http://schemas.microsoft.com/office/drawing/2014/main" xmlns="" id="{0AD2AE7E-3347-473F-A2C2-0BFA216923C6}"/>
                </a:ext>
              </a:extLst>
            </p:cNvPr>
            <p:cNvSpPr>
              <a:spLocks/>
            </p:cNvSpPr>
            <p:nvPr/>
          </p:nvSpPr>
          <p:spPr bwMode="auto">
            <a:xfrm>
              <a:off x="7980363" y="595313"/>
              <a:ext cx="217488" cy="157163"/>
            </a:xfrm>
            <a:custGeom>
              <a:avLst/>
              <a:gdLst>
                <a:gd name="T0" fmla="*/ 43 w 49"/>
                <a:gd name="T1" fmla="*/ 35 h 35"/>
                <a:gd name="T2" fmla="*/ 43 w 49"/>
                <a:gd name="T3" fmla="*/ 11 h 35"/>
                <a:gd name="T4" fmla="*/ 38 w 49"/>
                <a:gd name="T5" fmla="*/ 5 h 35"/>
                <a:gd name="T6" fmla="*/ 28 w 49"/>
                <a:gd name="T7" fmla="*/ 11 h 35"/>
                <a:gd name="T8" fmla="*/ 28 w 49"/>
                <a:gd name="T9" fmla="*/ 35 h 35"/>
                <a:gd name="T10" fmla="*/ 21 w 49"/>
                <a:gd name="T11" fmla="*/ 35 h 35"/>
                <a:gd name="T12" fmla="*/ 21 w 49"/>
                <a:gd name="T13" fmla="*/ 11 h 35"/>
                <a:gd name="T14" fmla="*/ 16 w 49"/>
                <a:gd name="T15" fmla="*/ 5 h 35"/>
                <a:gd name="T16" fmla="*/ 6 w 49"/>
                <a:gd name="T17" fmla="*/ 11 h 35"/>
                <a:gd name="T18" fmla="*/ 6 w 49"/>
                <a:gd name="T19" fmla="*/ 35 h 35"/>
                <a:gd name="T20" fmla="*/ 0 w 49"/>
                <a:gd name="T21" fmla="*/ 35 h 35"/>
                <a:gd name="T22" fmla="*/ 0 w 49"/>
                <a:gd name="T23" fmla="*/ 0 h 35"/>
                <a:gd name="T24" fmla="*/ 5 w 49"/>
                <a:gd name="T25" fmla="*/ 0 h 35"/>
                <a:gd name="T26" fmla="*/ 6 w 49"/>
                <a:gd name="T27" fmla="*/ 5 h 35"/>
                <a:gd name="T28" fmla="*/ 18 w 49"/>
                <a:gd name="T29" fmla="*/ 0 h 35"/>
                <a:gd name="T30" fmla="*/ 27 w 49"/>
                <a:gd name="T31" fmla="*/ 5 h 35"/>
                <a:gd name="T32" fmla="*/ 39 w 49"/>
                <a:gd name="T33" fmla="*/ 0 h 35"/>
                <a:gd name="T34" fmla="*/ 49 w 49"/>
                <a:gd name="T35" fmla="*/ 10 h 35"/>
                <a:gd name="T36" fmla="*/ 49 w 49"/>
                <a:gd name="T37" fmla="*/ 35 h 35"/>
                <a:gd name="T38" fmla="*/ 43 w 49"/>
                <a:gd name="T3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35">
                  <a:moveTo>
                    <a:pt x="43" y="35"/>
                  </a:moveTo>
                  <a:cubicBezTo>
                    <a:pt x="43" y="11"/>
                    <a:pt x="43" y="11"/>
                    <a:pt x="43" y="11"/>
                  </a:cubicBezTo>
                  <a:cubicBezTo>
                    <a:pt x="43" y="8"/>
                    <a:pt x="42" y="5"/>
                    <a:pt x="38" y="5"/>
                  </a:cubicBezTo>
                  <a:cubicBezTo>
                    <a:pt x="34" y="5"/>
                    <a:pt x="31" y="8"/>
                    <a:pt x="28" y="11"/>
                  </a:cubicBezTo>
                  <a:cubicBezTo>
                    <a:pt x="28" y="35"/>
                    <a:pt x="28" y="35"/>
                    <a:pt x="28" y="35"/>
                  </a:cubicBezTo>
                  <a:cubicBezTo>
                    <a:pt x="21" y="35"/>
                    <a:pt x="21" y="35"/>
                    <a:pt x="21" y="35"/>
                  </a:cubicBezTo>
                  <a:cubicBezTo>
                    <a:pt x="21" y="11"/>
                    <a:pt x="21" y="11"/>
                    <a:pt x="21" y="11"/>
                  </a:cubicBezTo>
                  <a:cubicBezTo>
                    <a:pt x="21" y="8"/>
                    <a:pt x="20" y="5"/>
                    <a:pt x="16" y="5"/>
                  </a:cubicBezTo>
                  <a:cubicBezTo>
                    <a:pt x="13" y="5"/>
                    <a:pt x="10" y="8"/>
                    <a:pt x="6" y="11"/>
                  </a:cubicBezTo>
                  <a:cubicBezTo>
                    <a:pt x="6" y="35"/>
                    <a:pt x="6" y="35"/>
                    <a:pt x="6" y="35"/>
                  </a:cubicBezTo>
                  <a:cubicBezTo>
                    <a:pt x="0" y="35"/>
                    <a:pt x="0" y="35"/>
                    <a:pt x="0" y="35"/>
                  </a:cubicBezTo>
                  <a:cubicBezTo>
                    <a:pt x="0" y="0"/>
                    <a:pt x="0" y="0"/>
                    <a:pt x="0" y="0"/>
                  </a:cubicBezTo>
                  <a:cubicBezTo>
                    <a:pt x="5" y="0"/>
                    <a:pt x="5" y="0"/>
                    <a:pt x="5" y="0"/>
                  </a:cubicBezTo>
                  <a:cubicBezTo>
                    <a:pt x="6" y="5"/>
                    <a:pt x="6" y="5"/>
                    <a:pt x="6" y="5"/>
                  </a:cubicBezTo>
                  <a:cubicBezTo>
                    <a:pt x="9" y="2"/>
                    <a:pt x="13" y="0"/>
                    <a:pt x="18" y="0"/>
                  </a:cubicBezTo>
                  <a:cubicBezTo>
                    <a:pt x="23" y="0"/>
                    <a:pt x="26" y="2"/>
                    <a:pt x="27" y="5"/>
                  </a:cubicBezTo>
                  <a:cubicBezTo>
                    <a:pt x="30" y="2"/>
                    <a:pt x="35" y="0"/>
                    <a:pt x="39" y="0"/>
                  </a:cubicBezTo>
                  <a:cubicBezTo>
                    <a:pt x="46" y="0"/>
                    <a:pt x="49" y="3"/>
                    <a:pt x="49" y="10"/>
                  </a:cubicBezTo>
                  <a:cubicBezTo>
                    <a:pt x="49" y="35"/>
                    <a:pt x="49" y="35"/>
                    <a:pt x="49" y="35"/>
                  </a:cubicBezTo>
                  <a:lnTo>
                    <a:pt x="43" y="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2" name="Freeform 21">
              <a:extLst>
                <a:ext uri="{FF2B5EF4-FFF2-40B4-BE49-F238E27FC236}">
                  <a16:creationId xmlns:a16="http://schemas.microsoft.com/office/drawing/2014/main" xmlns="" id="{47A434A1-9AB2-44F4-89A5-64CCE1B054DA}"/>
                </a:ext>
              </a:extLst>
            </p:cNvPr>
            <p:cNvSpPr>
              <a:spLocks/>
            </p:cNvSpPr>
            <p:nvPr/>
          </p:nvSpPr>
          <p:spPr bwMode="auto">
            <a:xfrm>
              <a:off x="7740651" y="595313"/>
              <a:ext cx="142875" cy="157163"/>
            </a:xfrm>
            <a:custGeom>
              <a:avLst/>
              <a:gdLst>
                <a:gd name="T0" fmla="*/ 56 w 90"/>
                <a:gd name="T1" fmla="*/ 48 h 99"/>
                <a:gd name="T2" fmla="*/ 87 w 90"/>
                <a:gd name="T3" fmla="*/ 0 h 99"/>
                <a:gd name="T4" fmla="*/ 67 w 90"/>
                <a:gd name="T5" fmla="*/ 0 h 99"/>
                <a:gd name="T6" fmla="*/ 45 w 90"/>
                <a:gd name="T7" fmla="*/ 34 h 99"/>
                <a:gd name="T8" fmla="*/ 22 w 90"/>
                <a:gd name="T9" fmla="*/ 0 h 99"/>
                <a:gd name="T10" fmla="*/ 3 w 90"/>
                <a:gd name="T11" fmla="*/ 0 h 99"/>
                <a:gd name="T12" fmla="*/ 36 w 90"/>
                <a:gd name="T13" fmla="*/ 48 h 99"/>
                <a:gd name="T14" fmla="*/ 0 w 90"/>
                <a:gd name="T15" fmla="*/ 99 h 99"/>
                <a:gd name="T16" fmla="*/ 20 w 90"/>
                <a:gd name="T17" fmla="*/ 99 h 99"/>
                <a:gd name="T18" fmla="*/ 45 w 90"/>
                <a:gd name="T19" fmla="*/ 62 h 99"/>
                <a:gd name="T20" fmla="*/ 70 w 90"/>
                <a:gd name="T21" fmla="*/ 99 h 99"/>
                <a:gd name="T22" fmla="*/ 90 w 90"/>
                <a:gd name="T23" fmla="*/ 99 h 99"/>
                <a:gd name="T24" fmla="*/ 56 w 90"/>
                <a:gd name="T25"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99">
                  <a:moveTo>
                    <a:pt x="56" y="48"/>
                  </a:moveTo>
                  <a:lnTo>
                    <a:pt x="87" y="0"/>
                  </a:lnTo>
                  <a:lnTo>
                    <a:pt x="67" y="0"/>
                  </a:lnTo>
                  <a:lnTo>
                    <a:pt x="45" y="34"/>
                  </a:lnTo>
                  <a:lnTo>
                    <a:pt x="22" y="0"/>
                  </a:lnTo>
                  <a:lnTo>
                    <a:pt x="3" y="0"/>
                  </a:lnTo>
                  <a:lnTo>
                    <a:pt x="36" y="48"/>
                  </a:lnTo>
                  <a:lnTo>
                    <a:pt x="0" y="99"/>
                  </a:lnTo>
                  <a:lnTo>
                    <a:pt x="20" y="99"/>
                  </a:lnTo>
                  <a:lnTo>
                    <a:pt x="45" y="62"/>
                  </a:lnTo>
                  <a:lnTo>
                    <a:pt x="70" y="99"/>
                  </a:lnTo>
                  <a:lnTo>
                    <a:pt x="90" y="99"/>
                  </a:lnTo>
                  <a:lnTo>
                    <a:pt x="56"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3" name="Freeform 22">
              <a:extLst>
                <a:ext uri="{FF2B5EF4-FFF2-40B4-BE49-F238E27FC236}">
                  <a16:creationId xmlns:a16="http://schemas.microsoft.com/office/drawing/2014/main" xmlns="" id="{98E7EF05-B344-44EB-9147-C44DB4A75E1F}"/>
                </a:ext>
              </a:extLst>
            </p:cNvPr>
            <p:cNvSpPr>
              <a:spLocks/>
            </p:cNvSpPr>
            <p:nvPr/>
          </p:nvSpPr>
          <p:spPr bwMode="auto">
            <a:xfrm>
              <a:off x="8701088" y="960438"/>
              <a:ext cx="49213" cy="58738"/>
            </a:xfrm>
            <a:custGeom>
              <a:avLst/>
              <a:gdLst>
                <a:gd name="T0" fmla="*/ 11 w 31"/>
                <a:gd name="T1" fmla="*/ 9 h 37"/>
                <a:gd name="T2" fmla="*/ 0 w 31"/>
                <a:gd name="T3" fmla="*/ 9 h 37"/>
                <a:gd name="T4" fmla="*/ 0 w 31"/>
                <a:gd name="T5" fmla="*/ 0 h 37"/>
                <a:gd name="T6" fmla="*/ 31 w 31"/>
                <a:gd name="T7" fmla="*/ 0 h 37"/>
                <a:gd name="T8" fmla="*/ 31 w 31"/>
                <a:gd name="T9" fmla="*/ 9 h 37"/>
                <a:gd name="T10" fmla="*/ 19 w 31"/>
                <a:gd name="T11" fmla="*/ 9 h 37"/>
                <a:gd name="T12" fmla="*/ 19 w 31"/>
                <a:gd name="T13" fmla="*/ 37 h 37"/>
                <a:gd name="T14" fmla="*/ 11 w 31"/>
                <a:gd name="T15" fmla="*/ 37 h 37"/>
                <a:gd name="T16" fmla="*/ 11 w 31"/>
                <a:gd name="T17"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7">
                  <a:moveTo>
                    <a:pt x="11" y="9"/>
                  </a:moveTo>
                  <a:lnTo>
                    <a:pt x="0" y="9"/>
                  </a:lnTo>
                  <a:lnTo>
                    <a:pt x="0" y="0"/>
                  </a:lnTo>
                  <a:lnTo>
                    <a:pt x="31" y="0"/>
                  </a:lnTo>
                  <a:lnTo>
                    <a:pt x="31" y="9"/>
                  </a:lnTo>
                  <a:lnTo>
                    <a:pt x="19" y="9"/>
                  </a:lnTo>
                  <a:lnTo>
                    <a:pt x="19" y="37"/>
                  </a:lnTo>
                  <a:lnTo>
                    <a:pt x="11" y="37"/>
                  </a:lnTo>
                  <a:lnTo>
                    <a:pt x="11" y="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4" name="Freeform 23">
              <a:extLst>
                <a:ext uri="{FF2B5EF4-FFF2-40B4-BE49-F238E27FC236}">
                  <a16:creationId xmlns:a16="http://schemas.microsoft.com/office/drawing/2014/main" xmlns="" id="{61C8F879-9349-4677-BE26-594372D44838}"/>
                </a:ext>
              </a:extLst>
            </p:cNvPr>
            <p:cNvSpPr>
              <a:spLocks/>
            </p:cNvSpPr>
            <p:nvPr/>
          </p:nvSpPr>
          <p:spPr bwMode="auto">
            <a:xfrm>
              <a:off x="8753476" y="960438"/>
              <a:ext cx="63500" cy="58738"/>
            </a:xfrm>
            <a:custGeom>
              <a:avLst/>
              <a:gdLst>
                <a:gd name="T0" fmla="*/ 0 w 40"/>
                <a:gd name="T1" fmla="*/ 0 h 37"/>
                <a:gd name="T2" fmla="*/ 12 w 40"/>
                <a:gd name="T3" fmla="*/ 0 h 37"/>
                <a:gd name="T4" fmla="*/ 20 w 40"/>
                <a:gd name="T5" fmla="*/ 26 h 37"/>
                <a:gd name="T6" fmla="*/ 20 w 40"/>
                <a:gd name="T7" fmla="*/ 26 h 37"/>
                <a:gd name="T8" fmla="*/ 23 w 40"/>
                <a:gd name="T9" fmla="*/ 20 h 37"/>
                <a:gd name="T10" fmla="*/ 28 w 40"/>
                <a:gd name="T11" fmla="*/ 0 h 37"/>
                <a:gd name="T12" fmla="*/ 40 w 40"/>
                <a:gd name="T13" fmla="*/ 0 h 37"/>
                <a:gd name="T14" fmla="*/ 40 w 40"/>
                <a:gd name="T15" fmla="*/ 37 h 37"/>
                <a:gd name="T16" fmla="*/ 34 w 40"/>
                <a:gd name="T17" fmla="*/ 37 h 37"/>
                <a:gd name="T18" fmla="*/ 34 w 40"/>
                <a:gd name="T19" fmla="*/ 12 h 37"/>
                <a:gd name="T20" fmla="*/ 34 w 40"/>
                <a:gd name="T21" fmla="*/ 12 h 37"/>
                <a:gd name="T22" fmla="*/ 23 w 40"/>
                <a:gd name="T23" fmla="*/ 37 h 37"/>
                <a:gd name="T24" fmla="*/ 17 w 40"/>
                <a:gd name="T25" fmla="*/ 37 h 37"/>
                <a:gd name="T26" fmla="*/ 9 w 40"/>
                <a:gd name="T27" fmla="*/ 12 h 37"/>
                <a:gd name="T28" fmla="*/ 9 w 40"/>
                <a:gd name="T29" fmla="*/ 12 h 37"/>
                <a:gd name="T30" fmla="*/ 9 w 40"/>
                <a:gd name="T31" fmla="*/ 37 h 37"/>
                <a:gd name="T32" fmla="*/ 0 w 40"/>
                <a:gd name="T33" fmla="*/ 37 h 37"/>
                <a:gd name="T34" fmla="*/ 0 w 40"/>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7">
                  <a:moveTo>
                    <a:pt x="0" y="0"/>
                  </a:moveTo>
                  <a:lnTo>
                    <a:pt x="12" y="0"/>
                  </a:lnTo>
                  <a:lnTo>
                    <a:pt x="20" y="26"/>
                  </a:lnTo>
                  <a:lnTo>
                    <a:pt x="20" y="26"/>
                  </a:lnTo>
                  <a:lnTo>
                    <a:pt x="23" y="20"/>
                  </a:lnTo>
                  <a:lnTo>
                    <a:pt x="28" y="0"/>
                  </a:lnTo>
                  <a:lnTo>
                    <a:pt x="40" y="0"/>
                  </a:lnTo>
                  <a:lnTo>
                    <a:pt x="40" y="37"/>
                  </a:lnTo>
                  <a:lnTo>
                    <a:pt x="34" y="37"/>
                  </a:lnTo>
                  <a:lnTo>
                    <a:pt x="34" y="12"/>
                  </a:lnTo>
                  <a:lnTo>
                    <a:pt x="34" y="12"/>
                  </a:lnTo>
                  <a:lnTo>
                    <a:pt x="23" y="37"/>
                  </a:lnTo>
                  <a:lnTo>
                    <a:pt x="17" y="37"/>
                  </a:lnTo>
                  <a:lnTo>
                    <a:pt x="9" y="12"/>
                  </a:lnTo>
                  <a:lnTo>
                    <a:pt x="9" y="12"/>
                  </a:lnTo>
                  <a:lnTo>
                    <a:pt x="9" y="37"/>
                  </a:lnTo>
                  <a:lnTo>
                    <a:pt x="0" y="37"/>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grpSp>
      <p:pic>
        <p:nvPicPr>
          <p:cNvPr id="1026" name="Picture 2" descr="https://www.maximintegrated.com/content/dam/images/home/tiles/2x2/MAX20069_2x2.jpg">
            <a:extLst>
              <a:ext uri="{FF2B5EF4-FFF2-40B4-BE49-F238E27FC236}">
                <a16:creationId xmlns:a16="http://schemas.microsoft.com/office/drawing/2014/main" xmlns="" id="{E84371E5-1CAD-46E0-B948-EED02F8B7F3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726" y="3343766"/>
            <a:ext cx="5403397" cy="4391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maximintegrated.com/content/dam/images/home/tiles/3x2/MAX17262_3x2.jpg">
            <a:extLst>
              <a:ext uri="{FF2B5EF4-FFF2-40B4-BE49-F238E27FC236}">
                <a16:creationId xmlns:a16="http://schemas.microsoft.com/office/drawing/2014/main" xmlns="" id="{D50CDCD1-49C8-46D9-8692-1BAC5B84712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26" y="-16329"/>
            <a:ext cx="5403397" cy="365359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6A0FD32C-206E-44E4-9E2D-2F4D4E06ECEA}"/>
              </a:ext>
            </a:extLst>
          </p:cNvPr>
          <p:cNvGrpSpPr/>
          <p:nvPr/>
        </p:nvGrpSpPr>
        <p:grpSpPr>
          <a:xfrm>
            <a:off x="454794" y="-12829"/>
            <a:ext cx="1892166" cy="624840"/>
            <a:chOff x="454794" y="1"/>
            <a:chExt cx="1892166" cy="624840"/>
          </a:xfrm>
        </p:grpSpPr>
        <p:sp>
          <p:nvSpPr>
            <p:cNvPr id="29" name="Rounded Rectangle 12">
              <a:extLst>
                <a:ext uri="{FF2B5EF4-FFF2-40B4-BE49-F238E27FC236}">
                  <a16:creationId xmlns:a16="http://schemas.microsoft.com/office/drawing/2014/main" xmlns="" id="{761F0ED6-0136-47F4-AF7D-D50374E81E38}"/>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xmlns="" id="{5BE17BE7-C13B-42AB-9A7D-0014D020AFB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
        <p:nvSpPr>
          <p:cNvPr id="31" name="TextBox 30">
            <a:extLst>
              <a:ext uri="{FF2B5EF4-FFF2-40B4-BE49-F238E27FC236}">
                <a16:creationId xmlns:a16="http://schemas.microsoft.com/office/drawing/2014/main" xmlns="" id="{8206F1D4-CD34-6442-91E6-7F75787D36AA}"/>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custDataLst>
      <p:tags r:id="rId1"/>
    </p:custDataLst>
    <p:extLst>
      <p:ext uri="{BB962C8B-B14F-4D97-AF65-F5344CB8AC3E}">
        <p14:creationId xmlns:p14="http://schemas.microsoft.com/office/powerpoint/2010/main" val="2043697467"/>
      </p:ext>
    </p:extLst>
  </p:cSld>
  <p:clrMapOvr>
    <a:masterClrMapping/>
  </p:clrMapOvr>
  <mc:AlternateContent xmlns:mc="http://schemas.openxmlformats.org/markup-compatibility/2006" xmlns:p14="http://schemas.microsoft.com/office/powerpoint/2010/main">
    <mc:Choice Requires="p14">
      <p:transition spd="slow" p14:dur="2000" advTm="49911"/>
    </mc:Choice>
    <mc:Fallback xmlns="">
      <p:transition spd="slow" advTm="49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194F8F7E-2C77-3043-A92E-92DBFF240306}"/>
              </a:ext>
            </a:extLst>
          </p:cNvPr>
          <p:cNvSpPr txBox="1">
            <a:spLocks/>
          </p:cNvSpPr>
          <p:nvPr/>
        </p:nvSpPr>
        <p:spPr>
          <a:xfrm>
            <a:off x="454794" y="787514"/>
            <a:ext cx="11737206" cy="465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OVERVIEW</a:t>
            </a:r>
          </a:p>
        </p:txBody>
      </p:sp>
      <p:sp>
        <p:nvSpPr>
          <p:cNvPr id="21" name="Content Placeholder 4">
            <a:extLst>
              <a:ext uri="{FF2B5EF4-FFF2-40B4-BE49-F238E27FC236}">
                <a16:creationId xmlns:a16="http://schemas.microsoft.com/office/drawing/2014/main" xmlns="" id="{805DBBA0-8BE4-9047-A273-B9BE193DD383}"/>
              </a:ext>
            </a:extLst>
          </p:cNvPr>
          <p:cNvSpPr txBox="1">
            <a:spLocks/>
          </p:cNvSpPr>
          <p:nvPr/>
        </p:nvSpPr>
        <p:spPr>
          <a:xfrm>
            <a:off x="454794" y="4203243"/>
            <a:ext cx="3592556" cy="1796865"/>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r>
              <a:rPr lang="en-US" sz="2000" b="1" dirty="0">
                <a:solidFill>
                  <a:schemeClr val="bg1"/>
                </a:solidFill>
                <a:latin typeface="+mn-lt"/>
              </a:rPr>
              <a:t>Challenge: Limited Resources &amp; Knowledge</a:t>
            </a:r>
          </a:p>
        </p:txBody>
      </p:sp>
      <p:sp>
        <p:nvSpPr>
          <p:cNvPr id="22" name="Content Placeholder 4">
            <a:extLst>
              <a:ext uri="{FF2B5EF4-FFF2-40B4-BE49-F238E27FC236}">
                <a16:creationId xmlns:a16="http://schemas.microsoft.com/office/drawing/2014/main" xmlns="" id="{2FDB903E-667C-AE46-9113-20EE3B7C8AF2}"/>
              </a:ext>
            </a:extLst>
          </p:cNvPr>
          <p:cNvSpPr txBox="1">
            <a:spLocks/>
          </p:cNvSpPr>
          <p:nvPr/>
        </p:nvSpPr>
        <p:spPr>
          <a:xfrm>
            <a:off x="4299722" y="4203243"/>
            <a:ext cx="3592556" cy="1796866"/>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latin typeface="+mn-lt"/>
              </a:rPr>
              <a:t>Tactics: Education, Optimization, Advocacy</a:t>
            </a:r>
          </a:p>
        </p:txBody>
      </p:sp>
      <p:sp>
        <p:nvSpPr>
          <p:cNvPr id="23" name="Content Placeholder 4">
            <a:extLst>
              <a:ext uri="{FF2B5EF4-FFF2-40B4-BE49-F238E27FC236}">
                <a16:creationId xmlns:a16="http://schemas.microsoft.com/office/drawing/2014/main" xmlns="" id="{09D2F399-8139-E84A-84E2-EF633C02EC2B}"/>
              </a:ext>
            </a:extLst>
          </p:cNvPr>
          <p:cNvSpPr txBox="1">
            <a:spLocks/>
          </p:cNvSpPr>
          <p:nvPr/>
        </p:nvSpPr>
        <p:spPr>
          <a:xfrm>
            <a:off x="8232999" y="4203243"/>
            <a:ext cx="3592556" cy="1796865"/>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rPr>
              <a:t>Result: SEO progression in key groups </a:t>
            </a:r>
          </a:p>
        </p:txBody>
      </p:sp>
      <p:pic>
        <p:nvPicPr>
          <p:cNvPr id="3" name="Picture 2">
            <a:extLst>
              <a:ext uri="{FF2B5EF4-FFF2-40B4-BE49-F238E27FC236}">
                <a16:creationId xmlns:a16="http://schemas.microsoft.com/office/drawing/2014/main" xmlns="" id="{D1D05407-37CD-9946-847F-B01FD1E2F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722" y="1591661"/>
            <a:ext cx="3592556" cy="2611582"/>
          </a:xfrm>
          <a:prstGeom prst="rect">
            <a:avLst/>
          </a:prstGeom>
        </p:spPr>
      </p:pic>
      <p:pic>
        <p:nvPicPr>
          <p:cNvPr id="1026" name="Picture 2" descr="Image result for multitasking">
            <a:extLst>
              <a:ext uri="{FF2B5EF4-FFF2-40B4-BE49-F238E27FC236}">
                <a16:creationId xmlns:a16="http://schemas.microsoft.com/office/drawing/2014/main" xmlns="" id="{D2D267AD-6637-4327-900B-06EA171E48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794" y="1567911"/>
            <a:ext cx="3592556" cy="26353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uccess photo">
            <a:extLst>
              <a:ext uri="{FF2B5EF4-FFF2-40B4-BE49-F238E27FC236}">
                <a16:creationId xmlns:a16="http://schemas.microsoft.com/office/drawing/2014/main" xmlns="" id="{9DD80C81-7607-471B-9C6C-C9C53DCA040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32999" y="1591662"/>
            <a:ext cx="3592556" cy="2611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1A1EF38-D757-064E-9A3B-0618355EA023}"/>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9278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194F8F7E-2C77-3043-A92E-92DBFF240306}"/>
              </a:ext>
            </a:extLst>
          </p:cNvPr>
          <p:cNvSpPr txBox="1">
            <a:spLocks/>
          </p:cNvSpPr>
          <p:nvPr/>
        </p:nvSpPr>
        <p:spPr>
          <a:xfrm>
            <a:off x="454794" y="722067"/>
            <a:ext cx="11737206" cy="465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BRIDGE SEO GAPS AND BRING VALUE TO KEY GROUPS</a:t>
            </a:r>
          </a:p>
        </p:txBody>
      </p:sp>
      <p:grpSp>
        <p:nvGrpSpPr>
          <p:cNvPr id="15" name="Group 14">
            <a:extLst>
              <a:ext uri="{FF2B5EF4-FFF2-40B4-BE49-F238E27FC236}">
                <a16:creationId xmlns:a16="http://schemas.microsoft.com/office/drawing/2014/main" xmlns="" id="{2824D64E-1926-4196-8698-64E0ECD17A2F}"/>
              </a:ext>
            </a:extLst>
          </p:cNvPr>
          <p:cNvGrpSpPr/>
          <p:nvPr/>
        </p:nvGrpSpPr>
        <p:grpSpPr>
          <a:xfrm>
            <a:off x="454794" y="-12829"/>
            <a:ext cx="1892166" cy="624840"/>
            <a:chOff x="454794" y="1"/>
            <a:chExt cx="1892166" cy="624840"/>
          </a:xfrm>
        </p:grpSpPr>
        <p:sp>
          <p:nvSpPr>
            <p:cNvPr id="16" name="Rounded Rectangle 12">
              <a:extLst>
                <a:ext uri="{FF2B5EF4-FFF2-40B4-BE49-F238E27FC236}">
                  <a16:creationId xmlns:a16="http://schemas.microsoft.com/office/drawing/2014/main" xmlns="" id="{1919D764-D11A-4DCF-93C9-A70CE923F00C}"/>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xmlns="" id="{97BC4455-3F50-4AE3-BE27-6EAA235E1A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pic>
        <p:nvPicPr>
          <p:cNvPr id="30" name="Picture 29">
            <a:extLst>
              <a:ext uri="{FF2B5EF4-FFF2-40B4-BE49-F238E27FC236}">
                <a16:creationId xmlns:a16="http://schemas.microsoft.com/office/drawing/2014/main" xmlns="" id="{BB408968-A2B9-4054-A2BA-B02D44DA9F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0097" y="1343276"/>
            <a:ext cx="4506816" cy="4793996"/>
          </a:xfrm>
          <a:prstGeom prst="rect">
            <a:avLst/>
          </a:prstGeom>
        </p:spPr>
      </p:pic>
      <p:sp>
        <p:nvSpPr>
          <p:cNvPr id="23" name="Content Placeholder 4">
            <a:extLst>
              <a:ext uri="{FF2B5EF4-FFF2-40B4-BE49-F238E27FC236}">
                <a16:creationId xmlns:a16="http://schemas.microsoft.com/office/drawing/2014/main" xmlns="" id="{09D2F399-8139-E84A-84E2-EF633C02EC2B}"/>
              </a:ext>
            </a:extLst>
          </p:cNvPr>
          <p:cNvSpPr txBox="1">
            <a:spLocks/>
          </p:cNvSpPr>
          <p:nvPr/>
        </p:nvSpPr>
        <p:spPr>
          <a:xfrm>
            <a:off x="7827132" y="2581262"/>
            <a:ext cx="3831586" cy="2534274"/>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10000"/>
              </a:lnSpc>
              <a:buNone/>
            </a:pPr>
            <a:r>
              <a:rPr lang="en-US" sz="3100" b="1" dirty="0">
                <a:solidFill>
                  <a:schemeClr val="tx1"/>
                </a:solidFill>
                <a:latin typeface="+mn-lt"/>
              </a:rPr>
              <a:t>Business Units</a:t>
            </a:r>
          </a:p>
          <a:p>
            <a:pPr marL="0" indent="0">
              <a:lnSpc>
                <a:spcPct val="110000"/>
              </a:lnSpc>
              <a:buNone/>
            </a:pPr>
            <a:r>
              <a:rPr lang="en-US" sz="3100" b="1" dirty="0">
                <a:solidFill>
                  <a:schemeClr val="tx1"/>
                </a:solidFill>
                <a:latin typeface="+mn-lt"/>
              </a:rPr>
              <a:t>Executives</a:t>
            </a:r>
          </a:p>
          <a:p>
            <a:pPr marL="0" indent="0">
              <a:lnSpc>
                <a:spcPct val="110000"/>
              </a:lnSpc>
              <a:buNone/>
            </a:pPr>
            <a:r>
              <a:rPr lang="en-US" sz="3100" b="1" dirty="0">
                <a:solidFill>
                  <a:schemeClr val="tx1"/>
                </a:solidFill>
                <a:latin typeface="+mn-lt"/>
              </a:rPr>
              <a:t>Marketing</a:t>
            </a:r>
          </a:p>
          <a:p>
            <a:pPr marL="0" indent="0">
              <a:lnSpc>
                <a:spcPct val="110000"/>
              </a:lnSpc>
              <a:buNone/>
            </a:pPr>
            <a:r>
              <a:rPr lang="en-US" sz="3100" b="1" dirty="0">
                <a:solidFill>
                  <a:schemeClr val="tx1"/>
                </a:solidFill>
                <a:latin typeface="+mn-lt"/>
              </a:rPr>
              <a:t>IT</a:t>
            </a:r>
          </a:p>
        </p:txBody>
      </p:sp>
      <p:sp>
        <p:nvSpPr>
          <p:cNvPr id="31" name="Rectangle 30">
            <a:extLst>
              <a:ext uri="{FF2B5EF4-FFF2-40B4-BE49-F238E27FC236}">
                <a16:creationId xmlns:a16="http://schemas.microsoft.com/office/drawing/2014/main" xmlns="" id="{ADF3215D-92EB-4B87-BF43-1C51D9004341}"/>
              </a:ext>
            </a:extLst>
          </p:cNvPr>
          <p:cNvSpPr/>
          <p:nvPr/>
        </p:nvSpPr>
        <p:spPr>
          <a:xfrm>
            <a:off x="6890098" y="1640238"/>
            <a:ext cx="4506816" cy="467051"/>
          </a:xfrm>
          <a:prstGeom prst="rect">
            <a:avLst/>
          </a:prstGeom>
          <a:solidFill>
            <a:srgbClr val="333333">
              <a:alpha val="80000"/>
            </a:srgbClr>
          </a:solidFill>
        </p:spPr>
        <p:txBody>
          <a:bodyPr wrap="square" anchor="ctr">
            <a:spAutoFit/>
          </a:bodyPr>
          <a:lstStyle/>
          <a:p>
            <a:pPr algn="ctr">
              <a:lnSpc>
                <a:spcPct val="110000"/>
              </a:lnSpc>
            </a:pPr>
            <a:r>
              <a:rPr lang="en-US" sz="2400" b="1" dirty="0">
                <a:solidFill>
                  <a:schemeClr val="bg1"/>
                </a:solidFill>
              </a:rPr>
              <a:t>To bring value to:</a:t>
            </a:r>
          </a:p>
        </p:txBody>
      </p:sp>
      <p:grpSp>
        <p:nvGrpSpPr>
          <p:cNvPr id="34" name="Group 33">
            <a:extLst>
              <a:ext uri="{FF2B5EF4-FFF2-40B4-BE49-F238E27FC236}">
                <a16:creationId xmlns:a16="http://schemas.microsoft.com/office/drawing/2014/main" xmlns="" id="{6EB4DDFE-32CF-454E-B8E6-B755A0B2E6D0}"/>
              </a:ext>
            </a:extLst>
          </p:cNvPr>
          <p:cNvGrpSpPr/>
          <p:nvPr/>
        </p:nvGrpSpPr>
        <p:grpSpPr>
          <a:xfrm>
            <a:off x="5107520" y="2618619"/>
            <a:ext cx="2585111" cy="1769079"/>
            <a:chOff x="5133693" y="2722860"/>
            <a:chExt cx="2585111" cy="1769079"/>
          </a:xfrm>
          <a:effectLst>
            <a:outerShdw blurRad="50800" dist="38100" dir="2700000" algn="tl" rotWithShape="0">
              <a:prstClr val="black">
                <a:alpha val="40000"/>
              </a:prstClr>
            </a:outerShdw>
          </a:effectLst>
        </p:grpSpPr>
        <p:sp>
          <p:nvSpPr>
            <p:cNvPr id="32" name="Arrow: Right 31">
              <a:extLst>
                <a:ext uri="{FF2B5EF4-FFF2-40B4-BE49-F238E27FC236}">
                  <a16:creationId xmlns:a16="http://schemas.microsoft.com/office/drawing/2014/main" xmlns="" id="{96FD854B-5C7C-4CB2-97E8-A52F72F813FA}"/>
                </a:ext>
              </a:extLst>
            </p:cNvPr>
            <p:cNvSpPr/>
            <p:nvPr/>
          </p:nvSpPr>
          <p:spPr>
            <a:xfrm>
              <a:off x="5133693" y="2722860"/>
              <a:ext cx="2585111" cy="1769079"/>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33371BE7-05B8-43E3-A72A-0959A31D2B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598312">
              <a:off x="5672826" y="3660223"/>
              <a:ext cx="1641347" cy="260589"/>
            </a:xfrm>
            <a:prstGeom prst="rect">
              <a:avLst/>
            </a:prstGeom>
            <a:ln>
              <a:noFill/>
            </a:ln>
          </p:spPr>
        </p:pic>
        <p:sp>
          <p:nvSpPr>
            <p:cNvPr id="22" name="Content Placeholder 4">
              <a:extLst>
                <a:ext uri="{FF2B5EF4-FFF2-40B4-BE49-F238E27FC236}">
                  <a16:creationId xmlns:a16="http://schemas.microsoft.com/office/drawing/2014/main" xmlns="" id="{2FDB903E-667C-AE46-9113-20EE3B7C8AF2}"/>
                </a:ext>
              </a:extLst>
            </p:cNvPr>
            <p:cNvSpPr txBox="1">
              <a:spLocks/>
            </p:cNvSpPr>
            <p:nvPr/>
          </p:nvSpPr>
          <p:spPr>
            <a:xfrm>
              <a:off x="5547416" y="2841812"/>
              <a:ext cx="1892166" cy="1110828"/>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accent6"/>
                  </a:solidFill>
                  <a:latin typeface="+mn-lt"/>
                </a:rPr>
                <a:t>Enabled by </a:t>
              </a:r>
            </a:p>
          </p:txBody>
        </p:sp>
      </p:grpSp>
      <p:pic>
        <p:nvPicPr>
          <p:cNvPr id="5" name="Picture 4">
            <a:extLst>
              <a:ext uri="{FF2B5EF4-FFF2-40B4-BE49-F238E27FC236}">
                <a16:creationId xmlns:a16="http://schemas.microsoft.com/office/drawing/2014/main" xmlns="" id="{C8D7D310-D6D6-4643-9D96-818D0CB75E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1856" y="1343277"/>
            <a:ext cx="5028231" cy="4793996"/>
          </a:xfrm>
          <a:prstGeom prst="rect">
            <a:avLst/>
          </a:prstGeom>
        </p:spPr>
      </p:pic>
      <p:sp>
        <p:nvSpPr>
          <p:cNvPr id="21" name="Content Placeholder 4">
            <a:extLst>
              <a:ext uri="{FF2B5EF4-FFF2-40B4-BE49-F238E27FC236}">
                <a16:creationId xmlns:a16="http://schemas.microsoft.com/office/drawing/2014/main" xmlns="" id="{805DBBA0-8BE4-9047-A273-B9BE193DD383}"/>
              </a:ext>
            </a:extLst>
          </p:cNvPr>
          <p:cNvSpPr txBox="1">
            <a:spLocks/>
          </p:cNvSpPr>
          <p:nvPr/>
        </p:nvSpPr>
        <p:spPr>
          <a:xfrm>
            <a:off x="1790511" y="3169013"/>
            <a:ext cx="4609564" cy="3017871"/>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nSpc>
                <a:spcPct val="110000"/>
              </a:lnSpc>
              <a:buNone/>
            </a:pPr>
            <a:endParaRPr lang="en-US" b="1" dirty="0">
              <a:latin typeface="+mn-lt"/>
            </a:endParaRPr>
          </a:p>
          <a:p>
            <a:pPr marL="0" indent="0">
              <a:lnSpc>
                <a:spcPct val="110000"/>
              </a:lnSpc>
              <a:buNone/>
            </a:pPr>
            <a:r>
              <a:rPr lang="en-US" sz="3200" b="1" dirty="0">
                <a:latin typeface="+mn-lt"/>
              </a:rPr>
              <a:t>Education</a:t>
            </a:r>
          </a:p>
          <a:p>
            <a:pPr marL="0" indent="0">
              <a:lnSpc>
                <a:spcPct val="110000"/>
              </a:lnSpc>
              <a:buNone/>
            </a:pPr>
            <a:r>
              <a:rPr lang="en-US" sz="3200" b="1" dirty="0">
                <a:latin typeface="+mn-lt"/>
              </a:rPr>
              <a:t>Optimization</a:t>
            </a:r>
          </a:p>
          <a:p>
            <a:pPr marL="0" indent="0">
              <a:lnSpc>
                <a:spcPct val="110000"/>
              </a:lnSpc>
              <a:buNone/>
            </a:pPr>
            <a:r>
              <a:rPr lang="en-US" sz="3200" b="1" dirty="0">
                <a:latin typeface="+mn-lt"/>
              </a:rPr>
              <a:t>Advocacy</a:t>
            </a:r>
          </a:p>
          <a:p>
            <a:pPr marL="0" indent="0">
              <a:lnSpc>
                <a:spcPct val="110000"/>
              </a:lnSpc>
              <a:buNone/>
            </a:pPr>
            <a:r>
              <a:rPr lang="en-US" sz="3200" b="1" dirty="0">
                <a:latin typeface="+mn-lt"/>
              </a:rPr>
              <a:t>Empowerment</a:t>
            </a:r>
          </a:p>
          <a:p>
            <a:pPr marL="0" indent="0">
              <a:lnSpc>
                <a:spcPct val="110000"/>
              </a:lnSpc>
              <a:buNone/>
            </a:pPr>
            <a:endParaRPr lang="en-US" b="1" dirty="0">
              <a:latin typeface="+mn-lt"/>
            </a:endParaRPr>
          </a:p>
        </p:txBody>
      </p:sp>
      <p:sp>
        <p:nvSpPr>
          <p:cNvPr id="9" name="Rectangle 8">
            <a:extLst>
              <a:ext uri="{FF2B5EF4-FFF2-40B4-BE49-F238E27FC236}">
                <a16:creationId xmlns:a16="http://schemas.microsoft.com/office/drawing/2014/main" xmlns="" id="{8C55D761-0D02-4471-BB4B-425CF18816AE}"/>
              </a:ext>
            </a:extLst>
          </p:cNvPr>
          <p:cNvSpPr/>
          <p:nvPr/>
        </p:nvSpPr>
        <p:spPr>
          <a:xfrm>
            <a:off x="581857" y="1653828"/>
            <a:ext cx="5028231" cy="467051"/>
          </a:xfrm>
          <a:prstGeom prst="rect">
            <a:avLst/>
          </a:prstGeom>
          <a:solidFill>
            <a:srgbClr val="333333">
              <a:alpha val="80000"/>
            </a:srgbClr>
          </a:solidFill>
        </p:spPr>
        <p:txBody>
          <a:bodyPr wrap="square" anchor="ctr">
            <a:spAutoFit/>
          </a:bodyPr>
          <a:lstStyle/>
          <a:p>
            <a:pPr algn="ctr">
              <a:lnSpc>
                <a:spcPct val="110000"/>
              </a:lnSpc>
            </a:pPr>
            <a:r>
              <a:rPr lang="en-US" sz="2400" b="1" dirty="0">
                <a:solidFill>
                  <a:schemeClr val="bg1"/>
                </a:solidFill>
              </a:rPr>
              <a:t>Bridging the SEO gaps through:</a:t>
            </a:r>
          </a:p>
        </p:txBody>
      </p:sp>
      <p:sp>
        <p:nvSpPr>
          <p:cNvPr id="18" name="TextBox 17">
            <a:extLst>
              <a:ext uri="{FF2B5EF4-FFF2-40B4-BE49-F238E27FC236}">
                <a16:creationId xmlns:a16="http://schemas.microsoft.com/office/drawing/2014/main" xmlns="" id="{EDE018C8-5D2D-B24E-86DE-3D574E304B9E}"/>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36425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477D913-45E6-444E-937A-DE80C0D7D8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8" y="1"/>
            <a:ext cx="12192000" cy="6375400"/>
          </a:xfrm>
          <a:prstGeom prst="rect">
            <a:avLst/>
          </a:prstGeom>
        </p:spPr>
      </p:pic>
      <p:pic>
        <p:nvPicPr>
          <p:cNvPr id="4" name="Picture 3">
            <a:extLst>
              <a:ext uri="{FF2B5EF4-FFF2-40B4-BE49-F238E27FC236}">
                <a16:creationId xmlns:a16="http://schemas.microsoft.com/office/drawing/2014/main" xmlns="" id="{BE55EC92-8362-4F6C-A238-B2968963AA3D}"/>
              </a:ext>
            </a:extLst>
          </p:cNvPr>
          <p:cNvPicPr>
            <a:picLocks noChangeAspect="1"/>
          </p:cNvPicPr>
          <p:nvPr/>
        </p:nvPicPr>
        <p:blipFill>
          <a:blip r:embed="rId5"/>
          <a:stretch>
            <a:fillRect/>
          </a:stretch>
        </p:blipFill>
        <p:spPr>
          <a:xfrm>
            <a:off x="4678" y="-12828"/>
            <a:ext cx="12192000" cy="6401060"/>
          </a:xfrm>
          <a:prstGeom prst="rect">
            <a:avLst/>
          </a:prstGeom>
        </p:spPr>
      </p:pic>
      <p:sp>
        <p:nvSpPr>
          <p:cNvPr id="23" name="TextBox 22">
            <a:extLst>
              <a:ext uri="{FF2B5EF4-FFF2-40B4-BE49-F238E27FC236}">
                <a16:creationId xmlns:a16="http://schemas.microsoft.com/office/drawing/2014/main" xmlns="" id="{B9B0B147-E2CD-4AED-942D-B149876B3BEE}"/>
              </a:ext>
            </a:extLst>
          </p:cNvPr>
          <p:cNvSpPr txBox="1"/>
          <p:nvPr/>
        </p:nvSpPr>
        <p:spPr>
          <a:xfrm>
            <a:off x="6182895" y="2710406"/>
            <a:ext cx="1513304"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effectLst>
                  <a:outerShdw blurRad="50800" dist="38100" dir="2700000" algn="tl" rotWithShape="0">
                    <a:prstClr val="black">
                      <a:alpha val="40000"/>
                    </a:prstClr>
                  </a:outerShdw>
                </a:effectLst>
              </a:rPr>
              <a:t>SEO</a:t>
            </a:r>
          </a:p>
        </p:txBody>
      </p:sp>
      <p:sp>
        <p:nvSpPr>
          <p:cNvPr id="20" name="Text Placeholder 3">
            <a:extLst>
              <a:ext uri="{FF2B5EF4-FFF2-40B4-BE49-F238E27FC236}">
                <a16:creationId xmlns:a16="http://schemas.microsoft.com/office/drawing/2014/main" xmlns="" id="{E49AB139-9ED8-984F-8061-1C46A53C5189}"/>
              </a:ext>
            </a:extLst>
          </p:cNvPr>
          <p:cNvSpPr txBox="1">
            <a:spLocks/>
          </p:cNvSpPr>
          <p:nvPr/>
        </p:nvSpPr>
        <p:spPr>
          <a:xfrm>
            <a:off x="4678" y="938410"/>
            <a:ext cx="11387222" cy="707886"/>
          </a:xfrm>
          <a:prstGeom prst="rect">
            <a:avLst/>
          </a:prstGeom>
          <a:solidFill>
            <a:srgbClr val="333333">
              <a:alpha val="89804"/>
            </a:srgbClr>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3200" dirty="0">
                <a:solidFill>
                  <a:schemeClr val="bg1"/>
                </a:solidFill>
                <a:cs typeface="Calibri Light"/>
              </a:rPr>
              <a:t>The Challenge: Limited resources/knowledge, big aspirations</a:t>
            </a:r>
            <a:endParaRPr lang="en-US" sz="3200" b="1" dirty="0">
              <a:solidFill>
                <a:schemeClr val="bg1"/>
              </a:solidFill>
            </a:endParaRPr>
          </a:p>
        </p:txBody>
      </p:sp>
      <p:grpSp>
        <p:nvGrpSpPr>
          <p:cNvPr id="11" name="Group 10">
            <a:extLst>
              <a:ext uri="{FF2B5EF4-FFF2-40B4-BE49-F238E27FC236}">
                <a16:creationId xmlns:a16="http://schemas.microsoft.com/office/drawing/2014/main" xmlns="" id="{9F9662E6-2CE0-41AE-B9EA-FF49397598DF}"/>
              </a:ext>
            </a:extLst>
          </p:cNvPr>
          <p:cNvGrpSpPr/>
          <p:nvPr/>
        </p:nvGrpSpPr>
        <p:grpSpPr>
          <a:xfrm>
            <a:off x="454794" y="-12829"/>
            <a:ext cx="1892166" cy="624840"/>
            <a:chOff x="454794" y="1"/>
            <a:chExt cx="1892166" cy="624840"/>
          </a:xfrm>
        </p:grpSpPr>
        <p:sp>
          <p:nvSpPr>
            <p:cNvPr id="12" name="Rounded Rectangle 12">
              <a:extLst>
                <a:ext uri="{FF2B5EF4-FFF2-40B4-BE49-F238E27FC236}">
                  <a16:creationId xmlns:a16="http://schemas.microsoft.com/office/drawing/2014/main" xmlns="" id="{DCAACAA3-25FF-4F16-9BE3-5E10C1347DC3}"/>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935D0B45-1B3B-4065-8EF5-1B99260B532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
        <p:nvSpPr>
          <p:cNvPr id="16" name="Text Placeholder 3">
            <a:extLst>
              <a:ext uri="{FF2B5EF4-FFF2-40B4-BE49-F238E27FC236}">
                <a16:creationId xmlns:a16="http://schemas.microsoft.com/office/drawing/2014/main" xmlns="" id="{E3726481-9B62-4E60-A034-1669F8DDCB25}"/>
              </a:ext>
            </a:extLst>
          </p:cNvPr>
          <p:cNvSpPr txBox="1">
            <a:spLocks/>
          </p:cNvSpPr>
          <p:nvPr/>
        </p:nvSpPr>
        <p:spPr>
          <a:xfrm>
            <a:off x="4679" y="938410"/>
            <a:ext cx="3783550" cy="707886"/>
          </a:xfrm>
          <a:prstGeom prst="rect">
            <a:avLst/>
          </a:prstGeom>
          <a:solidFill>
            <a:srgbClr val="333333">
              <a:alpha val="89804"/>
            </a:srgbClr>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None/>
            </a:pPr>
            <a:r>
              <a:rPr lang="en-US" sz="3200" dirty="0">
                <a:solidFill>
                  <a:schemeClr val="bg1"/>
                </a:solidFill>
                <a:cs typeface="Calibri Light"/>
              </a:rPr>
              <a:t>THE GAME PLAN</a:t>
            </a:r>
            <a:endParaRPr lang="en-US" sz="3200" b="1" dirty="0">
              <a:solidFill>
                <a:schemeClr val="bg1"/>
              </a:solidFill>
            </a:endParaRPr>
          </a:p>
        </p:txBody>
      </p:sp>
      <p:sp>
        <p:nvSpPr>
          <p:cNvPr id="22" name="TextBox 21">
            <a:extLst>
              <a:ext uri="{FF2B5EF4-FFF2-40B4-BE49-F238E27FC236}">
                <a16:creationId xmlns:a16="http://schemas.microsoft.com/office/drawing/2014/main" xmlns="" id="{DD630A87-F0B9-4496-9A4A-516442054CA6}"/>
              </a:ext>
            </a:extLst>
          </p:cNvPr>
          <p:cNvSpPr txBox="1"/>
          <p:nvPr/>
        </p:nvSpPr>
        <p:spPr>
          <a:xfrm>
            <a:off x="4679" y="4996498"/>
            <a:ext cx="12191999" cy="1188720"/>
          </a:xfrm>
          <a:prstGeom prst="rect">
            <a:avLst/>
          </a:prstGeom>
          <a:solidFill>
            <a:srgbClr val="FFFFFF">
              <a:alpha val="8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Analytics</a:t>
            </a:r>
            <a:r>
              <a:rPr lang="en-US" sz="2000" b="1" dirty="0">
                <a:cs typeface="Calibri"/>
              </a:rPr>
              <a:t>       Ecommerce        Page Redesigns        Website Redesign       IT Projects</a:t>
            </a:r>
            <a:endParaRPr lang="en-US" dirty="0">
              <a:cs typeface="Calibri"/>
            </a:endParaRPr>
          </a:p>
          <a:p>
            <a:pPr algn="ctr"/>
            <a:endParaRPr lang="en-US" dirty="0">
              <a:cs typeface="Calibri"/>
            </a:endParaRPr>
          </a:p>
          <a:p>
            <a:pPr algn="ctr"/>
            <a:r>
              <a:rPr lang="en-US" sz="2800" b="1" dirty="0">
                <a:cs typeface="Calibri"/>
              </a:rPr>
              <a:t>AREAS OF INVOLVEMENT</a:t>
            </a:r>
            <a:endParaRPr lang="en-US" b="1" dirty="0"/>
          </a:p>
        </p:txBody>
      </p:sp>
      <p:cxnSp>
        <p:nvCxnSpPr>
          <p:cNvPr id="5" name="Straight Connector 4">
            <a:extLst>
              <a:ext uri="{FF2B5EF4-FFF2-40B4-BE49-F238E27FC236}">
                <a16:creationId xmlns:a16="http://schemas.microsoft.com/office/drawing/2014/main" xmlns="" id="{731D7EAB-F697-4781-9B57-5026025906B0}"/>
              </a:ext>
            </a:extLst>
          </p:cNvPr>
          <p:cNvCxnSpPr>
            <a:cxnSpLocks/>
          </p:cNvCxnSpPr>
          <p:nvPr/>
        </p:nvCxnSpPr>
        <p:spPr>
          <a:xfrm>
            <a:off x="196688" y="5498216"/>
            <a:ext cx="117418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EE64C3B-71C1-483E-9461-5C9F9B7FB01B}"/>
              </a:ext>
            </a:extLst>
          </p:cNvPr>
          <p:cNvSpPr txBox="1"/>
          <p:nvPr/>
        </p:nvSpPr>
        <p:spPr>
          <a:xfrm>
            <a:off x="1581593" y="2292317"/>
            <a:ext cx="2593980" cy="584775"/>
          </a:xfrm>
          <a:prstGeom prst="rect">
            <a:avLst/>
          </a:prstGeom>
          <a:noFill/>
        </p:spPr>
        <p:txBody>
          <a:bodyPr wrap="none" rtlCol="0">
            <a:spAutoFit/>
          </a:bodyPr>
          <a:lstStyle/>
          <a:p>
            <a:r>
              <a:rPr lang="en-US" sz="3200" b="1" dirty="0">
                <a:solidFill>
                  <a:schemeClr val="bg1"/>
                </a:solidFill>
                <a:effectLst>
                  <a:outerShdw blurRad="50800" dist="38100" algn="l" rotWithShape="0">
                    <a:prstClr val="black">
                      <a:alpha val="40000"/>
                    </a:prstClr>
                  </a:outerShdw>
                </a:effectLst>
              </a:rPr>
              <a:t>EDUCATION</a:t>
            </a:r>
          </a:p>
        </p:txBody>
      </p:sp>
      <p:sp>
        <p:nvSpPr>
          <p:cNvPr id="27" name="TextBox 26">
            <a:extLst>
              <a:ext uri="{FF2B5EF4-FFF2-40B4-BE49-F238E27FC236}">
                <a16:creationId xmlns:a16="http://schemas.microsoft.com/office/drawing/2014/main" xmlns="" id="{8636F463-E770-442C-BD78-E0750D7B6982}"/>
              </a:ext>
            </a:extLst>
          </p:cNvPr>
          <p:cNvSpPr txBox="1"/>
          <p:nvPr/>
        </p:nvSpPr>
        <p:spPr>
          <a:xfrm>
            <a:off x="7906995" y="2292317"/>
            <a:ext cx="3092513" cy="584775"/>
          </a:xfrm>
          <a:prstGeom prst="rect">
            <a:avLst/>
          </a:prstGeom>
          <a:noFill/>
        </p:spPr>
        <p:txBody>
          <a:bodyPr wrap="none" rtlCol="0">
            <a:spAutoFit/>
          </a:bodyPr>
          <a:lstStyle/>
          <a:p>
            <a:r>
              <a:rPr lang="en-US" sz="3200" b="1" dirty="0">
                <a:solidFill>
                  <a:schemeClr val="bg1"/>
                </a:solidFill>
                <a:effectLst>
                  <a:outerShdw blurRad="50800" dist="38100" algn="l" rotWithShape="0">
                    <a:prstClr val="black">
                      <a:alpha val="40000"/>
                    </a:prstClr>
                  </a:outerShdw>
                </a:effectLst>
              </a:rPr>
              <a:t>OPTIMIZATION</a:t>
            </a:r>
          </a:p>
        </p:txBody>
      </p:sp>
      <p:sp>
        <p:nvSpPr>
          <p:cNvPr id="28" name="TextBox 27">
            <a:extLst>
              <a:ext uri="{FF2B5EF4-FFF2-40B4-BE49-F238E27FC236}">
                <a16:creationId xmlns:a16="http://schemas.microsoft.com/office/drawing/2014/main" xmlns="" id="{A633D149-2ED5-4CAD-8B53-6FE6D84FA3A5}"/>
              </a:ext>
            </a:extLst>
          </p:cNvPr>
          <p:cNvSpPr txBox="1"/>
          <p:nvPr/>
        </p:nvSpPr>
        <p:spPr>
          <a:xfrm>
            <a:off x="1611249" y="3779354"/>
            <a:ext cx="2534668" cy="584775"/>
          </a:xfrm>
          <a:prstGeom prst="rect">
            <a:avLst/>
          </a:prstGeom>
          <a:noFill/>
        </p:spPr>
        <p:txBody>
          <a:bodyPr wrap="none" rtlCol="0">
            <a:spAutoFit/>
          </a:bodyPr>
          <a:lstStyle/>
          <a:p>
            <a:r>
              <a:rPr lang="en-US" sz="3200" b="1" dirty="0">
                <a:solidFill>
                  <a:schemeClr val="bg1"/>
                </a:solidFill>
                <a:effectLst>
                  <a:outerShdw blurRad="50800" dist="38100" algn="l" rotWithShape="0">
                    <a:prstClr val="black">
                      <a:alpha val="40000"/>
                    </a:prstClr>
                  </a:outerShdw>
                </a:effectLst>
              </a:rPr>
              <a:t>ADVOCACY</a:t>
            </a:r>
          </a:p>
        </p:txBody>
      </p:sp>
      <p:sp>
        <p:nvSpPr>
          <p:cNvPr id="29" name="TextBox 28">
            <a:extLst>
              <a:ext uri="{FF2B5EF4-FFF2-40B4-BE49-F238E27FC236}">
                <a16:creationId xmlns:a16="http://schemas.microsoft.com/office/drawing/2014/main" xmlns="" id="{C9C38053-72E1-448D-856C-D151948ABB98}"/>
              </a:ext>
            </a:extLst>
          </p:cNvPr>
          <p:cNvSpPr txBox="1"/>
          <p:nvPr/>
        </p:nvSpPr>
        <p:spPr>
          <a:xfrm>
            <a:off x="7696199" y="3779354"/>
            <a:ext cx="3514104" cy="584775"/>
          </a:xfrm>
          <a:prstGeom prst="rect">
            <a:avLst/>
          </a:prstGeom>
          <a:noFill/>
        </p:spPr>
        <p:txBody>
          <a:bodyPr wrap="none" rtlCol="0">
            <a:spAutoFit/>
          </a:bodyPr>
          <a:lstStyle/>
          <a:p>
            <a:r>
              <a:rPr lang="en-US" sz="3200" b="1" dirty="0">
                <a:solidFill>
                  <a:schemeClr val="bg1"/>
                </a:solidFill>
                <a:effectLst>
                  <a:outerShdw blurRad="50800" dist="38100" algn="l" rotWithShape="0">
                    <a:prstClr val="black">
                      <a:alpha val="40000"/>
                    </a:prstClr>
                  </a:outerShdw>
                </a:effectLst>
              </a:rPr>
              <a:t>EMPOWERMENT</a:t>
            </a:r>
          </a:p>
        </p:txBody>
      </p:sp>
      <p:pic>
        <p:nvPicPr>
          <p:cNvPr id="36" name="Picture 35">
            <a:extLst>
              <a:ext uri="{FF2B5EF4-FFF2-40B4-BE49-F238E27FC236}">
                <a16:creationId xmlns:a16="http://schemas.microsoft.com/office/drawing/2014/main" xmlns="" id="{96B38370-7179-49FC-B414-0C592D293FA0}"/>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4549744" y="1975519"/>
            <a:ext cx="3092513" cy="2906962"/>
          </a:xfrm>
          <a:prstGeom prst="rect">
            <a:avLst/>
          </a:prstGeom>
        </p:spPr>
      </p:pic>
      <p:sp>
        <p:nvSpPr>
          <p:cNvPr id="18" name="TextBox 17">
            <a:extLst>
              <a:ext uri="{FF2B5EF4-FFF2-40B4-BE49-F238E27FC236}">
                <a16:creationId xmlns:a16="http://schemas.microsoft.com/office/drawing/2014/main" xmlns="" id="{41096C9D-7992-8E48-A321-3E30386F41A0}"/>
              </a:ext>
            </a:extLst>
          </p:cNvPr>
          <p:cNvSpPr txBox="1"/>
          <p:nvPr/>
        </p:nvSpPr>
        <p:spPr>
          <a:xfrm>
            <a:off x="9724008" y="6412607"/>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custDataLst>
      <p:tags r:id="rId1"/>
    </p:custDataLst>
    <p:extLst>
      <p:ext uri="{BB962C8B-B14F-4D97-AF65-F5344CB8AC3E}">
        <p14:creationId xmlns:p14="http://schemas.microsoft.com/office/powerpoint/2010/main" val="1364463725"/>
      </p:ext>
    </p:extLst>
  </p:cSld>
  <p:clrMapOvr>
    <a:masterClrMapping/>
  </p:clrMapOvr>
  <mc:AlternateContent xmlns:mc="http://schemas.openxmlformats.org/markup-compatibility/2006" xmlns:p14="http://schemas.microsoft.com/office/powerpoint/2010/main">
    <mc:Choice Requires="p14">
      <p:transition spd="slow" p14:dur="2000" advTm="136871"/>
    </mc:Choice>
    <mc:Fallback xmlns="">
      <p:transition spd="slow" advTm="136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4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grpId="1"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2"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heel(2)">
                                      <p:cBhvr>
                                        <p:cTn id="32" dur="20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0" grpId="0" animBg="1"/>
      <p:bldP spid="16" grpId="0" animBg="1"/>
      <p:bldP spid="22" grpId="0" animBg="1"/>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xmlns="" id="{194F8F7E-2C77-3043-A92E-92DBFF240306}"/>
              </a:ext>
            </a:extLst>
          </p:cNvPr>
          <p:cNvSpPr txBox="1">
            <a:spLocks/>
          </p:cNvSpPr>
          <p:nvPr/>
        </p:nvSpPr>
        <p:spPr>
          <a:xfrm>
            <a:off x="454794" y="787514"/>
            <a:ext cx="11737206" cy="465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OVERVIEW</a:t>
            </a:r>
          </a:p>
        </p:txBody>
      </p:sp>
      <p:sp>
        <p:nvSpPr>
          <p:cNvPr id="21" name="Content Placeholder 4">
            <a:extLst>
              <a:ext uri="{FF2B5EF4-FFF2-40B4-BE49-F238E27FC236}">
                <a16:creationId xmlns:a16="http://schemas.microsoft.com/office/drawing/2014/main" xmlns="" id="{805DBBA0-8BE4-9047-A273-B9BE193DD383}"/>
              </a:ext>
            </a:extLst>
          </p:cNvPr>
          <p:cNvSpPr txBox="1">
            <a:spLocks/>
          </p:cNvSpPr>
          <p:nvPr/>
        </p:nvSpPr>
        <p:spPr>
          <a:xfrm>
            <a:off x="454794" y="4203243"/>
            <a:ext cx="3592556" cy="1796865"/>
          </a:xfrm>
          <a:prstGeom prst="flowChartProcess">
            <a:avLst/>
          </a:prstGeom>
          <a:solidFill>
            <a:srgbClr val="333333"/>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marL="214313" indent="-214313" algn="l" defTabSz="685800" rtl="0" eaLnBrk="1" latinLnBrk="0" hangingPunct="1">
              <a:lnSpc>
                <a:spcPts val="1590"/>
              </a:lnSpc>
              <a:spcBef>
                <a:spcPts val="750"/>
              </a:spcBef>
              <a:buFont typeface="Arial" charset="0"/>
              <a:buChar char="•"/>
              <a:defRPr sz="1800" b="0" i="0" kern="1200" baseline="0">
                <a:solidFill>
                  <a:schemeClr val="tx1"/>
                </a:solidFill>
                <a:latin typeface="Arial" charset="0"/>
                <a:ea typeface="Arial" charset="0"/>
                <a:cs typeface="Arial" charset="0"/>
              </a:defRPr>
            </a:lvl1pPr>
            <a:lvl2pPr marL="557213" indent="-214313" algn="l" defTabSz="685800" rtl="0" eaLnBrk="1" latinLnBrk="0" hangingPunct="1">
              <a:lnSpc>
                <a:spcPct val="90000"/>
              </a:lnSpc>
              <a:spcBef>
                <a:spcPts val="375"/>
              </a:spcBef>
              <a:buSzPct val="90000"/>
              <a:buFont typeface="Courier New" charset="0"/>
              <a:buChar char="o"/>
              <a:defRPr sz="1400" b="0" i="0" kern="1200">
                <a:solidFill>
                  <a:schemeClr val="tx1"/>
                </a:solidFill>
                <a:latin typeface="+mn-lt"/>
                <a:ea typeface="+mn-ea"/>
                <a:cs typeface="+mn-cs"/>
              </a:defRPr>
            </a:lvl2pPr>
            <a:lvl3pPr marL="814388" indent="-128588" algn="l" defTabSz="685800" rtl="0" eaLnBrk="1" latinLnBrk="0" hangingPunct="1">
              <a:lnSpc>
                <a:spcPct val="90000"/>
              </a:lnSpc>
              <a:spcBef>
                <a:spcPts val="375"/>
              </a:spcBef>
              <a:buSzPct val="90000"/>
              <a:buFont typeface="Wingdings" charset="2"/>
              <a:buChar char="§"/>
              <a:defRPr sz="1100" b="0" i="0" kern="1200">
                <a:solidFill>
                  <a:schemeClr val="tx1"/>
                </a:solidFill>
                <a:latin typeface="+mn-lt"/>
                <a:ea typeface="+mn-ea"/>
                <a:cs typeface="+mn-cs"/>
              </a:defRPr>
            </a:lvl3pPr>
            <a:lvl4pPr marL="1157288" marR="0" indent="-128588" algn="l" defTabSz="685800" rtl="0" eaLnBrk="1" fontAlgn="auto" latinLnBrk="0" hangingPunct="1">
              <a:lnSpc>
                <a:spcPct val="90000"/>
              </a:lnSpc>
              <a:spcBef>
                <a:spcPts val="375"/>
              </a:spcBef>
              <a:spcAft>
                <a:spcPts val="0"/>
              </a:spcAft>
              <a:buClrTx/>
              <a:buSzPct val="90000"/>
              <a:buFont typeface="Wingdings" charset="2"/>
              <a:buChar char="§"/>
              <a:tabLst/>
              <a:defRPr sz="1100" b="0" i="0" kern="1200">
                <a:solidFill>
                  <a:schemeClr val="tx1"/>
                </a:solidFill>
                <a:latin typeface="+mn-lt"/>
                <a:ea typeface="+mn-ea"/>
                <a:cs typeface="+mn-cs"/>
              </a:defRPr>
            </a:lvl4pPr>
            <a:lvl5pPr marL="1543050" indent="-171450" algn="l" defTabSz="685800" rtl="0" eaLnBrk="1" latinLnBrk="0" hangingPunct="1">
              <a:lnSpc>
                <a:spcPct val="90000"/>
              </a:lnSpc>
              <a:spcBef>
                <a:spcPts val="450"/>
              </a:spcBef>
              <a:buFont typeface="Wingdings" charset="2"/>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lnSpc>
                <a:spcPct val="110000"/>
              </a:lnSpc>
              <a:buFont typeface="Arial" charset="0"/>
              <a:buNone/>
            </a:pPr>
            <a:r>
              <a:rPr lang="en-US" sz="2000" b="1" dirty="0">
                <a:solidFill>
                  <a:schemeClr val="bg1"/>
                </a:solidFill>
                <a:latin typeface="+mn-lt"/>
              </a:rPr>
              <a:t>Challenge: Limited Resources &amp; Knowledge</a:t>
            </a:r>
          </a:p>
        </p:txBody>
      </p:sp>
      <p:sp>
        <p:nvSpPr>
          <p:cNvPr id="22" name="Content Placeholder 4">
            <a:extLst>
              <a:ext uri="{FF2B5EF4-FFF2-40B4-BE49-F238E27FC236}">
                <a16:creationId xmlns:a16="http://schemas.microsoft.com/office/drawing/2014/main" xmlns="" id="{2FDB903E-667C-AE46-9113-20EE3B7C8AF2}"/>
              </a:ext>
            </a:extLst>
          </p:cNvPr>
          <p:cNvSpPr txBox="1">
            <a:spLocks/>
          </p:cNvSpPr>
          <p:nvPr/>
        </p:nvSpPr>
        <p:spPr>
          <a:xfrm>
            <a:off x="4299722" y="4203243"/>
            <a:ext cx="3592556" cy="1796866"/>
          </a:xfrm>
          <a:prstGeom prst="flowChartProcess">
            <a:avLst/>
          </a:prstGeom>
          <a:solidFill>
            <a:srgbClr val="F7931D"/>
          </a:solid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latin typeface="+mn-lt"/>
              </a:rPr>
              <a:t>Tactics: Education, Optimization, Advocacy</a:t>
            </a:r>
          </a:p>
        </p:txBody>
      </p:sp>
      <p:sp>
        <p:nvSpPr>
          <p:cNvPr id="23" name="Content Placeholder 4">
            <a:extLst>
              <a:ext uri="{FF2B5EF4-FFF2-40B4-BE49-F238E27FC236}">
                <a16:creationId xmlns:a16="http://schemas.microsoft.com/office/drawing/2014/main" xmlns="" id="{09D2F399-8139-E84A-84E2-EF633C02EC2B}"/>
              </a:ext>
            </a:extLst>
          </p:cNvPr>
          <p:cNvSpPr txBox="1">
            <a:spLocks/>
          </p:cNvSpPr>
          <p:nvPr/>
        </p:nvSpPr>
        <p:spPr>
          <a:xfrm>
            <a:off x="8232999" y="4203243"/>
            <a:ext cx="3592556" cy="1796865"/>
          </a:xfrm>
          <a:prstGeom prst="flowChartProcess">
            <a:avLst/>
          </a:prstGeom>
          <a:noFill/>
          <a:ln w="6350" cap="flat" cmpd="sng" algn="ctr">
            <a:noFill/>
            <a:prstDash val="solid"/>
            <a:miter lim="800000"/>
          </a:ln>
        </p:spPr>
        <p:style>
          <a:lnRef idx="1">
            <a:schemeClr val="accent5"/>
          </a:lnRef>
          <a:fillRef idx="3">
            <a:schemeClr val="accent5"/>
          </a:fillRef>
          <a:effectRef idx="2">
            <a:schemeClr val="accent5"/>
          </a:effectRef>
          <a:fontRef idx="minor">
            <a:schemeClr val="lt1"/>
          </a:fontRef>
        </p:style>
        <p:txBody>
          <a:bodyPr vert="horz" lIns="68580" tIns="34290" rIns="68580" bIns="34290" rtlCol="0" anchor="ctr">
            <a:normAutofit/>
          </a:bodyPr>
          <a:lstStyle>
            <a:lvl1pPr marL="285750" indent="-285750" algn="l" defTabSz="914400" rtl="0" eaLnBrk="1" latinLnBrk="0" hangingPunct="1">
              <a:lnSpc>
                <a:spcPts val="2120"/>
              </a:lnSpc>
              <a:spcBef>
                <a:spcPts val="1000"/>
              </a:spcBef>
              <a:buFont typeface="Arial" charset="0"/>
              <a:buChar char="•"/>
              <a:defRPr sz="160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666666"/>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lnSpc>
                <a:spcPct val="110000"/>
              </a:lnSpc>
              <a:buNone/>
            </a:pPr>
            <a:r>
              <a:rPr lang="en-US" sz="2000" b="1" dirty="0">
                <a:solidFill>
                  <a:schemeClr val="bg1"/>
                </a:solidFill>
              </a:rPr>
              <a:t>Result: SEO progression in key groups </a:t>
            </a:r>
          </a:p>
        </p:txBody>
      </p:sp>
      <p:pic>
        <p:nvPicPr>
          <p:cNvPr id="3" name="Picture 2">
            <a:extLst>
              <a:ext uri="{FF2B5EF4-FFF2-40B4-BE49-F238E27FC236}">
                <a16:creationId xmlns:a16="http://schemas.microsoft.com/office/drawing/2014/main" xmlns="" id="{D1D05407-37CD-9946-847F-B01FD1E2F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9722" y="1591661"/>
            <a:ext cx="3592556" cy="2611582"/>
          </a:xfrm>
          <a:prstGeom prst="rect">
            <a:avLst/>
          </a:prstGeom>
        </p:spPr>
      </p:pic>
      <p:pic>
        <p:nvPicPr>
          <p:cNvPr id="1026" name="Picture 2" descr="Image result for multitasking">
            <a:extLst>
              <a:ext uri="{FF2B5EF4-FFF2-40B4-BE49-F238E27FC236}">
                <a16:creationId xmlns:a16="http://schemas.microsoft.com/office/drawing/2014/main" xmlns="" id="{D2D267AD-6637-4327-900B-06EA171E48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794" y="1567911"/>
            <a:ext cx="3592556" cy="26353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success photo">
            <a:extLst>
              <a:ext uri="{FF2B5EF4-FFF2-40B4-BE49-F238E27FC236}">
                <a16:creationId xmlns:a16="http://schemas.microsoft.com/office/drawing/2014/main" xmlns="" id="{9DD80C81-7607-471B-9C6C-C9C53DCA040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32999" y="1591662"/>
            <a:ext cx="3592556" cy="2611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B773B0A-5188-BF4B-8182-A13F35112203}"/>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6099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4870D38-79D8-40CB-BF3C-3B917E4AA5C6}"/>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p:blipFill>
        <p:spPr>
          <a:xfrm>
            <a:off x="0" y="1216011"/>
            <a:ext cx="7937419" cy="5132035"/>
          </a:xfrm>
          <a:prstGeom prst="rect">
            <a:avLst/>
          </a:prstGeom>
        </p:spPr>
      </p:pic>
      <p:sp>
        <p:nvSpPr>
          <p:cNvPr id="28" name="Rectangle 27">
            <a:extLst>
              <a:ext uri="{FF2B5EF4-FFF2-40B4-BE49-F238E27FC236}">
                <a16:creationId xmlns:a16="http://schemas.microsoft.com/office/drawing/2014/main" xmlns="" id="{7C0973E8-6DA3-40B7-8F7E-8B497404B00D}"/>
              </a:ext>
            </a:extLst>
          </p:cNvPr>
          <p:cNvSpPr/>
          <p:nvPr/>
        </p:nvSpPr>
        <p:spPr>
          <a:xfrm>
            <a:off x="865816" y="2941569"/>
            <a:ext cx="2252917" cy="974861"/>
          </a:xfrm>
          <a:prstGeom prst="rect">
            <a:avLst/>
          </a:prstGeom>
          <a:gradFill>
            <a:gsLst>
              <a:gs pos="100000">
                <a:schemeClr val="accent1">
                  <a:lumMod val="5000"/>
                  <a:lumOff val="95000"/>
                </a:schemeClr>
              </a:gs>
              <a:gs pos="0">
                <a:schemeClr val="bg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Knowledge </a:t>
            </a:r>
          </a:p>
          <a:p>
            <a:pPr algn="r"/>
            <a:r>
              <a:rPr lang="en-US" b="1" dirty="0">
                <a:solidFill>
                  <a:schemeClr val="tx1"/>
                </a:solidFill>
              </a:rPr>
              <a:t>Base</a:t>
            </a:r>
          </a:p>
        </p:txBody>
      </p:sp>
      <p:sp>
        <p:nvSpPr>
          <p:cNvPr id="25" name="Rectangle 24">
            <a:extLst>
              <a:ext uri="{FF2B5EF4-FFF2-40B4-BE49-F238E27FC236}">
                <a16:creationId xmlns:a16="http://schemas.microsoft.com/office/drawing/2014/main" xmlns="" id="{FF1B6C70-D0AE-4AA6-B99D-DCAA74AC84F5}"/>
              </a:ext>
            </a:extLst>
          </p:cNvPr>
          <p:cNvSpPr/>
          <p:nvPr/>
        </p:nvSpPr>
        <p:spPr>
          <a:xfrm>
            <a:off x="1468344" y="1869592"/>
            <a:ext cx="1677183" cy="974861"/>
          </a:xfrm>
          <a:prstGeom prst="rect">
            <a:avLst/>
          </a:prstGeom>
          <a:gradFill>
            <a:gsLst>
              <a:gs pos="100000">
                <a:schemeClr val="accent1">
                  <a:lumMod val="5000"/>
                  <a:lumOff val="95000"/>
                </a:schemeClr>
              </a:gs>
              <a:gs pos="0">
                <a:schemeClr val="bg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CSM</a:t>
            </a:r>
          </a:p>
        </p:txBody>
      </p:sp>
      <p:sp>
        <p:nvSpPr>
          <p:cNvPr id="10" name="TextBox 9">
            <a:extLst>
              <a:ext uri="{FF2B5EF4-FFF2-40B4-BE49-F238E27FC236}">
                <a16:creationId xmlns:a16="http://schemas.microsoft.com/office/drawing/2014/main" xmlns="" id="{DF862D66-0741-49E9-BD1E-D3577575901B}"/>
              </a:ext>
            </a:extLst>
          </p:cNvPr>
          <p:cNvSpPr txBox="1"/>
          <p:nvPr/>
        </p:nvSpPr>
        <p:spPr>
          <a:xfrm>
            <a:off x="1992275" y="7088832"/>
            <a:ext cx="8703527" cy="230832"/>
          </a:xfrm>
          <a:prstGeom prst="rect">
            <a:avLst/>
          </a:prstGeom>
          <a:noFill/>
        </p:spPr>
        <p:txBody>
          <a:bodyPr wrap="square" rtlCol="0">
            <a:spAutoFit/>
          </a:bodyPr>
          <a:lstStyle/>
          <a:p>
            <a:r>
              <a:rPr lang="en-US" sz="900" dirty="0">
                <a:hlinkClick r:id="rId4" tooltip="http://mariamz.wordpress.com/2010/06/15/creating-and-managing-successful-linkedin-groups/"/>
              </a:rPr>
              <a:t>This Photo</a:t>
            </a:r>
            <a:r>
              <a:rPr lang="en-US" sz="900" dirty="0"/>
              <a:t> by Unknown Author is licensed under </a:t>
            </a:r>
            <a:r>
              <a:rPr lang="en-US" sz="900" dirty="0">
                <a:hlinkClick r:id="rId5" tooltip="https://creativecommons.org/licenses/by/3.0/"/>
              </a:rPr>
              <a:t>CC BY</a:t>
            </a:r>
            <a:endParaRPr lang="en-US" sz="900" dirty="0"/>
          </a:p>
        </p:txBody>
      </p:sp>
      <p:graphicFrame>
        <p:nvGraphicFramePr>
          <p:cNvPr id="11" name="Diagram 10">
            <a:extLst>
              <a:ext uri="{FF2B5EF4-FFF2-40B4-BE49-F238E27FC236}">
                <a16:creationId xmlns:a16="http://schemas.microsoft.com/office/drawing/2014/main" xmlns="" id="{6D9B4D9B-F4DB-481B-83AA-5F676E76E5C3}"/>
              </a:ext>
            </a:extLst>
          </p:cNvPr>
          <p:cNvGraphicFramePr/>
          <p:nvPr>
            <p:extLst/>
          </p:nvPr>
        </p:nvGraphicFramePr>
        <p:xfrm>
          <a:off x="8021220" y="1411057"/>
          <a:ext cx="3787630" cy="40358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3" name="Straight Connector 12">
            <a:extLst>
              <a:ext uri="{FF2B5EF4-FFF2-40B4-BE49-F238E27FC236}">
                <a16:creationId xmlns:a16="http://schemas.microsoft.com/office/drawing/2014/main" xmlns="" id="{55D88CB1-F36F-4BAE-B46E-70BBD7619C0A}"/>
              </a:ext>
            </a:extLst>
          </p:cNvPr>
          <p:cNvCxnSpPr/>
          <p:nvPr/>
        </p:nvCxnSpPr>
        <p:spPr>
          <a:xfrm flipH="1">
            <a:off x="5064369" y="1811215"/>
            <a:ext cx="2956851" cy="126609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24733490-6BE7-4AC1-B1E3-149D97E670A3}"/>
              </a:ext>
            </a:extLst>
          </p:cNvPr>
          <p:cNvCxnSpPr>
            <a:cxnSpLocks/>
          </p:cNvCxnSpPr>
          <p:nvPr/>
        </p:nvCxnSpPr>
        <p:spPr>
          <a:xfrm flipH="1">
            <a:off x="5495116" y="2870138"/>
            <a:ext cx="2545856" cy="114853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3AFB38B6-090C-4F02-BD22-6D85F8C2670F}"/>
              </a:ext>
            </a:extLst>
          </p:cNvPr>
          <p:cNvCxnSpPr>
            <a:cxnSpLocks/>
          </p:cNvCxnSpPr>
          <p:nvPr/>
        </p:nvCxnSpPr>
        <p:spPr>
          <a:xfrm flipH="1">
            <a:off x="6363790" y="3811099"/>
            <a:ext cx="1677182" cy="685677"/>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xmlns="" id="{7366C14A-21ED-4E8C-B6E1-C2F88A860FDD}"/>
              </a:ext>
            </a:extLst>
          </p:cNvPr>
          <p:cNvCxnSpPr>
            <a:cxnSpLocks/>
          </p:cNvCxnSpPr>
          <p:nvPr/>
        </p:nvCxnSpPr>
        <p:spPr>
          <a:xfrm flipH="1">
            <a:off x="6928338" y="4753622"/>
            <a:ext cx="1112634" cy="323971"/>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026" name="Picture 2" descr="https://p4.zdassets.com/hc/theme_assets/480984/200017339/Knowledge_Base.png">
            <a:extLst>
              <a:ext uri="{FF2B5EF4-FFF2-40B4-BE49-F238E27FC236}">
                <a16:creationId xmlns:a16="http://schemas.microsoft.com/office/drawing/2014/main" xmlns="" id="{6309056F-B8AD-4443-95BE-FC581092CD5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18571" y="2987729"/>
            <a:ext cx="881317" cy="881317"/>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Call center">
            <a:extLst>
              <a:ext uri="{FF2B5EF4-FFF2-40B4-BE49-F238E27FC236}">
                <a16:creationId xmlns:a16="http://schemas.microsoft.com/office/drawing/2014/main" xmlns="" id="{C14C5260-DC31-4328-9669-97C9293A995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448592" y="1899822"/>
            <a:ext cx="914400" cy="914400"/>
          </a:xfrm>
          <a:prstGeom prst="rect">
            <a:avLst/>
          </a:prstGeom>
        </p:spPr>
      </p:pic>
      <p:cxnSp>
        <p:nvCxnSpPr>
          <p:cNvPr id="30" name="Straight Connector 29">
            <a:extLst>
              <a:ext uri="{FF2B5EF4-FFF2-40B4-BE49-F238E27FC236}">
                <a16:creationId xmlns:a16="http://schemas.microsoft.com/office/drawing/2014/main" xmlns="" id="{940AD36C-CD46-4531-9494-EAA5C0249858}"/>
              </a:ext>
            </a:extLst>
          </p:cNvPr>
          <p:cNvCxnSpPr>
            <a:cxnSpLocks/>
            <a:endCxn id="24" idx="1"/>
          </p:cNvCxnSpPr>
          <p:nvPr/>
        </p:nvCxnSpPr>
        <p:spPr>
          <a:xfrm>
            <a:off x="1225482" y="1662088"/>
            <a:ext cx="223110" cy="694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078DD1AE-DAB4-4B10-A44F-B209D34C194D}"/>
              </a:ext>
            </a:extLst>
          </p:cNvPr>
          <p:cNvCxnSpPr>
            <a:cxnSpLocks/>
          </p:cNvCxnSpPr>
          <p:nvPr/>
        </p:nvCxnSpPr>
        <p:spPr>
          <a:xfrm>
            <a:off x="1225482" y="1662088"/>
            <a:ext cx="42842" cy="12692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xmlns="" id="{E49AB139-9ED8-984F-8061-1C46A53C5189}"/>
              </a:ext>
            </a:extLst>
          </p:cNvPr>
          <p:cNvSpPr txBox="1">
            <a:spLocks/>
          </p:cNvSpPr>
          <p:nvPr/>
        </p:nvSpPr>
        <p:spPr>
          <a:xfrm>
            <a:off x="454794" y="785090"/>
            <a:ext cx="8009550" cy="574147"/>
          </a:xfrm>
          <a:prstGeom prst="rect">
            <a:avLst/>
          </a:prstGeom>
          <a:solidFill>
            <a:schemeClr val="bg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cs typeface="Calibri Light"/>
              </a:rPr>
              <a:t>EDUCATE </a:t>
            </a:r>
            <a:r>
              <a:rPr lang="en-US" sz="3200" b="1" dirty="0">
                <a:solidFill>
                  <a:schemeClr val="accent2"/>
                </a:solidFill>
                <a:cs typeface="Calibri Light"/>
              </a:rPr>
              <a:t>INTERNAL AUDIENCES</a:t>
            </a:r>
            <a:endParaRPr lang="en-US" sz="3200" b="1" dirty="0">
              <a:solidFill>
                <a:schemeClr val="accent2"/>
              </a:solidFill>
            </a:endParaRPr>
          </a:p>
        </p:txBody>
      </p:sp>
      <p:sp>
        <p:nvSpPr>
          <p:cNvPr id="32" name="Rectangle 31">
            <a:extLst>
              <a:ext uri="{FF2B5EF4-FFF2-40B4-BE49-F238E27FC236}">
                <a16:creationId xmlns:a16="http://schemas.microsoft.com/office/drawing/2014/main" xmlns="" id="{14DC66AF-728B-49E7-A271-AAE5A5385A30}"/>
              </a:ext>
            </a:extLst>
          </p:cNvPr>
          <p:cNvSpPr/>
          <p:nvPr/>
        </p:nvSpPr>
        <p:spPr>
          <a:xfrm>
            <a:off x="7202381" y="761114"/>
            <a:ext cx="2956850" cy="584775"/>
          </a:xfrm>
          <a:prstGeom prst="rect">
            <a:avLst/>
          </a:prstGeom>
        </p:spPr>
        <p:txBody>
          <a:bodyPr wrap="square" anchor="ctr">
            <a:spAutoFit/>
          </a:bodyPr>
          <a:lstStyle/>
          <a:p>
            <a:r>
              <a:rPr lang="en-US" sz="3200" b="1" dirty="0">
                <a:cs typeface="Calibri Light"/>
              </a:rPr>
              <a:t>&amp; </a:t>
            </a:r>
            <a:r>
              <a:rPr lang="en-US" sz="3200" b="1" dirty="0">
                <a:solidFill>
                  <a:srgbClr val="FF0000"/>
                </a:solidFill>
                <a:cs typeface="Calibri Light"/>
              </a:rPr>
              <a:t>YOURSELF</a:t>
            </a:r>
          </a:p>
        </p:txBody>
      </p:sp>
      <p:sp>
        <p:nvSpPr>
          <p:cNvPr id="22" name="Text Placeholder 3">
            <a:extLst>
              <a:ext uri="{FF2B5EF4-FFF2-40B4-BE49-F238E27FC236}">
                <a16:creationId xmlns:a16="http://schemas.microsoft.com/office/drawing/2014/main" xmlns="" id="{9B58E2F6-482F-4F71-9338-3DCF3B0B70B0}"/>
              </a:ext>
            </a:extLst>
          </p:cNvPr>
          <p:cNvSpPr txBox="1">
            <a:spLocks/>
          </p:cNvSpPr>
          <p:nvPr/>
        </p:nvSpPr>
        <p:spPr>
          <a:xfrm>
            <a:off x="2362992" y="4377213"/>
            <a:ext cx="3465219" cy="574147"/>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cs typeface="Calibri Light"/>
              </a:rPr>
              <a:t>from the inside out</a:t>
            </a:r>
            <a:endParaRPr lang="en-US" b="1" dirty="0">
              <a:solidFill>
                <a:schemeClr val="bg1"/>
              </a:solidFill>
            </a:endParaRPr>
          </a:p>
        </p:txBody>
      </p:sp>
      <p:sp>
        <p:nvSpPr>
          <p:cNvPr id="19" name="TextBox 18">
            <a:extLst>
              <a:ext uri="{FF2B5EF4-FFF2-40B4-BE49-F238E27FC236}">
                <a16:creationId xmlns:a16="http://schemas.microsoft.com/office/drawing/2014/main" xmlns="" id="{848444E9-64EE-EE4E-AF50-3D65B646E97B}"/>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1063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graphicEl>
                                              <a:dgm id="{81D6FA1F-E901-4C8D-B695-D928F5D6C8D8}"/>
                                            </p:graphicEl>
                                          </p:spTgt>
                                        </p:tgtEl>
                                        <p:attrNameLst>
                                          <p:attrName>style.visibility</p:attrName>
                                        </p:attrNameLst>
                                      </p:cBhvr>
                                      <p:to>
                                        <p:strVal val="visible"/>
                                      </p:to>
                                    </p:set>
                                    <p:animEffect transition="in" filter="wipe(left)">
                                      <p:cBhvr>
                                        <p:cTn id="12" dur="500"/>
                                        <p:tgtEl>
                                          <p:spTgt spid="11">
                                            <p:graphicEl>
                                              <a:dgm id="{81D6FA1F-E901-4C8D-B695-D928F5D6C8D8}"/>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graphicEl>
                                              <a:dgm id="{7404266C-A4B2-4020-8BC0-5C6D1B6636B8}"/>
                                            </p:graphicEl>
                                          </p:spTgt>
                                        </p:tgtEl>
                                        <p:attrNameLst>
                                          <p:attrName>style.visibility</p:attrName>
                                        </p:attrNameLst>
                                      </p:cBhvr>
                                      <p:to>
                                        <p:strVal val="visible"/>
                                      </p:to>
                                    </p:set>
                                    <p:animEffect transition="in" filter="wipe(left)">
                                      <p:cBhvr>
                                        <p:cTn id="20" dur="500"/>
                                        <p:tgtEl>
                                          <p:spTgt spid="11">
                                            <p:graphicEl>
                                              <a:dgm id="{7404266C-A4B2-4020-8BC0-5C6D1B6636B8}"/>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graphicEl>
                                              <a:dgm id="{1B6AD5D5-35A4-44B6-8F1D-8F074427F5A6}"/>
                                            </p:graphicEl>
                                          </p:spTgt>
                                        </p:tgtEl>
                                        <p:attrNameLst>
                                          <p:attrName>style.visibility</p:attrName>
                                        </p:attrNameLst>
                                      </p:cBhvr>
                                      <p:to>
                                        <p:strVal val="visible"/>
                                      </p:to>
                                    </p:set>
                                    <p:animEffect transition="in" filter="wipe(left)">
                                      <p:cBhvr>
                                        <p:cTn id="28" dur="500"/>
                                        <p:tgtEl>
                                          <p:spTgt spid="11">
                                            <p:graphicEl>
                                              <a:dgm id="{1B6AD5D5-35A4-44B6-8F1D-8F074427F5A6}"/>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graphicEl>
                                              <a:dgm id="{8C1D0258-1AFC-4003-8BE2-2F3974A34059}"/>
                                            </p:graphicEl>
                                          </p:spTgt>
                                        </p:tgtEl>
                                        <p:attrNameLst>
                                          <p:attrName>style.visibility</p:attrName>
                                        </p:attrNameLst>
                                      </p:cBhvr>
                                      <p:to>
                                        <p:strVal val="visible"/>
                                      </p:to>
                                    </p:set>
                                    <p:animEffect transition="in" filter="wipe(left)">
                                      <p:cBhvr>
                                        <p:cTn id="36" dur="500"/>
                                        <p:tgtEl>
                                          <p:spTgt spid="11">
                                            <p:graphicEl>
                                              <a:dgm id="{8C1D0258-1AFC-4003-8BE2-2F3974A34059}"/>
                                            </p:graphic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3038A5-4660-46CB-99FC-BB170B5B70C6}"/>
              </a:ext>
            </a:extLst>
          </p:cNvPr>
          <p:cNvSpPr/>
          <p:nvPr/>
        </p:nvSpPr>
        <p:spPr>
          <a:xfrm rot="5400000">
            <a:off x="-320357" y="307529"/>
            <a:ext cx="6870831" cy="6230116"/>
          </a:xfrm>
          <a:prstGeom prst="rect">
            <a:avLst/>
          </a:prstGeom>
          <a:gradFill flip="none" rotWithShape="1">
            <a:gsLst>
              <a:gs pos="0">
                <a:srgbClr val="FFFFFF">
                  <a:alpha val="0"/>
                </a:srgbClr>
              </a:gs>
              <a:gs pos="84000">
                <a:srgbClr val="FFFFFF">
                  <a:alpha val="97000"/>
                </a:srgbClr>
              </a:gs>
              <a:gs pos="100000">
                <a:srgbClr val="FFFFFF"/>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351" dirty="0"/>
          </a:p>
        </p:txBody>
      </p:sp>
      <p:sp>
        <p:nvSpPr>
          <p:cNvPr id="20" name="Text Placeholder 3">
            <a:extLst>
              <a:ext uri="{FF2B5EF4-FFF2-40B4-BE49-F238E27FC236}">
                <a16:creationId xmlns:a16="http://schemas.microsoft.com/office/drawing/2014/main" xmlns="" id="{E49AB139-9ED8-984F-8061-1C46A53C5189}"/>
              </a:ext>
            </a:extLst>
          </p:cNvPr>
          <p:cNvSpPr txBox="1">
            <a:spLocks/>
          </p:cNvSpPr>
          <p:nvPr/>
        </p:nvSpPr>
        <p:spPr>
          <a:xfrm>
            <a:off x="454793" y="787514"/>
            <a:ext cx="11154821" cy="574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OPTIMIZE YOUR CONTENT, PUT PRACTICE IN MOTION </a:t>
            </a:r>
          </a:p>
        </p:txBody>
      </p:sp>
      <p:pic>
        <p:nvPicPr>
          <p:cNvPr id="5122" name="Picture 2" descr="Image result for keyword reporting brightedge">
            <a:extLst>
              <a:ext uri="{FF2B5EF4-FFF2-40B4-BE49-F238E27FC236}">
                <a16:creationId xmlns:a16="http://schemas.microsoft.com/office/drawing/2014/main" xmlns="" id="{871B3DD4-0091-4E9D-B28F-AE1E650EC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491" y="4257963"/>
            <a:ext cx="2497993" cy="561723"/>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FEE5E44-78DC-49CF-8472-7BB6993C8CEE}"/>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rot="10800000">
            <a:off x="7104323" y="1486248"/>
            <a:ext cx="4366705" cy="2695076"/>
          </a:xfrm>
          <a:prstGeom prst="rect">
            <a:avLst/>
          </a:prstGeom>
        </p:spPr>
      </p:pic>
      <p:sp>
        <p:nvSpPr>
          <p:cNvPr id="6" name="TextBox 5">
            <a:extLst>
              <a:ext uri="{FF2B5EF4-FFF2-40B4-BE49-F238E27FC236}">
                <a16:creationId xmlns:a16="http://schemas.microsoft.com/office/drawing/2014/main" xmlns="" id="{A6331635-3744-43D9-833D-3257FAFD3CF1}"/>
              </a:ext>
            </a:extLst>
          </p:cNvPr>
          <p:cNvSpPr txBox="1"/>
          <p:nvPr/>
        </p:nvSpPr>
        <p:spPr>
          <a:xfrm>
            <a:off x="7683522" y="2785169"/>
            <a:ext cx="3582807" cy="400110"/>
          </a:xfrm>
          <a:prstGeom prst="rect">
            <a:avLst/>
          </a:prstGeom>
          <a:noFill/>
        </p:spPr>
        <p:txBody>
          <a:bodyPr wrap="square" rtlCol="0">
            <a:spAutoFit/>
          </a:bodyPr>
          <a:lstStyle/>
          <a:p>
            <a:r>
              <a:rPr lang="en-US" sz="2000" dirty="0"/>
              <a:t>How can we tell this story?</a:t>
            </a:r>
          </a:p>
        </p:txBody>
      </p:sp>
      <p:pic>
        <p:nvPicPr>
          <p:cNvPr id="7" name="Picture 6">
            <a:extLst>
              <a:ext uri="{FF2B5EF4-FFF2-40B4-BE49-F238E27FC236}">
                <a16:creationId xmlns:a16="http://schemas.microsoft.com/office/drawing/2014/main" xmlns="" id="{1A245F8C-C1D4-4A19-B9DE-569E010BC28E}"/>
              </a:ext>
            </a:extLst>
          </p:cNvPr>
          <p:cNvPicPr>
            <a:picLocks noChangeAspect="1"/>
          </p:cNvPicPr>
          <p:nvPr/>
        </p:nvPicPr>
        <p:blipFill>
          <a:blip r:embed="rId6"/>
          <a:stretch>
            <a:fillRect/>
          </a:stretch>
        </p:blipFill>
        <p:spPr>
          <a:xfrm>
            <a:off x="842108" y="5093097"/>
            <a:ext cx="2078892" cy="583689"/>
          </a:xfrm>
          <a:prstGeom prst="rect">
            <a:avLst/>
          </a:prstGeom>
        </p:spPr>
      </p:pic>
      <p:sp>
        <p:nvSpPr>
          <p:cNvPr id="15" name="TextBox 14">
            <a:extLst>
              <a:ext uri="{FF2B5EF4-FFF2-40B4-BE49-F238E27FC236}">
                <a16:creationId xmlns:a16="http://schemas.microsoft.com/office/drawing/2014/main" xmlns="" id="{9659065E-6EBC-482C-8657-5E6606601C17}"/>
              </a:ext>
            </a:extLst>
          </p:cNvPr>
          <p:cNvSpPr txBox="1"/>
          <p:nvPr/>
        </p:nvSpPr>
        <p:spPr>
          <a:xfrm>
            <a:off x="454794" y="1890824"/>
            <a:ext cx="7714607"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Start small</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Track your pages and keywords</a:t>
            </a:r>
            <a:endParaRPr lang="en-US" sz="2800" dirty="0"/>
          </a:p>
        </p:txBody>
      </p:sp>
      <p:grpSp>
        <p:nvGrpSpPr>
          <p:cNvPr id="11" name="Group 10">
            <a:extLst>
              <a:ext uri="{FF2B5EF4-FFF2-40B4-BE49-F238E27FC236}">
                <a16:creationId xmlns:a16="http://schemas.microsoft.com/office/drawing/2014/main" xmlns="" id="{F5CF2B94-B74E-4CB0-98C7-073193DBD199}"/>
              </a:ext>
            </a:extLst>
          </p:cNvPr>
          <p:cNvGrpSpPr/>
          <p:nvPr/>
        </p:nvGrpSpPr>
        <p:grpSpPr>
          <a:xfrm>
            <a:off x="454794" y="-12829"/>
            <a:ext cx="1892166" cy="624840"/>
            <a:chOff x="454794" y="1"/>
            <a:chExt cx="1892166" cy="624840"/>
          </a:xfrm>
        </p:grpSpPr>
        <p:sp>
          <p:nvSpPr>
            <p:cNvPr id="12" name="Rounded Rectangle 12">
              <a:extLst>
                <a:ext uri="{FF2B5EF4-FFF2-40B4-BE49-F238E27FC236}">
                  <a16:creationId xmlns:a16="http://schemas.microsoft.com/office/drawing/2014/main" xmlns="" id="{E91B8760-24F2-43F3-8D16-084F54452D61}"/>
                </a:ext>
              </a:extLst>
            </p:cNvPr>
            <p:cNvSpPr/>
            <p:nvPr userDrawn="1"/>
          </p:nvSpPr>
          <p:spPr>
            <a:xfrm>
              <a:off x="454794" y="1"/>
              <a:ext cx="1892166" cy="624840"/>
            </a:xfrm>
            <a:prstGeom prst="roundRect">
              <a:avLst>
                <a:gd name="adj" fmla="val 769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xmlns="" id="{26EE0A25-3894-42EA-B7AE-DB170B82534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29837" y="198417"/>
              <a:ext cx="1542080" cy="228007"/>
            </a:xfrm>
            <a:prstGeom prst="rect">
              <a:avLst/>
            </a:prstGeom>
          </p:spPr>
        </p:pic>
      </p:grpSp>
      <p:sp>
        <p:nvSpPr>
          <p:cNvPr id="14" name="TextBox 13">
            <a:extLst>
              <a:ext uri="{FF2B5EF4-FFF2-40B4-BE49-F238E27FC236}">
                <a16:creationId xmlns:a16="http://schemas.microsoft.com/office/drawing/2014/main" xmlns="" id="{064A255C-13E5-2B44-85EF-639B7E215B3C}"/>
              </a:ext>
            </a:extLst>
          </p:cNvPr>
          <p:cNvSpPr txBox="1"/>
          <p:nvPr/>
        </p:nvSpPr>
        <p:spPr>
          <a:xfrm>
            <a:off x="9848619" y="6371408"/>
            <a:ext cx="2214563" cy="338554"/>
          </a:xfrm>
          <a:prstGeom prst="rect">
            <a:avLst/>
          </a:prstGeom>
          <a:noFill/>
        </p:spPr>
        <p:txBody>
          <a:bodyPr wrap="square" rtlCol="0">
            <a:spAutoFit/>
          </a:bodyPr>
          <a:lstStyle/>
          <a:p>
            <a:pPr algn="r"/>
            <a:r>
              <a:rPr lang="en-US" sz="1600" dirty="0">
                <a:solidFill>
                  <a:srgbClr val="333333"/>
                </a:solidFill>
                <a:latin typeface="Arial" panose="020B0604020202020204" pitchFamily="34" charset="0"/>
                <a:cs typeface="Arial" panose="020B0604020202020204" pitchFamily="34" charset="0"/>
              </a:rPr>
              <a:t>#BrightEdgeWebinars</a:t>
            </a:r>
          </a:p>
        </p:txBody>
      </p:sp>
    </p:spTree>
    <p:extLst>
      <p:ext uri="{BB962C8B-B14F-4D97-AF65-F5344CB8AC3E}">
        <p14:creationId xmlns:p14="http://schemas.microsoft.com/office/powerpoint/2010/main" val="2570723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62.1|57.7|7.9"/>
</p:tagLst>
</file>

<file path=ppt/theme/theme1.xml><?xml version="1.0" encoding="utf-8"?>
<a:theme xmlns:a="http://schemas.openxmlformats.org/drawingml/2006/main" name="Office Theme">
  <a:themeElements>
    <a:clrScheme name="BrightEdge">
      <a:dk1>
        <a:srgbClr val="333333"/>
      </a:dk1>
      <a:lt1>
        <a:srgbClr val="FFFFFF"/>
      </a:lt1>
      <a:dk2>
        <a:srgbClr val="999999"/>
      </a:dk2>
      <a:lt2>
        <a:srgbClr val="CCCCCC"/>
      </a:lt2>
      <a:accent1>
        <a:srgbClr val="009DDA"/>
      </a:accent1>
      <a:accent2>
        <a:srgbClr val="F7931D"/>
      </a:accent2>
      <a:accent3>
        <a:srgbClr val="EEEEEE"/>
      </a:accent3>
      <a:accent4>
        <a:srgbClr val="99D8F0"/>
      </a:accent4>
      <a:accent5>
        <a:srgbClr val="73C9EB"/>
      </a:accent5>
      <a:accent6>
        <a:srgbClr val="4CBAE5"/>
      </a:accent6>
      <a:hlink>
        <a:srgbClr val="26ACE0"/>
      </a:hlink>
      <a:folHlink>
        <a:srgbClr val="0086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000000"/>
    </a:dk1>
    <a:lt1>
      <a:srgbClr val="FFFFFF"/>
    </a:lt1>
    <a:dk2>
      <a:srgbClr val="656565"/>
    </a:dk2>
    <a:lt2>
      <a:srgbClr val="E7E6E6"/>
    </a:lt2>
    <a:accent1>
      <a:srgbClr val="08BBD2"/>
    </a:accent1>
    <a:accent2>
      <a:srgbClr val="F8D223"/>
    </a:accent2>
    <a:accent3>
      <a:srgbClr val="F0602E"/>
    </a:accent3>
    <a:accent4>
      <a:srgbClr val="50B747"/>
    </a:accent4>
    <a:accent5>
      <a:srgbClr val="009DDA"/>
    </a:accent5>
    <a:accent6>
      <a:srgbClr val="EB3927"/>
    </a:accent6>
    <a:hlink>
      <a:srgbClr val="009DDA"/>
    </a:hlink>
    <a:folHlink>
      <a:srgbClr val="2279B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19128</TotalTime>
  <Words>2357</Words>
  <Application>Microsoft Office PowerPoint</Application>
  <PresentationFormat>Custom</PresentationFormat>
  <Paragraphs>305</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Kaitlin Bondra</dc:creator>
  <cp:lastModifiedBy>Erik Newton</cp:lastModifiedBy>
  <cp:revision>145</cp:revision>
  <cp:lastPrinted>2018-10-02T15:26:14Z</cp:lastPrinted>
  <dcterms:created xsi:type="dcterms:W3CDTF">2018-07-12T18:37:56Z</dcterms:created>
  <dcterms:modified xsi:type="dcterms:W3CDTF">2018-12-24T22:22:39Z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486E0962-3167-4BF8-A232-28CED1EA48BE</vt:lpwstr>
  </property>
  <property fmtid="{D5CDD505-2E9C-101B-9397-08002B2CF9AE}" pid="3" name="ArticulatePath">
    <vt:lpwstr>Share18 SF (Speaker Template Building Roadmap for SEO Success)</vt:lpwstr>
  </property>
</Properties>
</file>