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06" r:id="rId2"/>
    <p:sldMasterId id="2147483735" r:id="rId3"/>
    <p:sldMasterId id="2147483750" r:id="rId4"/>
    <p:sldMasterId id="2147483754" r:id="rId5"/>
  </p:sldMasterIdLst>
  <p:notesMasterIdLst>
    <p:notesMasterId r:id="rId27"/>
  </p:notesMasterIdLst>
  <p:handoutMasterIdLst>
    <p:handoutMasterId r:id="rId28"/>
  </p:handoutMasterIdLst>
  <p:sldIdLst>
    <p:sldId id="354" r:id="rId6"/>
    <p:sldId id="743" r:id="rId7"/>
    <p:sldId id="763" r:id="rId8"/>
    <p:sldId id="749" r:id="rId9"/>
    <p:sldId id="759" r:id="rId10"/>
    <p:sldId id="760" r:id="rId11"/>
    <p:sldId id="757" r:id="rId12"/>
    <p:sldId id="761" r:id="rId13"/>
    <p:sldId id="758" r:id="rId14"/>
    <p:sldId id="746" r:id="rId15"/>
    <p:sldId id="747" r:id="rId16"/>
    <p:sldId id="748" r:id="rId17"/>
    <p:sldId id="754" r:id="rId18"/>
    <p:sldId id="750" r:id="rId19"/>
    <p:sldId id="751" r:id="rId20"/>
    <p:sldId id="752" r:id="rId21"/>
    <p:sldId id="753" r:id="rId22"/>
    <p:sldId id="755" r:id="rId23"/>
    <p:sldId id="756" r:id="rId24"/>
    <p:sldId id="744" r:id="rId25"/>
    <p:sldId id="762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Guideline" id="{C7D67AFF-5B4B-A94A-9244-303D13EA98F2}">
          <p14:sldIdLst>
            <p14:sldId id="354"/>
            <p14:sldId id="743"/>
            <p14:sldId id="763"/>
            <p14:sldId id="749"/>
            <p14:sldId id="759"/>
            <p14:sldId id="760"/>
            <p14:sldId id="757"/>
            <p14:sldId id="761"/>
            <p14:sldId id="758"/>
            <p14:sldId id="746"/>
            <p14:sldId id="747"/>
            <p14:sldId id="748"/>
            <p14:sldId id="754"/>
            <p14:sldId id="750"/>
            <p14:sldId id="751"/>
            <p14:sldId id="752"/>
            <p14:sldId id="753"/>
            <p14:sldId id="755"/>
            <p14:sldId id="756"/>
            <p14:sldId id="744"/>
            <p14:sldId id="762"/>
          </p14:sldIdLst>
        </p14:section>
        <p14:section name="Template Slides" id="{44137CDE-6A11-AC40-B6F9-4C98F645553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uel Park" initials="LP" lastIdx="1" clrIdx="0"/>
  <p:cmAuthor id="2" name="Mark  Aspillera" initials="MA" lastIdx="6" clrIdx="1">
    <p:extLst/>
  </p:cmAuthor>
  <p:cmAuthor id="3" name="Carolyn Bao" initials="CB" lastIdx="1" clrIdx="2">
    <p:extLst/>
  </p:cmAuthor>
  <p:cmAuthor id="4" name="Erik Newton" initials="EN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748"/>
    <a:srgbClr val="EEEEEE"/>
    <a:srgbClr val="009DDA"/>
    <a:srgbClr val="666666"/>
    <a:srgbClr val="EC3927"/>
    <a:srgbClr val="F9F9F9"/>
    <a:srgbClr val="F3D324"/>
    <a:srgbClr val="4CBAE5"/>
    <a:srgbClr val="F1612F"/>
    <a:srgbClr val="00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67"/>
    <p:restoredTop sz="95758" autoAdjust="0"/>
  </p:normalViewPr>
  <p:slideViewPr>
    <p:cSldViewPr snapToGrid="0" snapToObjects="1">
      <p:cViewPr>
        <p:scale>
          <a:sx n="100" d="100"/>
          <a:sy n="100" d="100"/>
        </p:scale>
        <p:origin x="-26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-26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8DDCE-78E4-41AB-8E6F-CCC87AB4A373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3227B-EE06-4EBB-BC19-DEDF343B9909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4078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FF070BA1-7212-5445-A962-217C66CFF51C}" type="datetimeFigureOut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37C10A6-D020-9D41-932F-266CC45D16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6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</a:t>
            </a:r>
            <a:r>
              <a:rPr lang="en-US" baseline="0"/>
              <a:t>n </a:t>
            </a:r>
            <a:r>
              <a:rPr lang="en-US" baseline="0" dirty="0"/>
              <a:t>I train new BrightEdge employees in onboarding, I like to use this simple, small data, framework.</a:t>
            </a:r>
          </a:p>
          <a:p>
            <a:r>
              <a:rPr lang="en-US" baseline="0" dirty="0"/>
              <a:t>That’s what BrightEdge calls winning the moments that matter.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6553-2633-4921-8AA2-330F5759EB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goo.gl/0WYMRG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hyperlink" Target="goo.gl/0WYMRG" TargetMode="External"/><Relationship Id="rId5" Type="http://schemas.openxmlformats.org/officeDocument/2006/relationships/hyperlink" Target="mailto:ux@brightedge.com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34" y="1244285"/>
            <a:ext cx="958018" cy="95801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067254" y="467285"/>
            <a:ext cx="397127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i="0" baseline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Get the latest BrightEdge PowerPoint Template And Other Useful Resources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067254" y="1126332"/>
            <a:ext cx="3971279" cy="231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Main Template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Key Slides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Charts Template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BrightEdge Product Logos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Customers logos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Icons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Images</a:t>
            </a:r>
          </a:p>
          <a:p>
            <a:pPr marL="257175" indent="-257175" algn="l">
              <a:buFont typeface="+mj-lt"/>
              <a:buAutoNum type="arabicPeriod"/>
            </a:pPr>
            <a:endParaRPr lang="en-US" sz="1013" b="0" i="0" dirty="0"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067254" y="4156653"/>
            <a:ext cx="260650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chemeClr val="accent6"/>
                </a:solidFill>
                <a:effectLst/>
                <a:latin typeface="Arial" charset="0"/>
              </a:rPr>
              <a:t>If you have any questions or concerns, feel free to email the UX team at </a:t>
            </a:r>
            <a:r>
              <a:rPr lang="en-US" sz="1050" b="0" i="0" u="none" strike="noStrike" dirty="0">
                <a:solidFill>
                  <a:schemeClr val="accent6"/>
                </a:solidFill>
                <a:effectLst/>
                <a:latin typeface="Arial" charset="0"/>
                <a:hlinkClick r:id="rId5"/>
              </a:rPr>
              <a:t>creative@brightedge.com</a:t>
            </a:r>
            <a:endParaRPr lang="en-US" sz="1050" b="0" i="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49620" y="2392796"/>
            <a:ext cx="1604927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ME</a:t>
            </a:r>
          </a:p>
          <a:p>
            <a:pPr marL="0" indent="0">
              <a:buFont typeface="Arial" charset="0"/>
              <a:buNone/>
            </a:pPr>
            <a:endParaRPr lang="en-US" sz="2400" b="1" i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hlinkClick r:id="rId6" action="ppaction://hlinkfile"/>
          </p:cNvPr>
          <p:cNvSpPr/>
          <p:nvPr userDrawn="1"/>
        </p:nvSpPr>
        <p:spPr>
          <a:xfrm>
            <a:off x="4067253" y="3434656"/>
            <a:ext cx="2739647" cy="512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50" b="0" i="0" dirty="0">
                <a:ln>
                  <a:noFill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https://goo.gl/0WYMR</a:t>
            </a:r>
            <a:r>
              <a:rPr lang="en-US" sz="1350" b="0" i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G</a:t>
            </a:r>
            <a:endParaRPr lang="en-US" sz="1350" b="0" i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563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35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Picture/ Screenshot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2652" y="2394714"/>
            <a:ext cx="3836448" cy="2291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6604" y="396381"/>
            <a:ext cx="3792745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86604" y="802479"/>
            <a:ext cx="3792745" cy="28217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6403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ing 2 items w/ 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2743200" cy="5143500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400800" y="0"/>
            <a:ext cx="2743200" cy="5143500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29050" y="1506422"/>
            <a:ext cx="2400300" cy="10695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000"/>
              </a:lnSpc>
              <a:buNone/>
              <a:defRPr kumimoji="0" lang="en-US" sz="45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572249" y="1510135"/>
            <a:ext cx="2400300" cy="10695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000"/>
              </a:lnSpc>
              <a:buNone/>
              <a:defRPr kumimoji="0" lang="en-US" sz="45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829050" y="2571750"/>
            <a:ext cx="2400300" cy="211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5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572249" y="2571750"/>
            <a:ext cx="2400300" cy="211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5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2652" y="2394714"/>
            <a:ext cx="2955666" cy="2291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6604" y="396381"/>
            <a:ext cx="2961715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86604" y="802479"/>
            <a:ext cx="2961715" cy="28217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ing 3 items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657600" y="3740727"/>
            <a:ext cx="2743200" cy="1402773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400800" y="3740727"/>
            <a:ext cx="2743200" cy="1402773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2743200" cy="3740728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657600" y="0"/>
            <a:ext cx="2743200" cy="3740728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2652" y="2394714"/>
            <a:ext cx="2955666" cy="2291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783330" y="4117454"/>
            <a:ext cx="2478677" cy="8657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90"/>
              </a:lnSpc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783330" y="3857681"/>
            <a:ext cx="2478677" cy="259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533062" y="4117454"/>
            <a:ext cx="2478677" cy="8657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90"/>
              </a:lnSpc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33062" y="3857681"/>
            <a:ext cx="2478677" cy="259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6604" y="396381"/>
            <a:ext cx="2961715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86604" y="802479"/>
            <a:ext cx="2961715" cy="28217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670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3 items w/ hight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657600" y="0"/>
            <a:ext cx="1828800" cy="5143500"/>
          </a:xfrm>
          <a:prstGeom prst="rect">
            <a:avLst/>
          </a:prstGeom>
          <a:solidFill>
            <a:srgbClr val="73C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486400" y="0"/>
            <a:ext cx="1828800" cy="5143500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315200" y="0"/>
            <a:ext cx="1828800" cy="5143500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51730" y="2571750"/>
            <a:ext cx="1633468" cy="211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5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84067" y="2581835"/>
            <a:ext cx="1633468" cy="211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5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12866" y="2581835"/>
            <a:ext cx="1633468" cy="211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5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Highlighted Text Goes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751730" y="1561014"/>
            <a:ext cx="1633468" cy="101073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000"/>
              </a:lnSpc>
              <a:buNone/>
              <a:defRPr kumimoji="0" lang="en-US" sz="45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584066" y="1561014"/>
            <a:ext cx="1633468" cy="101073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000"/>
              </a:lnSpc>
              <a:buNone/>
              <a:defRPr kumimoji="0" lang="en-US" sz="45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412865" y="1561014"/>
            <a:ext cx="1633468" cy="101073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000"/>
              </a:lnSpc>
              <a:buNone/>
              <a:defRPr kumimoji="0" lang="en-US" sz="45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2652" y="2394714"/>
            <a:ext cx="2955666" cy="2291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6604" y="396381"/>
            <a:ext cx="2961715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86604" y="802479"/>
            <a:ext cx="2961715" cy="28217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12073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ing 3 items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657600" y="3740728"/>
            <a:ext cx="1828800" cy="1402772"/>
          </a:xfrm>
          <a:prstGeom prst="rect">
            <a:avLst/>
          </a:prstGeom>
          <a:solidFill>
            <a:srgbClr val="73C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86400" y="3740728"/>
            <a:ext cx="1828800" cy="1402772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315200" y="3740728"/>
            <a:ext cx="1828800" cy="1402772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486400" y="0"/>
            <a:ext cx="1828800" cy="3740728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315200" y="0"/>
            <a:ext cx="1828800" cy="3740728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657600" y="0"/>
            <a:ext cx="1828800" cy="3740728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2652" y="2394714"/>
            <a:ext cx="2955666" cy="2291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783330" y="4234406"/>
            <a:ext cx="1577341" cy="7487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90"/>
              </a:lnSpc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783330" y="3857681"/>
            <a:ext cx="1577341" cy="259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5612130" y="4234406"/>
            <a:ext cx="1577341" cy="7487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90"/>
              </a:lnSpc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5612130" y="3857681"/>
            <a:ext cx="1577341" cy="259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440930" y="4234406"/>
            <a:ext cx="1577341" cy="7487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90"/>
              </a:lnSpc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440930" y="3857681"/>
            <a:ext cx="1577341" cy="259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6604" y="396381"/>
            <a:ext cx="2961715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86604" y="802479"/>
            <a:ext cx="2961715" cy="28217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14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5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5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51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3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84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8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A1E4-1133-4F8A-AAEF-CC03444DA42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DA89-355C-47FF-B6F8-E82C6F08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1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91588" y="1706137"/>
            <a:ext cx="8295212" cy="29801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8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57213" indent="-214313">
              <a:buSzPct val="90000"/>
              <a:buFont typeface="Courier New" charset="0"/>
              <a:buChar char="o"/>
              <a:defRPr sz="1400">
                <a:solidFill>
                  <a:schemeClr val="tx1"/>
                </a:solidFill>
              </a:defRPr>
            </a:lvl2pPr>
            <a:lvl3pPr marL="814388" indent="-128588">
              <a:buSzPct val="90000"/>
              <a:buFont typeface="Wingdings" charset="2"/>
              <a:buChar char="§"/>
              <a:defRPr sz="1100">
                <a:solidFill>
                  <a:schemeClr val="tx1"/>
                </a:solidFill>
              </a:defRPr>
            </a:lvl3pPr>
            <a:lvl4pPr marL="1157288" marR="0" indent="-1285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Wingdings" charset="2"/>
              <a:buChar char="§"/>
              <a:tabLst/>
              <a:defRPr sz="1100">
                <a:solidFill>
                  <a:schemeClr val="tx1"/>
                </a:solidFill>
              </a:defRPr>
            </a:lvl4pPr>
            <a:lvl5pPr marL="1543050" indent="-171450">
              <a:spcBef>
                <a:spcPts val="450"/>
              </a:spcBef>
              <a:buFont typeface="Wingdings" charset="2"/>
              <a:buChar char="§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DFCISKN</a:t>
            </a:r>
          </a:p>
          <a:p>
            <a:pPr lvl="2"/>
            <a:r>
              <a:rPr lang="en-US" dirty="0"/>
              <a:t>DFKNSLNCMKLX</a:t>
            </a:r>
          </a:p>
          <a:p>
            <a:pPr marL="1157288" marR="0" lvl="3" indent="-1285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Courier New" charset="0"/>
              <a:buChar char="o"/>
              <a:tabLst/>
              <a:defRPr/>
            </a:pPr>
            <a:r>
              <a:rPr lang="en-US" dirty="0" err="1"/>
              <a:t>DFCN:fcdcxcd</a:t>
            </a:r>
            <a:endParaRPr lang="en-US" dirty="0"/>
          </a:p>
          <a:p>
            <a:pPr lvl="4"/>
            <a:r>
              <a:rPr lang="en-US" dirty="0"/>
              <a:t>SDKMNCX	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2652" y="1053054"/>
            <a:ext cx="6008148" cy="282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91588" y="396689"/>
            <a:ext cx="6009212" cy="6563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50"/>
              </a:lnSpc>
              <a:buNone/>
              <a:defRPr sz="2400" b="0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416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28600" y="1119851"/>
            <a:ext cx="8658227" cy="3539833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1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10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599" y="631972"/>
            <a:ext cx="8658226" cy="305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28600" y="233719"/>
            <a:ext cx="8658225" cy="39825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</a:t>
            </a:r>
            <a:r>
              <a:rPr lang="en-US"/>
              <a:t>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6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3298981" y="1103898"/>
            <a:ext cx="5216369" cy="2948378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baseline="0">
                <a:solidFill>
                  <a:srgbClr val="666666"/>
                </a:solidFill>
                <a:latin typeface="Arial Regular"/>
                <a:ea typeface="Arial Regular"/>
                <a:cs typeface="Arial Regular"/>
              </a:defRPr>
            </a:lvl1pPr>
          </a:lstStyle>
          <a:p>
            <a:pPr lvl="0"/>
            <a:r>
              <a:rPr lang="en-US" dirty="0"/>
              <a:t>Agenda Item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823045" y="1103898"/>
            <a:ext cx="475937" cy="2948378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baseline="0">
                <a:solidFill>
                  <a:srgbClr val="009DDA"/>
                </a:solidFill>
                <a:latin typeface="Arial Regular"/>
                <a:ea typeface="Arial Regular"/>
                <a:cs typeface="Arial Regular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02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03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04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" y="2171028"/>
            <a:ext cx="2400300" cy="801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000"/>
              </a:lnSpc>
              <a:buNone/>
              <a:defRPr kumimoji="0" lang="en-US" sz="27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Arial Regular"/>
                <a:cs typeface="Arial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998009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15788" y="1485525"/>
            <a:ext cx="3136360" cy="24898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0" i="0" baseline="0">
                <a:latin typeface="Arial Regular"/>
                <a:ea typeface="Arial Regular"/>
                <a:cs typeface="Arial Regular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15788" y="1741322"/>
            <a:ext cx="3136106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515788" y="2332059"/>
            <a:ext cx="3136360" cy="24898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0" i="0" baseline="0">
                <a:latin typeface="Arial Regular"/>
                <a:ea typeface="Arial Regular"/>
                <a:cs typeface="Arial Regular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515788" y="2587856"/>
            <a:ext cx="3136106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515534" y="3178593"/>
            <a:ext cx="3136360" cy="24898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0" i="0" baseline="0">
                <a:latin typeface="Arial Regular"/>
                <a:ea typeface="Arial Regular"/>
                <a:cs typeface="Arial Regular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515535" y="3424305"/>
            <a:ext cx="3136106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" y="2171028"/>
            <a:ext cx="2400300" cy="801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000"/>
              </a:lnSpc>
              <a:buNone/>
              <a:defRPr kumimoji="0" lang="en-US" sz="27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Arial Regular"/>
                <a:cs typeface="Arial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174102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91588" y="1706137"/>
            <a:ext cx="8295212" cy="2980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2652" y="1053054"/>
            <a:ext cx="6008148" cy="282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91588" y="396689"/>
            <a:ext cx="6009212" cy="6563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113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20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79401" y="4635501"/>
            <a:ext cx="1523999" cy="508000"/>
          </a:xfrm>
          <a:prstGeom prst="roundRect">
            <a:avLst>
              <a:gd name="adj" fmla="val 41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0000"/>
            <a:grayscl/>
          </a:blip>
          <a:stretch>
            <a:fillRect/>
          </a:stretch>
        </p:blipFill>
        <p:spPr>
          <a:xfrm>
            <a:off x="7370325" y="4831404"/>
            <a:ext cx="1578769" cy="114300"/>
          </a:xfrm>
          <a:prstGeom prst="rect">
            <a:avLst/>
          </a:prstGeom>
          <a:effectLst/>
        </p:spPr>
      </p:pic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836497"/>
            <a:ext cx="8229600" cy="9003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lang="en-US" sz="2700" b="1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SPECIAL TITLE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736859"/>
            <a:ext cx="8229600" cy="2575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5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64964" y="4713973"/>
            <a:ext cx="1359300" cy="429527"/>
            <a:chOff x="353285" y="6285296"/>
            <a:chExt cx="1812400" cy="572703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353285" y="6285296"/>
              <a:ext cx="1812400" cy="572703"/>
            </a:xfrm>
            <a:prstGeom prst="roundRect">
              <a:avLst>
                <a:gd name="adj" fmla="val 41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19451" b="10165"/>
            <a:stretch/>
          </p:blipFill>
          <p:spPr>
            <a:xfrm>
              <a:off x="489253" y="6448765"/>
              <a:ext cx="1540465" cy="238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1121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3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48996" y="950177"/>
            <a:ext cx="3395209" cy="25296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200" b="1" i="0">
                <a:ln w="41275">
                  <a:solidFill>
                    <a:schemeClr val="accent5">
                      <a:alpha val="10000"/>
                    </a:schemeClr>
                  </a:solidFill>
                </a:ln>
                <a:noFill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836497"/>
            <a:ext cx="8229600" cy="9003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lang="en-US" sz="2700" b="1" i="0" kern="1200" baseline="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SECTION SPECIAL TITLE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736859"/>
            <a:ext cx="8229600" cy="2575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50" b="0" i="0" kern="1200" baseline="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Room Number</a:t>
            </a:r>
          </a:p>
        </p:txBody>
      </p:sp>
    </p:spTree>
    <p:extLst>
      <p:ext uri="{BB962C8B-B14F-4D97-AF65-F5344CB8AC3E}">
        <p14:creationId xmlns:p14="http://schemas.microsoft.com/office/powerpoint/2010/main" val="100682337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98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500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3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F6761BD-CA3C-A44D-A596-03E834DBE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"/>
          <a:stretch/>
        </p:blipFill>
        <p:spPr>
          <a:xfrm>
            <a:off x="132157" y="142875"/>
            <a:ext cx="3192653" cy="48830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1E834A-109B-3C49-B51A-CE18A16EBA9D}"/>
              </a:ext>
            </a:extLst>
          </p:cNvPr>
          <p:cNvSpPr/>
          <p:nvPr userDrawn="1"/>
        </p:nvSpPr>
        <p:spPr>
          <a:xfrm>
            <a:off x="132157" y="132551"/>
            <a:ext cx="3192653" cy="48830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075714" y="1103898"/>
            <a:ext cx="4381500" cy="2948378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Agenda Item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3599777" y="1103898"/>
            <a:ext cx="475937" cy="2948378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02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03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04</a:t>
            </a:r>
          </a:p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1963" y="1681109"/>
            <a:ext cx="2689463" cy="181051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4964" y="4713973"/>
            <a:ext cx="1359300" cy="429527"/>
            <a:chOff x="353285" y="6285296"/>
            <a:chExt cx="1812400" cy="572703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353285" y="6285296"/>
              <a:ext cx="1812400" cy="572703"/>
            </a:xfrm>
            <a:prstGeom prst="roundRect">
              <a:avLst>
                <a:gd name="adj" fmla="val 41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19451" b="10165"/>
            <a:stretch/>
          </p:blipFill>
          <p:spPr>
            <a:xfrm>
              <a:off x="489253" y="6448765"/>
              <a:ext cx="1540465" cy="238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644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9507" y="1422749"/>
            <a:ext cx="3045659" cy="207756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 text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7245" y="910581"/>
            <a:ext cx="3103435" cy="3101906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8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0172" y="3548722"/>
            <a:ext cx="2535470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08743" y="585557"/>
            <a:ext cx="2798327" cy="2796948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40172" y="3881157"/>
            <a:ext cx="2535470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261982" y="3548722"/>
            <a:ext cx="2535470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130553" y="585557"/>
            <a:ext cx="2798327" cy="2796948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61982" y="3881157"/>
            <a:ext cx="2535470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55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433" y="3229438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4588" y="829758"/>
            <a:ext cx="2302993" cy="2301858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49432" y="3561872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25108" y="3229438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80262" y="829758"/>
            <a:ext cx="2302993" cy="2301858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25107" y="3561872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0782" y="3229438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355937" y="829758"/>
            <a:ext cx="2302993" cy="2301858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600781" y="3561872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0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85984" y="922840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5241" y="680003"/>
            <a:ext cx="1572975" cy="1572200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485983" y="1255274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485983" y="2730331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95241" y="2487495"/>
            <a:ext cx="1572975" cy="1572200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485982" y="3062766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82150" y="922840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408" y="680003"/>
            <a:ext cx="1572975" cy="1572200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682149" y="1255274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6682149" y="2730331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791407" y="2487495"/>
            <a:ext cx="1572975" cy="1572200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682149" y="3062766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19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11627" y="500901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9858" y="328236"/>
            <a:ext cx="1299979" cy="129933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311626" y="833335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78122" y="328236"/>
            <a:ext cx="1299979" cy="129933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76" y="500901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205576" y="833335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311626" y="1994552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9857" y="1821887"/>
            <a:ext cx="1299979" cy="129933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311625" y="2326987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678121" y="1821887"/>
            <a:ext cx="1299979" cy="129933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205576" y="1994552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205575" y="2326987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311626" y="3488204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5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789857" y="3315539"/>
            <a:ext cx="1299979" cy="129933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2311625" y="3820639"/>
            <a:ext cx="1813301" cy="33243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80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9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 flipH="1">
            <a:off x="4560577" y="1701800"/>
            <a:ext cx="11423" cy="2984499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1031" y="2108580"/>
            <a:ext cx="3813067" cy="257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1031" y="1701800"/>
            <a:ext cx="3813067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927824" y="2108580"/>
            <a:ext cx="3813067" cy="25777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927824" y="1701800"/>
            <a:ext cx="3813067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1588" y="396689"/>
            <a:ext cx="6009212" cy="6563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2652" y="1053054"/>
            <a:ext cx="6008148" cy="282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2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21389" y="1976449"/>
            <a:ext cx="2417735" cy="9701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800"/>
              </a:lnSpc>
              <a:buNone/>
              <a:defRPr sz="1500" b="1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HIGHLIGHT TEXT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40983" y="1970430"/>
            <a:ext cx="1987658" cy="9761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2906041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28600" y="1525906"/>
            <a:ext cx="8658227" cy="3133778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926101"/>
            <a:ext cx="8658226" cy="305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28600" y="233719"/>
            <a:ext cx="8658225" cy="594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(NO LONGER THAN TWO LINES)</a:t>
            </a:r>
          </a:p>
        </p:txBody>
      </p:sp>
    </p:spTree>
    <p:extLst>
      <p:ext uri="{BB962C8B-B14F-4D97-AF65-F5344CB8AC3E}">
        <p14:creationId xmlns:p14="http://schemas.microsoft.com/office/powerpoint/2010/main" val="290829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561010" y="1504952"/>
            <a:ext cx="10886" cy="3200309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6555" y="1504951"/>
            <a:ext cx="4123173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763652" y="1504951"/>
            <a:ext cx="4123173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28600" y="233719"/>
            <a:ext cx="8629651" cy="594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(NO LONGER THAN TWO LINES)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28601" y="1764724"/>
            <a:ext cx="4131128" cy="2894959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763653" y="1764724"/>
            <a:ext cx="4131128" cy="2894959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926101"/>
            <a:ext cx="8658226" cy="305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12526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56248" y="1199275"/>
            <a:ext cx="4763" cy="3505986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36555" y="1199275"/>
            <a:ext cx="4123173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763652" y="1199275"/>
            <a:ext cx="4123173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28601" y="1459048"/>
            <a:ext cx="4131128" cy="3200635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763653" y="1459048"/>
            <a:ext cx="4131128" cy="3200635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31972"/>
            <a:ext cx="8658226" cy="305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28600" y="233719"/>
            <a:ext cx="8658225" cy="39825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 </a:t>
            </a:r>
          </a:p>
        </p:txBody>
      </p:sp>
    </p:spTree>
    <p:extLst>
      <p:ext uri="{BB962C8B-B14F-4D97-AF65-F5344CB8AC3E}">
        <p14:creationId xmlns:p14="http://schemas.microsoft.com/office/powerpoint/2010/main" val="2763375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3085195" y="1231776"/>
            <a:ext cx="10886" cy="3566160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72439" y="1231776"/>
            <a:ext cx="2688834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28600" y="233719"/>
            <a:ext cx="8629651" cy="4144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 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72440" y="1491550"/>
            <a:ext cx="2688833" cy="3172898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48162"/>
            <a:ext cx="8658226" cy="305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046380" y="1231776"/>
            <a:ext cx="10886" cy="3566160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220004" y="1231776"/>
            <a:ext cx="2688834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220005" y="1491550"/>
            <a:ext cx="2686050" cy="3172898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197991" y="1231776"/>
            <a:ext cx="2688834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197992" y="1491550"/>
            <a:ext cx="2686050" cy="3172898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439591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128588"/>
            <a:ext cx="4471988" cy="4875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35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Picture/ Screenshot goes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228600"/>
            <a:ext cx="3792745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34698"/>
            <a:ext cx="3792745" cy="28217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28600" y="1614487"/>
            <a:ext cx="3721895" cy="2843213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776374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4691" y="124691"/>
            <a:ext cx="4447309" cy="489247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24690" y="129886"/>
            <a:ext cx="4447310" cy="488728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35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goes here</a:t>
            </a:r>
          </a:p>
          <a:p>
            <a:r>
              <a:rPr lang="en-US" altLang="zh-TW" dirty="0"/>
              <a:t>Change picture transparency to 70%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228600"/>
            <a:ext cx="3792745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92143"/>
            <a:ext cx="3792745" cy="28217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964653" y="446807"/>
            <a:ext cx="3721895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4964653" y="706579"/>
            <a:ext cx="3721895" cy="3922571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13" name="Frame 12"/>
          <p:cNvSpPr/>
          <p:nvPr userDrawn="1"/>
        </p:nvSpPr>
        <p:spPr>
          <a:xfrm>
            <a:off x="-4511" y="0"/>
            <a:ext cx="9175119" cy="5143500"/>
          </a:xfrm>
          <a:prstGeom prst="frame">
            <a:avLst>
              <a:gd name="adj1" fmla="val 25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90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228600"/>
            <a:ext cx="8633222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28601" y="707231"/>
            <a:ext cx="8633222" cy="3846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810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1" y="228600"/>
            <a:ext cx="8633222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28601" y="707232"/>
            <a:ext cx="4131128" cy="3952451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4730695" y="707232"/>
            <a:ext cx="4131128" cy="3952451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ts val="1590"/>
              </a:lnSpc>
              <a:buFont typeface="Arial" charset="0"/>
              <a:buChar char="•"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25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826432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0613" y="121673"/>
            <a:ext cx="8926461" cy="488674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9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H="1">
            <a:off x="3065740" y="1701801"/>
            <a:ext cx="11423" cy="2984499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6041041" y="1701801"/>
            <a:ext cx="11423" cy="2984499"/>
          </a:xfrm>
          <a:prstGeom prst="line">
            <a:avLst/>
          </a:prstGeom>
          <a:ln w="12700" cap="rnd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91032" y="2100263"/>
            <a:ext cx="2405533" cy="25860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1032" y="1701800"/>
            <a:ext cx="2405533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341109" y="2100263"/>
            <a:ext cx="2405533" cy="25860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341109" y="1701800"/>
            <a:ext cx="2405533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321640" y="2100263"/>
            <a:ext cx="2405533" cy="25860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6321640" y="1701800"/>
            <a:ext cx="2405533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91588" y="396689"/>
            <a:ext cx="6009212" cy="6563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2652" y="1053054"/>
            <a:ext cx="6008148" cy="282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6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text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91588" y="1706138"/>
            <a:ext cx="8295212" cy="2980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 baseline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2652" y="1053054"/>
            <a:ext cx="6008148" cy="282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91588" y="396690"/>
            <a:ext cx="6009212" cy="6563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50"/>
              </a:lnSpc>
              <a:buNone/>
              <a:defRPr sz="2400" b="1" i="0" baseline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TITLE GOES HERE (NO LONGER THAN TWO LINES)</a:t>
            </a:r>
          </a:p>
        </p:txBody>
      </p:sp>
    </p:spTree>
    <p:extLst>
      <p:ext uri="{BB962C8B-B14F-4D97-AF65-F5344CB8AC3E}">
        <p14:creationId xmlns:p14="http://schemas.microsoft.com/office/powerpoint/2010/main" val="13953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0" y="0"/>
            <a:ext cx="2743200" cy="51435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5409" y="2181113"/>
            <a:ext cx="2400300" cy="801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185652" y="846535"/>
            <a:ext cx="5500895" cy="3839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185652" y="446807"/>
            <a:ext cx="5500895" cy="259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885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titl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6433" y="457201"/>
            <a:ext cx="2902352" cy="211454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6433" y="2571751"/>
            <a:ext cx="2902352" cy="211454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114801" y="446807"/>
            <a:ext cx="4571747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114800" y="846535"/>
            <a:ext cx="4571747" cy="3839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5948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y side titl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6431" y="457201"/>
            <a:ext cx="3768213" cy="21145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6431" y="2571751"/>
            <a:ext cx="3768213" cy="211454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964653" y="446807"/>
            <a:ext cx="3721895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4653" y="846535"/>
            <a:ext cx="3721894" cy="3839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3524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35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Picture goes here</a:t>
            </a:r>
          </a:p>
          <a:p>
            <a:r>
              <a:rPr lang="en-US" altLang="zh-TW" dirty="0"/>
              <a:t>Change picture transparency to 70%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6604" y="396381"/>
            <a:ext cx="3792745" cy="3960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550"/>
              </a:lnSpc>
              <a:buNone/>
              <a:def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86604" y="802479"/>
            <a:ext cx="3792745" cy="28217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964653" y="446807"/>
            <a:ext cx="3721895" cy="259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4653" y="846535"/>
            <a:ext cx="3721894" cy="3839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90"/>
              </a:lnSpc>
              <a:buNone/>
              <a:defRPr sz="1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0023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96232"/>
            <a:ext cx="1098550" cy="7037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10005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  <p:extLst>
      <p:ext uri="{BB962C8B-B14F-4D97-AF65-F5344CB8AC3E}">
        <p14:creationId xmlns:p14="http://schemas.microsoft.com/office/powerpoint/2010/main" val="33345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1" r:id="rId2"/>
    <p:sldLayoutId id="2147483707" r:id="rId3"/>
    <p:sldLayoutId id="2147483708" r:id="rId4"/>
    <p:sldLayoutId id="2147483682" r:id="rId5"/>
    <p:sldLayoutId id="2147483714" r:id="rId6"/>
    <p:sldLayoutId id="2147483729" r:id="rId7"/>
    <p:sldLayoutId id="2147483668" r:id="rId8"/>
    <p:sldLayoutId id="2147483667" r:id="rId9"/>
    <p:sldLayoutId id="2147483656" r:id="rId10"/>
    <p:sldLayoutId id="2147483728" r:id="rId11"/>
    <p:sldLayoutId id="2147483710" r:id="rId12"/>
    <p:sldLayoutId id="214748365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  <p15:guide id="4" orient="horz" pos="29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pos="576" userDrawn="1">
          <p15:clr>
            <a:srgbClr val="F26B43"/>
          </p15:clr>
        </p15:guide>
        <p15:guide id="8" pos="1152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2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663DA1E4-1133-4F8A-AAEF-CC03444DA422}" type="datetimeFigureOut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0415DA89-355C-47FF-B6F8-E82C6F082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175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-4511" y="0"/>
            <a:ext cx="9175119" cy="5143500"/>
          </a:xfrm>
          <a:prstGeom prst="frame">
            <a:avLst>
              <a:gd name="adj1" fmla="val 25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alphaModFix amt="50000"/>
          </a:blip>
          <a:stretch>
            <a:fillRect/>
          </a:stretch>
        </p:blipFill>
        <p:spPr>
          <a:xfrm>
            <a:off x="7370325" y="4831404"/>
            <a:ext cx="1578769" cy="114300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>
            <a:off x="264964" y="4713973"/>
            <a:ext cx="1359300" cy="429527"/>
            <a:chOff x="353285" y="6285296"/>
            <a:chExt cx="1812400" cy="572703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353285" y="6285296"/>
              <a:ext cx="1812400" cy="572703"/>
            </a:xfrm>
            <a:prstGeom prst="roundRect">
              <a:avLst>
                <a:gd name="adj" fmla="val 41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19451" b="10165"/>
            <a:stretch/>
          </p:blipFill>
          <p:spPr>
            <a:xfrm>
              <a:off x="489253" y="6448765"/>
              <a:ext cx="1540465" cy="238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9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132" userDrawn="1">
          <p15:clr>
            <a:srgbClr val="F26B43"/>
          </p15:clr>
        </p15:guide>
        <p15:guide id="2" pos="5598" userDrawn="1">
          <p15:clr>
            <a:srgbClr val="F26B43"/>
          </p15:clr>
        </p15:guide>
        <p15:guide id="3" pos="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DC5F8A-3F9D-764C-B797-9E953E4B0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033" y="498081"/>
            <a:ext cx="2083136" cy="340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31720C-F8DB-EF4B-B934-9671F644AA9B}"/>
              </a:ext>
            </a:extLst>
          </p:cNvPr>
          <p:cNvSpPr txBox="1"/>
          <p:nvPr/>
        </p:nvSpPr>
        <p:spPr>
          <a:xfrm>
            <a:off x="0" y="16871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Intro to SEO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22 Most Basic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Questions &amp; Answers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80437" y="1683835"/>
            <a:ext cx="4007422" cy="2980163"/>
          </a:xfrm>
        </p:spPr>
        <p:txBody>
          <a:bodyPr/>
          <a:lstStyle/>
          <a:p>
            <a:r>
              <a:rPr lang="en-US" dirty="0" smtClean="0"/>
              <a:t>Discover valuable keywords you have content for or could make content for.</a:t>
            </a:r>
          </a:p>
          <a:p>
            <a:pPr lvl="1"/>
            <a:r>
              <a:rPr lang="en-US" dirty="0" smtClean="0"/>
              <a:t>Use BrightEdge Data Cube</a:t>
            </a:r>
          </a:p>
          <a:p>
            <a:pPr lvl="1"/>
            <a:r>
              <a:rPr lang="en-US" dirty="0" smtClean="0"/>
              <a:t>Talk to employees</a:t>
            </a:r>
          </a:p>
          <a:p>
            <a:pPr lvl="1"/>
            <a:r>
              <a:rPr lang="en-US" dirty="0" smtClean="0"/>
              <a:t>Interview customers</a:t>
            </a:r>
          </a:p>
          <a:p>
            <a:pPr lvl="1"/>
            <a:r>
              <a:rPr lang="en-US" dirty="0" smtClean="0"/>
              <a:t>Look at competitor sites</a:t>
            </a:r>
          </a:p>
          <a:p>
            <a:pPr lvl="1"/>
            <a:r>
              <a:rPr lang="en-US" dirty="0" smtClean="0"/>
              <a:t>Search on Google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Where do I start?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90" y="807727"/>
            <a:ext cx="4756141" cy="338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52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9" y="1460810"/>
            <a:ext cx="3625104" cy="2980163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dirty="0" smtClean="0"/>
              <a:t>More quality text is usually more authoritative. Try to make blog posts on major target keywords over 2000 words.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much do I write?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92" y="468436"/>
            <a:ext cx="5127308" cy="42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22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706137"/>
            <a:ext cx="3912783" cy="298016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dirty="0" smtClean="0"/>
              <a:t>Yes, put the keyword in the headline and the </a:t>
            </a:r>
            <a:r>
              <a:rPr lang="en-US" dirty="0" err="1" smtClean="0"/>
              <a:t>subheadline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 headlines matter?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27" y="396689"/>
            <a:ext cx="3781482" cy="447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9" y="1706137"/>
            <a:ext cx="3154500" cy="2980163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dirty="0" smtClean="0"/>
              <a:t>Yes, they matter in the sense that they indicate the logic of the site. Keep them organized and short and avoid excess tracking </a:t>
            </a:r>
            <a:r>
              <a:rPr lang="en-US" dirty="0" err="1" smtClean="0"/>
              <a:t>appendations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 URLs matter?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25" y="1053054"/>
            <a:ext cx="5207949" cy="301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95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7" y="1025911"/>
            <a:ext cx="8277960" cy="250902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These are markup tags that you put in your source code mostly for the search engines.</a:t>
            </a:r>
          </a:p>
          <a:p>
            <a:r>
              <a:rPr lang="en-US" sz="1600" dirty="0" smtClean="0"/>
              <a:t>The &lt;Title&gt; tag should contain the target keyword and avoid filler words.</a:t>
            </a:r>
          </a:p>
          <a:p>
            <a:r>
              <a:rPr lang="en-US" sz="1600" dirty="0" smtClean="0"/>
              <a:t>The &lt;meta name=“description”&gt; tag will often show up in the SERPs and should have a concise explanation and a call to action, a little bit of marketing polish.</a:t>
            </a:r>
          </a:p>
          <a:p>
            <a:r>
              <a:rPr lang="en-US" sz="1600" dirty="0" smtClean="0"/>
              <a:t>The &lt;meta name=“keywords”&gt; tag is not used in the US, but is still used outside US.</a:t>
            </a:r>
          </a:p>
          <a:p>
            <a:r>
              <a:rPr lang="en-US" sz="1600" dirty="0" smtClean="0"/>
              <a:t>OG tags are open graph tags that are used for social posting.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meta data?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85" y="3076026"/>
            <a:ext cx="723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06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80437" y="1538872"/>
            <a:ext cx="3500188" cy="2980163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en-US" dirty="0" smtClean="0"/>
              <a:t>You need access to your company’s CMS or content management system, examples include WordPress, Drupal, and others.</a:t>
            </a:r>
          </a:p>
          <a:p>
            <a:pPr>
              <a:lnSpc>
                <a:spcPts val="1700"/>
              </a:lnSpc>
            </a:pPr>
            <a:r>
              <a:rPr lang="en-US" dirty="0" smtClean="0"/>
              <a:t>Most </a:t>
            </a:r>
            <a:r>
              <a:rPr lang="en-US" dirty="0" err="1" smtClean="0"/>
              <a:t>CMSes</a:t>
            </a:r>
            <a:r>
              <a:rPr lang="en-US" dirty="0" smtClean="0"/>
              <a:t> create markup code from the normal visual editor interface.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I edit metadata?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54" y="949960"/>
            <a:ext cx="4807092" cy="36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41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159738"/>
            <a:ext cx="8295212" cy="1403735"/>
          </a:xfrm>
        </p:spPr>
        <p:txBody>
          <a:bodyPr/>
          <a:lstStyle/>
          <a:p>
            <a:r>
              <a:rPr lang="en-US" dirty="0" smtClean="0"/>
              <a:t>Include them on every page.</a:t>
            </a:r>
          </a:p>
          <a:p>
            <a:r>
              <a:rPr lang="en-US" dirty="0" smtClean="0"/>
              <a:t>Thin the images to less than 60k file size each.</a:t>
            </a:r>
          </a:p>
          <a:p>
            <a:r>
              <a:rPr lang="en-US" dirty="0" smtClean="0"/>
              <a:t>Put the keywords in the filename, e.g. snowtires.jpg.</a:t>
            </a:r>
          </a:p>
          <a:p>
            <a:r>
              <a:rPr lang="en-US" dirty="0" smtClean="0"/>
              <a:t>Add alt-text using the keywords on each image.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I use images?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8" y="2552322"/>
            <a:ext cx="7037581" cy="244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49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237785"/>
            <a:ext cx="3700910" cy="2980163"/>
          </a:xfrm>
        </p:spPr>
        <p:txBody>
          <a:bodyPr/>
          <a:lstStyle/>
          <a:p>
            <a:r>
              <a:rPr lang="en-US" dirty="0" smtClean="0"/>
              <a:t>Make sure the NAP, name, address, and phone, is correct and consistent in every instance on your site and on social sites.</a:t>
            </a:r>
          </a:p>
          <a:p>
            <a:r>
              <a:rPr lang="en-US" dirty="0" smtClean="0"/>
              <a:t>Make separate pages for each location.</a:t>
            </a:r>
          </a:p>
          <a:p>
            <a:r>
              <a:rPr lang="en-US" dirty="0" smtClean="0"/>
              <a:t>Add local </a:t>
            </a:r>
            <a:r>
              <a:rPr lang="en-US" dirty="0" err="1" smtClean="0"/>
              <a:t>placename</a:t>
            </a:r>
            <a:r>
              <a:rPr lang="en-US" dirty="0" smtClean="0"/>
              <a:t>-rich content.</a:t>
            </a:r>
          </a:p>
          <a:p>
            <a:r>
              <a:rPr lang="en-US" dirty="0" smtClean="0"/>
              <a:t>Add local images.</a:t>
            </a:r>
          </a:p>
          <a:p>
            <a:r>
              <a:rPr lang="en-US" dirty="0" smtClean="0"/>
              <a:t>Secure local reviews.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How do I do local SEO?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17" y="396689"/>
            <a:ext cx="4898383" cy="43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16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706137"/>
            <a:ext cx="3299466" cy="2980163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dirty="0" smtClean="0"/>
              <a:t>Yes, they do.</a:t>
            </a:r>
          </a:p>
          <a:p>
            <a:pPr>
              <a:lnSpc>
                <a:spcPts val="1700"/>
              </a:lnSpc>
            </a:pPr>
            <a:r>
              <a:rPr lang="en-US" dirty="0" smtClean="0"/>
              <a:t>Link to and from each page you publish.</a:t>
            </a:r>
          </a:p>
          <a:p>
            <a:pPr>
              <a:lnSpc>
                <a:spcPts val="1700"/>
              </a:lnSpc>
            </a:pPr>
            <a:r>
              <a:rPr lang="en-US" dirty="0" smtClean="0"/>
              <a:t>Use anchor text (the blue hyperlinked text) topically aligned to the destination page.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 internal links matter?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63" y="1817647"/>
            <a:ext cx="4913695" cy="213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35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200970" y="1706137"/>
            <a:ext cx="3823571" cy="2980163"/>
          </a:xfrm>
        </p:spPr>
        <p:txBody>
          <a:bodyPr/>
          <a:lstStyle/>
          <a:p>
            <a:r>
              <a:rPr lang="en-US" dirty="0" smtClean="0"/>
              <a:t>Publish great original content.</a:t>
            </a:r>
          </a:p>
          <a:p>
            <a:r>
              <a:rPr lang="en-US" dirty="0" smtClean="0"/>
              <a:t>Promote it in social and email.</a:t>
            </a:r>
          </a:p>
          <a:p>
            <a:r>
              <a:rPr lang="en-US" dirty="0" smtClean="0"/>
              <a:t>People will link to it.</a:t>
            </a:r>
          </a:p>
          <a:p>
            <a:r>
              <a:rPr lang="en-US" dirty="0" smtClean="0"/>
              <a:t>Ask people you know to link to it.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I get external links?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45" y="1166450"/>
            <a:ext cx="4971392" cy="29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17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706137"/>
            <a:ext cx="3600549" cy="298016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dirty="0" smtClean="0"/>
              <a:t>The discipline of making your content more visible at Google.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91588" y="396689"/>
            <a:ext cx="6009212" cy="656365"/>
          </a:xfrm>
        </p:spPr>
        <p:txBody>
          <a:bodyPr/>
          <a:lstStyle/>
          <a:p>
            <a:r>
              <a:rPr lang="en-US" b="0" dirty="0" smtClean="0"/>
              <a:t>What Is SEO?</a:t>
            </a:r>
            <a:endParaRPr lang="en-US" b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37" y="956090"/>
            <a:ext cx="4772490" cy="34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449664"/>
            <a:ext cx="3344071" cy="298016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dirty="0" smtClean="0"/>
              <a:t>Multiple pages addressing a related topic: caring for pets, traveling by backpack, whitewater rafting.</a:t>
            </a:r>
          </a:p>
          <a:p>
            <a:pPr>
              <a:lnSpc>
                <a:spcPts val="1800"/>
              </a:lnSpc>
            </a:pPr>
            <a:r>
              <a:rPr lang="en-US" dirty="0" smtClean="0"/>
              <a:t>Multiple pages build breadth, depth, and authority.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 content clusters?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09" y="887994"/>
            <a:ext cx="4806176" cy="397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0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4226319" y="2174479"/>
            <a:ext cx="5018049" cy="2980163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Yes, start writing, optimizing, and publishing.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Results will follow.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I know enough to start?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05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CFA93AE-65A9-4D4D-94C4-54F6B98016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b="0" dirty="0">
                <a:solidFill>
                  <a:srgbClr val="333333"/>
                </a:solidFill>
              </a:rPr>
              <a:t>How do you do SEO? DCOM methodology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9392" y="2283943"/>
            <a:ext cx="4439412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</a:rPr>
              <a:t>DCOM for SEO</a:t>
            </a:r>
          </a:p>
          <a:p>
            <a:pPr algn="ctr"/>
            <a:r>
              <a:rPr lang="en-US" sz="2100" dirty="0">
                <a:solidFill>
                  <a:schemeClr val="tx2"/>
                </a:solidFill>
              </a:rPr>
              <a:t>Put the DCOM in your dotcom</a:t>
            </a:r>
          </a:p>
        </p:txBody>
      </p:sp>
      <p:pic>
        <p:nvPicPr>
          <p:cNvPr id="5" name="Picture 2" descr="aede8bd0-007b-4f77-ad87-0761870ffc21@mex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04" y="857587"/>
            <a:ext cx="3680688" cy="356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3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706137"/>
            <a:ext cx="3979690" cy="2980163"/>
          </a:xfrm>
        </p:spPr>
        <p:txBody>
          <a:bodyPr/>
          <a:lstStyle/>
          <a:p>
            <a:r>
              <a:rPr lang="en-US" dirty="0" smtClean="0"/>
              <a:t>SERPs are search engine results pages.</a:t>
            </a:r>
          </a:p>
          <a:p>
            <a:endParaRPr lang="en-US" dirty="0"/>
          </a:p>
          <a:p>
            <a:r>
              <a:rPr lang="en-US" dirty="0" smtClean="0"/>
              <a:t>Rankings are the position content sits in on the SERPs.</a:t>
            </a:r>
          </a:p>
          <a:p>
            <a:endParaRPr lang="en-US" dirty="0"/>
          </a:p>
          <a:p>
            <a:r>
              <a:rPr lang="en-US" dirty="0" smtClean="0"/>
              <a:t>Better ranked content gets about twice as many clicks for each position up.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23959" y="396689"/>
            <a:ext cx="4325378" cy="656365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are SERPs and rankings?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25" y="216524"/>
            <a:ext cx="4735748" cy="46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40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471966"/>
            <a:ext cx="4983300" cy="2980163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dirty="0" smtClean="0"/>
              <a:t>A formula that decides the ranking order of search results.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What is an algorithm?</a:t>
            </a:r>
            <a:endParaRPr lang="en-US" dirty="0"/>
          </a:p>
        </p:txBody>
      </p:sp>
      <p:pic>
        <p:nvPicPr>
          <p:cNvPr id="2050" name="Picture 2" descr="Image result for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49794"/>
            <a:ext cx="6608956" cy="20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70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650382"/>
            <a:ext cx="3830447" cy="2980163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dirty="0" smtClean="0"/>
              <a:t>It is code that visits sites and collects the text and image information for its index.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What is a crawler or search bot?</a:t>
            </a:r>
            <a:endParaRPr lang="en-US" dirty="0"/>
          </a:p>
        </p:txBody>
      </p:sp>
      <p:pic>
        <p:nvPicPr>
          <p:cNvPr id="3074" name="Picture 2" descr="Image result for search craw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25" y="1053054"/>
            <a:ext cx="4796862" cy="37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68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246622" y="1550020"/>
            <a:ext cx="3210256" cy="2980163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dirty="0" smtClean="0"/>
              <a:t>Small sites should expand to 500 pages and then 1000 and then 2000.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How big should my site be for SEO?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78" y="1170750"/>
            <a:ext cx="5473565" cy="362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161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706137"/>
            <a:ext cx="4225017" cy="2980163"/>
          </a:xfrm>
        </p:spPr>
        <p:txBody>
          <a:bodyPr/>
          <a:lstStyle/>
          <a:p>
            <a:r>
              <a:rPr lang="en-US" dirty="0" smtClean="0"/>
              <a:t>Broken links and images, slow or never-loading pages</a:t>
            </a:r>
            <a:r>
              <a:rPr lang="en-US" dirty="0"/>
              <a:t>;</a:t>
            </a:r>
            <a:r>
              <a:rPr lang="en-US" dirty="0" smtClean="0"/>
              <a:t> very, very bad.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91587" y="396689"/>
            <a:ext cx="7626140" cy="65636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are site errors? How bad are they for SEO?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05" y="1218348"/>
            <a:ext cx="42576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598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391588" y="1706137"/>
            <a:ext cx="3278165" cy="2980163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en-US" dirty="0" smtClean="0"/>
              <a:t>Yes.</a:t>
            </a:r>
          </a:p>
          <a:p>
            <a:pPr>
              <a:lnSpc>
                <a:spcPts val="1700"/>
              </a:lnSpc>
            </a:pPr>
            <a:r>
              <a:rPr lang="en-US" dirty="0" smtClean="0"/>
              <a:t>You should publish at least twice a week.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91587" y="396689"/>
            <a:ext cx="6968217" cy="656365"/>
          </a:xfrm>
        </p:spPr>
        <p:txBody>
          <a:bodyPr>
            <a:normAutofit/>
          </a:bodyPr>
          <a:lstStyle/>
          <a:p>
            <a:r>
              <a:rPr lang="en-US" dirty="0" smtClean="0"/>
              <a:t>Should I have a blog? How often should I publish?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49" y="1131111"/>
            <a:ext cx="5291298" cy="38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909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9R78oqu"/>
  <p:tag name="ARTICULATE_DESIGN_ID_READ ME" val="7F4OkdLb"/>
  <p:tag name="ARTICULATE_DESIGN_ID_CONTENT SLIDES" val="438IMPdI"/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AD ME">
  <a:themeElements>
    <a:clrScheme name="Custom 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8BBD2"/>
      </a:accent1>
      <a:accent2>
        <a:srgbClr val="F8D223"/>
      </a:accent2>
      <a:accent3>
        <a:srgbClr val="F0602E"/>
      </a:accent3>
      <a:accent4>
        <a:srgbClr val="50B747"/>
      </a:accent4>
      <a:accent5>
        <a:srgbClr val="009DDA"/>
      </a:accent5>
      <a:accent6>
        <a:srgbClr val="EB3927"/>
      </a:accent6>
      <a:hlink>
        <a:srgbClr val="009DDA"/>
      </a:hlink>
      <a:folHlink>
        <a:srgbClr val="2279B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ightEdge SMX Advanced (Seattle 6.12.18)" id="{A3CC5367-E780-4231-BB33-F983FDDDED14}" vid="{588A2D33-8C1A-4961-ABF0-4F0F9CFEDEAA}"/>
    </a:ext>
  </a:extLst>
</a:theme>
</file>

<file path=ppt/theme/theme2.xml><?xml version="1.0" encoding="utf-8"?>
<a:theme xmlns:a="http://schemas.openxmlformats.org/drawingml/2006/main" name="Content Slides">
  <a:themeElements>
    <a:clrScheme name="Custom 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8BBD2"/>
      </a:accent1>
      <a:accent2>
        <a:srgbClr val="F8D223"/>
      </a:accent2>
      <a:accent3>
        <a:srgbClr val="F0602E"/>
      </a:accent3>
      <a:accent4>
        <a:srgbClr val="50B747"/>
      </a:accent4>
      <a:accent5>
        <a:srgbClr val="009DDA"/>
      </a:accent5>
      <a:accent6>
        <a:srgbClr val="EB3927"/>
      </a:accent6>
      <a:hlink>
        <a:srgbClr val="009DDA"/>
      </a:hlink>
      <a:folHlink>
        <a:srgbClr val="2279B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ightEdge SMX Advanced (Seattle 6.12.18)" id="{A3CC5367-E780-4231-BB33-F983FDDDED14}" vid="{AF52CDD4-6362-46A5-8A1D-45FE7B44E9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ightEdge SMX Advanced (Seattle 6.12.18)" id="{A3CC5367-E780-4231-BB33-F983FDDDED14}" vid="{85BFB379-F9D8-4A41-B805-6C446D2522B2}"/>
    </a:ext>
  </a:extLst>
</a:theme>
</file>

<file path=ppt/theme/theme4.xml><?xml version="1.0" encoding="utf-8"?>
<a:theme xmlns:a="http://schemas.openxmlformats.org/drawingml/2006/main" name="Program &amp; Spea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ightEdge SMX Advanced (Seattle 6.12.18)" id="{A3CC5367-E780-4231-BB33-F983FDDDED14}" vid="{CBB00169-748B-4F18-8B4F-A71083CF86E5}"/>
    </a:ext>
  </a:extLst>
</a:theme>
</file>

<file path=ppt/theme/theme5.xml><?xml version="1.0" encoding="utf-8"?>
<a:theme xmlns:a="http://schemas.openxmlformats.org/drawingml/2006/main" name="1_Blue">
  <a:themeElements>
    <a:clrScheme name="Custom 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8BBD2"/>
      </a:accent1>
      <a:accent2>
        <a:srgbClr val="F8D223"/>
      </a:accent2>
      <a:accent3>
        <a:srgbClr val="F0602E"/>
      </a:accent3>
      <a:accent4>
        <a:srgbClr val="50B747"/>
      </a:accent4>
      <a:accent5>
        <a:srgbClr val="009DDA"/>
      </a:accent5>
      <a:accent6>
        <a:srgbClr val="EB3927"/>
      </a:accent6>
      <a:hlink>
        <a:srgbClr val="009DDA"/>
      </a:hlink>
      <a:folHlink>
        <a:srgbClr val="22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ightEdge SMX Advanced (Seattle 6.12.18)" id="{A3CC5367-E780-4231-BB33-F983FDDDED14}" vid="{2221E1FF-40C7-4A79-8D5B-D27DD214332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 ME</Template>
  <TotalTime>13446</TotalTime>
  <Words>699</Words>
  <Application>Microsoft Office PowerPoint</Application>
  <PresentationFormat>On-screen Show (16:9)</PresentationFormat>
  <Paragraphs>83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READ ME</vt:lpstr>
      <vt:lpstr>Content Slides</vt:lpstr>
      <vt:lpstr>Office Theme</vt:lpstr>
      <vt:lpstr>Program &amp; Speakers</vt:lpstr>
      <vt:lpstr>1_Blue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Bao</dc:creator>
  <cp:lastModifiedBy>Erik Newton</cp:lastModifiedBy>
  <cp:revision>411</cp:revision>
  <dcterms:created xsi:type="dcterms:W3CDTF">2018-06-04T20:42:54Z</dcterms:created>
  <dcterms:modified xsi:type="dcterms:W3CDTF">2018-07-05T16:43:11Z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AE0136FB-4D32-4E4A-A47E-04870C496AE4</vt:lpwstr>
  </property>
  <property fmtid="{D5CDD505-2E9C-101B-9397-08002B2CF9AE}" pid="3" name="ArticulatePath">
    <vt:lpwstr>BrightEdge SMX Advanced (Seattle 6.12.18)</vt:lpwstr>
  </property>
</Properties>
</file>