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  <p:embeddedFont>
      <p:font typeface="Roboto Black" panose="02000000000000000000" pitchFamily="2" charset="0"/>
      <p:bold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2376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4b5cdabf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564b5cdab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34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4c0d473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4c0d4730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</a:t>
            </a:r>
            <a:endParaRPr/>
          </a:p>
        </p:txBody>
      </p:sp>
      <p:sp>
        <p:nvSpPr>
          <p:cNvPr id="203" name="Google Shape;203;g64c0d4730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60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53b6f61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53b6f614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653b6f614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94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f71ffaa7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f71ffaa7b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6f71ffaa7b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86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4c0d4730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4c0d47300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64c0d47300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0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4c0d4730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4c0d4730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64c0d4730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43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53b6f61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53b6f614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653b6f614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96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4c0d4730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4c0d47300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64c0d47300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345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f71ffaa7b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6f71ffaa7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93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f71ffaa7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f71ffaa7b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6f71ffaa7b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1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4ae1c392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4ae1c392a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64ae1c392a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68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ae1c39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4ae1c392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ae1c392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84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ae1c392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ae1c392a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64ae1c392a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2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4c0d4730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4c0d47300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64c0d47300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87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064376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0643761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630643761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3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05e05e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05e05e8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6405e05e8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25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30643761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306437612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6306437612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86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f71ffaa7b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6f71ffaa7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29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mailto:ux@brightedge.co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9981" y="378782"/>
            <a:ext cx="1592037" cy="22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0" y="2458630"/>
            <a:ext cx="12192000" cy="7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4876800" y="4657725"/>
            <a:ext cx="2438400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F5F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0" y="3371087"/>
            <a:ext cx="12192000" cy="35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4"/>
          </p:nvPr>
        </p:nvSpPr>
        <p:spPr>
          <a:xfrm>
            <a:off x="0" y="3827292"/>
            <a:ext cx="12192000" cy="35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2294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578427" y="1787236"/>
            <a:ext cx="11035145" cy="4335637"/>
          </a:xfrm>
          <a:prstGeom prst="roundRect">
            <a:avLst>
              <a:gd name="adj" fmla="val 1495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760508" y="2233655"/>
            <a:ext cx="9393380" cy="366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994306" y="2233653"/>
            <a:ext cx="634583" cy="366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9DD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9D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-2" y="337038"/>
            <a:ext cx="12192000" cy="5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462152" y="1153390"/>
            <a:ext cx="1267691" cy="1267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1551" y="1431225"/>
            <a:ext cx="708891" cy="64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775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2654" y="6472936"/>
            <a:ext cx="1383571" cy="20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ext">
  <p:cSld name="Full Page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5859" y="1633928"/>
            <a:ext cx="11060282" cy="453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440"/>
              <a:buFont typeface="Courier New"/>
              <a:buChar char="o"/>
              <a:defRPr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440"/>
              <a:buFont typeface="Noto Sans Symbols"/>
              <a:buChar char="▪"/>
              <a:defRPr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440"/>
              <a:buFont typeface="Noto Sans Symbols"/>
              <a:buChar char="▪"/>
              <a:defRPr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0" y="968681"/>
            <a:ext cx="1219200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909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0" y="281647"/>
            <a:ext cx="12192000" cy="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ing 3 items w/ hightlighted text">
  <p:cSld name="Listing 3 items w/ hightlighte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4876800" y="0"/>
            <a:ext cx="2438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7315200" y="0"/>
            <a:ext cx="24384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9753600" y="0"/>
            <a:ext cx="2438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002306" y="3429000"/>
            <a:ext cx="2177957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7445422" y="3442447"/>
            <a:ext cx="2177957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9883821" y="3442447"/>
            <a:ext cx="2177957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4"/>
          </p:nvPr>
        </p:nvSpPr>
        <p:spPr>
          <a:xfrm>
            <a:off x="5002306" y="2081352"/>
            <a:ext cx="2177957" cy="134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6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5"/>
          </p:nvPr>
        </p:nvSpPr>
        <p:spPr>
          <a:xfrm>
            <a:off x="7445421" y="2081352"/>
            <a:ext cx="2177957" cy="134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6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6"/>
          </p:nvPr>
        </p:nvSpPr>
        <p:spPr>
          <a:xfrm>
            <a:off x="9883820" y="2081352"/>
            <a:ext cx="2177957" cy="134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6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7"/>
          </p:nvPr>
        </p:nvSpPr>
        <p:spPr>
          <a:xfrm>
            <a:off x="515471" y="2762041"/>
            <a:ext cx="3948953" cy="5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8"/>
          </p:nvPr>
        </p:nvSpPr>
        <p:spPr>
          <a:xfrm>
            <a:off x="515471" y="3303505"/>
            <a:ext cx="3948953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909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146500" y="-120800"/>
            <a:ext cx="12452400" cy="7145700"/>
          </a:xfrm>
          <a:prstGeom prst="rect">
            <a:avLst/>
          </a:prstGeom>
          <a:solidFill>
            <a:srgbClr val="009DD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Text - Blue Gradient">
  <p:cSld name="Highlighted Text - Blue Gradi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396" y="-2"/>
            <a:ext cx="6096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0" y="2481011"/>
            <a:ext cx="6094396" cy="63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0" y="3455504"/>
            <a:ext cx="6094396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909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2654" y="6472936"/>
            <a:ext cx="1383571" cy="20457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579688" y="842341"/>
            <a:ext cx="5316537" cy="454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text/media">
  <p:cSld name="general text/med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22118" y="2274849"/>
            <a:ext cx="11060282" cy="397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23536" y="1404071"/>
            <a:ext cx="8010864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522118" y="528918"/>
            <a:ext cx="8012282" cy="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d me">
  <p:cSld name="read m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 r="60000"/>
          <a:stretch/>
        </p:blipFill>
        <p:spPr>
          <a:xfrm>
            <a:off x="0" y="0"/>
            <a:ext cx="4876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711" y="1659046"/>
            <a:ext cx="1277357" cy="127735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/>
        </p:nvSpPr>
        <p:spPr>
          <a:xfrm>
            <a:off x="5423001" y="479341"/>
            <a:ext cx="5295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Get the latest BrightEdge PowerPoint Template And Other Useful Resources</a:t>
            </a: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5423002" y="1397520"/>
            <a:ext cx="5295039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Main Template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Key Slides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Charts Template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BrightEdge Product Logos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Customers logos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Icons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Images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5423004" y="5542204"/>
            <a:ext cx="59416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concerns, </a:t>
            </a:r>
            <a:br>
              <a:rPr lang="en-US" sz="1600" b="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feel free to email the design team at </a:t>
            </a:r>
            <a:r>
              <a:rPr lang="en-US" sz="1600" b="0" i="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creative@brightedge.com</a:t>
            </a:r>
            <a:endParaRPr sz="1600" b="0" i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1" y="3190395"/>
            <a:ext cx="4876800" cy="102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75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5775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12654" y="6472936"/>
            <a:ext cx="1383571" cy="2045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hyperlink" Target="https://biteable.com/blog/tips/video-marketing-statistics/" TargetMode="Externa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>
            <a:off x="0" y="1145375"/>
            <a:ext cx="121920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Leveraging video to help</a:t>
            </a:r>
            <a:br>
              <a:rPr lang="en-US" sz="6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6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support your SEO strategies</a:t>
            </a:r>
            <a:endParaRPr sz="6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0" y="4061475"/>
            <a:ext cx="121920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you included video in your SEO strategy? 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haven’t you are leaving something out. 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/>
          <p:nvPr/>
        </p:nvSpPr>
        <p:spPr>
          <a:xfrm>
            <a:off x="0" y="-1905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4">
            <a:alphaModFix amt="36000"/>
          </a:blip>
          <a:srcRect b="15469"/>
          <a:stretch/>
        </p:blipFill>
        <p:spPr>
          <a:xfrm>
            <a:off x="0" y="0"/>
            <a:ext cx="12192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/>
        </p:nvSpPr>
        <p:spPr>
          <a:xfrm>
            <a:off x="621300" y="5962200"/>
            <a:ext cx="62997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-US" sz="1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https://biteable.com/blog/tips/video-marketing-statistics/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716550" y="459775"/>
            <a:ext cx="94179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Why you may want to consider YouTube?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" name="Google Shape;209;p20"/>
          <p:cNvSpPr txBox="1">
            <a:spLocks noGrp="1"/>
          </p:cNvSpPr>
          <p:nvPr>
            <p:ph type="body" idx="1"/>
          </p:nvPr>
        </p:nvSpPr>
        <p:spPr>
          <a:xfrm>
            <a:off x="716550" y="2109300"/>
            <a:ext cx="38745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 smtClean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1.9B</a:t>
            </a:r>
            <a:endParaRPr sz="9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830850" y="3806400"/>
            <a:ext cx="3036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 1.9  billion users </a:t>
            </a:r>
            <a:b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worldwide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507500" y="3806400"/>
            <a:ext cx="2941200" cy="3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Users view more than 1 billion hours of video each day on YouTube.</a:t>
            </a:r>
            <a:endParaRPr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2" name="Google Shape;212;p20"/>
          <p:cNvCxnSpPr/>
          <p:nvPr/>
        </p:nvCxnSpPr>
        <p:spPr>
          <a:xfrm>
            <a:off x="4094175" y="192405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0"/>
          <p:cNvSpPr txBox="1">
            <a:spLocks noGrp="1"/>
          </p:cNvSpPr>
          <p:nvPr>
            <p:ph type="body" idx="2"/>
          </p:nvPr>
        </p:nvSpPr>
        <p:spPr>
          <a:xfrm>
            <a:off x="4507500" y="2109300"/>
            <a:ext cx="38745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1B</a:t>
            </a:r>
            <a:endParaRPr sz="9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8298450" y="2530050"/>
            <a:ext cx="25029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 most popular site in the world</a:t>
            </a:r>
            <a:endParaRPr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5" name="Google Shape;215;p20"/>
          <p:cNvCxnSpPr/>
          <p:nvPr/>
        </p:nvCxnSpPr>
        <p:spPr>
          <a:xfrm>
            <a:off x="7923225" y="192405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0"/>
          <p:cNvSpPr txBox="1">
            <a:spLocks noGrp="1"/>
          </p:cNvSpPr>
          <p:nvPr>
            <p:ph type="body" idx="3"/>
          </p:nvPr>
        </p:nvSpPr>
        <p:spPr>
          <a:xfrm>
            <a:off x="8317500" y="1728300"/>
            <a:ext cx="30363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2nd</a:t>
            </a:r>
            <a:endParaRPr sz="4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8298450" y="4142250"/>
            <a:ext cx="2502900" cy="3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Mobile video consumption rises by 100% every year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body" idx="4"/>
          </p:nvPr>
        </p:nvSpPr>
        <p:spPr>
          <a:xfrm>
            <a:off x="8317500" y="3341250"/>
            <a:ext cx="30363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100%</a:t>
            </a:r>
            <a:endParaRPr sz="4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/>
          <p:nvPr/>
        </p:nvSpPr>
        <p:spPr>
          <a:xfrm>
            <a:off x="0" y="-1905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 amt="31000"/>
          </a:blip>
          <a:srcRect t="7813" b="7813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 txBox="1"/>
          <p:nvPr/>
        </p:nvSpPr>
        <p:spPr>
          <a:xfrm>
            <a:off x="-1442000" y="6858000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30909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How do you get your videos to show up on YouTube?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body" idx="1"/>
          </p:nvPr>
        </p:nvSpPr>
        <p:spPr>
          <a:xfrm>
            <a:off x="4342200" y="1587150"/>
            <a:ext cx="7050300" cy="4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Channel presence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industry keywords to optimize for a strong channel. </a:t>
            </a:r>
            <a:b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more subscribers, the better!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Encourage people to subscribe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playlists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Publish regularly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Keyword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Rich Video Titles, Tags &amp; Description – Use highly searched topics (also a great place  to include a video transcript)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 smart with your Thumbnails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They have a big impact on CTR!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Clear, engaging, interesting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1280x780 resolution, 16:9 aspect ratio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CTR impacts ranking!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716550" y="2495550"/>
            <a:ext cx="2367600" cy="29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 has dIfferent ranking factors than Google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716550" y="459775"/>
            <a:ext cx="94179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Getting your video to show up on YouTube...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716550" y="1924050"/>
            <a:ext cx="2769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YOU KNOW?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" name="Google Shape;231;p21"/>
          <p:cNvCxnSpPr/>
          <p:nvPr/>
        </p:nvCxnSpPr>
        <p:spPr>
          <a:xfrm>
            <a:off x="3713175" y="192405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/>
          <p:nvPr/>
        </p:nvSpPr>
        <p:spPr>
          <a:xfrm>
            <a:off x="0" y="-1905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3">
            <a:alphaModFix amt="31000"/>
          </a:blip>
          <a:srcRect t="7813" b="7813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716550" y="2495550"/>
            <a:ext cx="2367600" cy="29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 has dIfferent ranking factors than Google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716550" y="459775"/>
            <a:ext cx="94179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Getting your video to show up on YouTube...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716550" y="1924050"/>
            <a:ext cx="2769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YOU KNOW?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22"/>
          <p:cNvCxnSpPr/>
          <p:nvPr/>
        </p:nvCxnSpPr>
        <p:spPr>
          <a:xfrm>
            <a:off x="3713175" y="192405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2"/>
          <p:cNvSpPr txBox="1">
            <a:spLocks noGrp="1"/>
          </p:cNvSpPr>
          <p:nvPr>
            <p:ph type="body" idx="1"/>
          </p:nvPr>
        </p:nvSpPr>
        <p:spPr>
          <a:xfrm>
            <a:off x="4342200" y="1988475"/>
            <a:ext cx="7050300" cy="4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People interacting with your video matters!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Comments, Likes, Views, Time Watched,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% of Video Watched (video retention)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Subscriptions Driven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Shares on Twitter, Facebook, LinkedIn, etc.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3">
            <a:alphaModFix amt="38000"/>
          </a:blip>
          <a:srcRect b="15626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748750" y="1240025"/>
            <a:ext cx="113481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</a:rPr>
              <a:t>Putting time and effort into creating quality videos pays off...</a:t>
            </a: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716550" y="459775"/>
            <a:ext cx="5436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Video quality matters!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748750" y="4267200"/>
            <a:ext cx="2438400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HD Videos are more likely to rank on YouTube page 1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716550" y="2516100"/>
            <a:ext cx="21219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HD</a:t>
            </a:r>
            <a:endParaRPr sz="9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55" name="Google Shape;255;p23"/>
          <p:cNvCxnSpPr/>
          <p:nvPr/>
        </p:nvCxnSpPr>
        <p:spPr>
          <a:xfrm>
            <a:off x="3493325" y="245745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3"/>
          <p:cNvCxnSpPr/>
          <p:nvPr/>
        </p:nvCxnSpPr>
        <p:spPr>
          <a:xfrm>
            <a:off x="7074925" y="245745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3"/>
          <p:cNvSpPr txBox="1"/>
          <p:nvPr/>
        </p:nvSpPr>
        <p:spPr>
          <a:xfrm>
            <a:off x="3962039" y="4267200"/>
            <a:ext cx="2677200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High production videos tend to perform better, generate more user interaction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(Backdrop, mic, 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lights, etc.)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58" name="Google Shape;2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688" y="2658451"/>
            <a:ext cx="800100" cy="13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7510601" y="4267200"/>
            <a:ext cx="2677200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Longer videos perform better, nobody wants to watch a 30-sec video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0" name="Google Shape;260;p23"/>
          <p:cNvSpPr txBox="1">
            <a:spLocks noGrp="1"/>
          </p:cNvSpPr>
          <p:nvPr>
            <p:ph type="body" idx="2"/>
          </p:nvPr>
        </p:nvSpPr>
        <p:spPr>
          <a:xfrm>
            <a:off x="7579425" y="2516100"/>
            <a:ext cx="38697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3min+</a:t>
            </a:r>
            <a:endParaRPr sz="9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/>
          <p:nvPr/>
        </p:nvSpPr>
        <p:spPr>
          <a:xfrm>
            <a:off x="0" y="19050"/>
            <a:ext cx="122493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 amt="39000"/>
          </a:blip>
          <a:srcRect b="15711"/>
          <a:stretch/>
        </p:blipFill>
        <p:spPr>
          <a:xfrm>
            <a:off x="0" y="0"/>
            <a:ext cx="1219200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5318100" y="3047700"/>
            <a:ext cx="6873900" cy="3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Definitely leverage the BrightEdge platform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 suggest, including * wild card searches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Manual searches - site:youtube.com inurl:watch title:</a:t>
            </a:r>
            <a:r>
              <a:rPr lang="en-US" sz="2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topic</a:t>
            </a:r>
            <a:endParaRPr sz="22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75" y="2388891"/>
            <a:ext cx="4676925" cy="26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075" y="1836438"/>
            <a:ext cx="24384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 txBox="1"/>
          <p:nvPr/>
        </p:nvSpPr>
        <p:spPr>
          <a:xfrm>
            <a:off x="716550" y="459775"/>
            <a:ext cx="8351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How do I pick YouTube video topics?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5244550" y="2388900"/>
            <a:ext cx="113481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</a:rPr>
              <a:t>Keyword research for videos is key!</a:t>
            </a: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-57150" y="-8325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25"/>
          <p:cNvPicPr preferRelativeResize="0"/>
          <p:nvPr/>
        </p:nvPicPr>
        <p:blipFill rotWithShape="1">
          <a:blip r:embed="rId3">
            <a:alphaModFix amt="35000"/>
          </a:blip>
          <a:srcRect t="15626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>
            <a:spLocks noGrp="1"/>
          </p:cNvSpPr>
          <p:nvPr>
            <p:ph type="body" idx="1"/>
          </p:nvPr>
        </p:nvSpPr>
        <p:spPr>
          <a:xfrm>
            <a:off x="626650" y="2787500"/>
            <a:ext cx="10917600" cy="3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Ensure that your video is planned out and optimized upon release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Once </a:t>
            </a: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 algorithm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decides your video isn’t optimized, it is difficult to recover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Socialize video immediately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Close Captioning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Mute your video on page load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Provide the transcripts for your users (ideally with the video)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716550" y="459775"/>
            <a:ext cx="8351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More best practices...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66" y="1823891"/>
            <a:ext cx="1391867" cy="9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/>
          <p:nvPr/>
        </p:nvSpPr>
        <p:spPr>
          <a:xfrm>
            <a:off x="-19050" y="-1905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 amt="24000"/>
          </a:blip>
          <a:srcRect t="15626"/>
          <a:stretch/>
        </p:blipFill>
        <p:spPr>
          <a:xfrm>
            <a:off x="0" y="1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 txBox="1">
            <a:spLocks noGrp="1"/>
          </p:cNvSpPr>
          <p:nvPr>
            <p:ph type="body" idx="1"/>
          </p:nvPr>
        </p:nvSpPr>
        <p:spPr>
          <a:xfrm>
            <a:off x="810050" y="2135475"/>
            <a:ext cx="2580900" cy="18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Social Share buttons on the Video URL to make it easily shareable. More Social Signals = Better SEO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811800" y="459775"/>
            <a:ext cx="116280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socialize/amplify your video...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2" name="Google Shape;292;p26"/>
          <p:cNvSpPr txBox="1">
            <a:spLocks noGrp="1"/>
          </p:cNvSpPr>
          <p:nvPr>
            <p:ph type="body" idx="2"/>
          </p:nvPr>
        </p:nvSpPr>
        <p:spPr>
          <a:xfrm>
            <a:off x="811800" y="4401275"/>
            <a:ext cx="2580900" cy="4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Ensure video URLs have optimized Twitter card and Open Graph meta tags to optimize how video is shared on social media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3"/>
          </p:nvPr>
        </p:nvSpPr>
        <p:spPr>
          <a:xfrm>
            <a:off x="4200950" y="2135475"/>
            <a:ext cx="2580900" cy="18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Work with Social Team to share quality, important videos across social media platforms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26"/>
          <p:cNvSpPr txBox="1">
            <a:spLocks noGrp="1"/>
          </p:cNvSpPr>
          <p:nvPr>
            <p:ph type="body" idx="4"/>
          </p:nvPr>
        </p:nvSpPr>
        <p:spPr>
          <a:xfrm>
            <a:off x="4200950" y="4375650"/>
            <a:ext cx="2580900" cy="4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 working with partners to further promote video, build backlinks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5" name="Google Shape;295;p26"/>
          <p:cNvCxnSpPr/>
          <p:nvPr/>
        </p:nvCxnSpPr>
        <p:spPr>
          <a:xfrm>
            <a:off x="3721925" y="1619250"/>
            <a:ext cx="0" cy="449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26"/>
          <p:cNvSpPr txBox="1">
            <a:spLocks noGrp="1"/>
          </p:cNvSpPr>
          <p:nvPr>
            <p:ph type="body" idx="5"/>
          </p:nvPr>
        </p:nvSpPr>
        <p:spPr>
          <a:xfrm>
            <a:off x="7871050" y="2190750"/>
            <a:ext cx="2580900" cy="4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video to multiple platforms such as Vimeo, YouTube, etc.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7" name="Google Shape;297;p26"/>
          <p:cNvCxnSpPr/>
          <p:nvPr/>
        </p:nvCxnSpPr>
        <p:spPr>
          <a:xfrm>
            <a:off x="7360475" y="1619250"/>
            <a:ext cx="0" cy="449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26"/>
          <p:cNvSpPr txBox="1">
            <a:spLocks noGrp="1"/>
          </p:cNvSpPr>
          <p:nvPr>
            <p:ph type="body" idx="6"/>
          </p:nvPr>
        </p:nvSpPr>
        <p:spPr>
          <a:xfrm>
            <a:off x="7871050" y="4368500"/>
            <a:ext cx="2580900" cy="4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 to new video URLs from internal sources when possible (homepage, blog, etc.)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83399"/>
            <a:ext cx="381000" cy="3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475" y="3993975"/>
            <a:ext cx="471412" cy="4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0050" y="180975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0050" y="4081351"/>
            <a:ext cx="583824" cy="3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8850" y="1853299"/>
            <a:ext cx="471400" cy="44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88849" y="4024635"/>
            <a:ext cx="471400" cy="42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/>
          <p:nvPr/>
        </p:nvSpPr>
        <p:spPr>
          <a:xfrm>
            <a:off x="0" y="1583525"/>
            <a:ext cx="121920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 Short Demo</a:t>
            </a:r>
            <a:endParaRPr sz="6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0" y="3242325"/>
            <a:ext cx="121920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quick demo on how the BrightEdge Platform can help you!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/>
          <p:nvPr/>
        </p:nvSpPr>
        <p:spPr>
          <a:xfrm>
            <a:off x="0" y="10725"/>
            <a:ext cx="122301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"/>
          <p:cNvSpPr txBox="1"/>
          <p:nvPr/>
        </p:nvSpPr>
        <p:spPr>
          <a:xfrm>
            <a:off x="716550" y="459775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Time for questions! Ask away...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3">
            <a:alphaModFix/>
          </a:blip>
          <a:srcRect l="-973" t="4284" r="78909" b="11377"/>
          <a:stretch/>
        </p:blipFill>
        <p:spPr>
          <a:xfrm>
            <a:off x="1295400" y="1918675"/>
            <a:ext cx="2590801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8"/>
          <p:cNvSpPr txBox="1">
            <a:spLocks noGrp="1"/>
          </p:cNvSpPr>
          <p:nvPr>
            <p:ph type="body" idx="1"/>
          </p:nvPr>
        </p:nvSpPr>
        <p:spPr>
          <a:xfrm>
            <a:off x="-315150" y="4433850"/>
            <a:ext cx="58206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Tanu Javeri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SEO Manager</a:t>
            </a:r>
            <a:endParaRPr sz="2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20" name="Google Shape;320;p28"/>
          <p:cNvPicPr preferRelativeResize="0"/>
          <p:nvPr/>
        </p:nvPicPr>
        <p:blipFill rotWithShape="1">
          <a:blip r:embed="rId4">
            <a:alphaModFix/>
          </a:blip>
          <a:srcRect l="3750" t="34062" r="78388" b="9119"/>
          <a:stretch/>
        </p:blipFill>
        <p:spPr>
          <a:xfrm>
            <a:off x="5062000" y="1918675"/>
            <a:ext cx="23347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 rotWithShape="1">
          <a:blip r:embed="rId5">
            <a:alphaModFix/>
          </a:blip>
          <a:srcRect l="79131" t="8792" r="3269" b="23364"/>
          <a:stretch/>
        </p:blipFill>
        <p:spPr>
          <a:xfrm>
            <a:off x="8572500" y="1872550"/>
            <a:ext cx="2220400" cy="23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8"/>
          <p:cNvSpPr txBox="1">
            <a:spLocks noGrp="1"/>
          </p:cNvSpPr>
          <p:nvPr>
            <p:ph type="body" idx="2"/>
          </p:nvPr>
        </p:nvSpPr>
        <p:spPr>
          <a:xfrm>
            <a:off x="4457700" y="4433850"/>
            <a:ext cx="34482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Kevin Beares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Consultant</a:t>
            </a:r>
            <a:endParaRPr sz="2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3" name="Google Shape;323;p28"/>
          <p:cNvSpPr txBox="1">
            <a:spLocks noGrp="1"/>
          </p:cNvSpPr>
          <p:nvPr>
            <p:ph type="body" idx="3"/>
          </p:nvPr>
        </p:nvSpPr>
        <p:spPr>
          <a:xfrm>
            <a:off x="7958600" y="4433850"/>
            <a:ext cx="34482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 Brockhaus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Sr. SEO Analyst</a:t>
            </a:r>
            <a:endParaRPr sz="2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24" name="Google Shape;32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2654" y="6472936"/>
            <a:ext cx="1383568" cy="20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775" y="6528309"/>
            <a:ext cx="1464734" cy="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5781" y="5451757"/>
            <a:ext cx="1592037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86681" y="5451757"/>
            <a:ext cx="1592037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06474" y="5382524"/>
            <a:ext cx="977349" cy="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1905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 amt="49000"/>
          </a:blip>
          <a:srcRect t="9189"/>
          <a:stretch/>
        </p:blipFill>
        <p:spPr>
          <a:xfrm>
            <a:off x="0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/>
        </p:nvSpPr>
        <p:spPr>
          <a:xfrm>
            <a:off x="716550" y="459775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What you will learn today...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265200" y="2177775"/>
            <a:ext cx="9431400" cy="29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you should consider using video?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Video 101: Planning Out Your Video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Tools to Optimize Your Video and Increase Performance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Q&amp;A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775" y="6528309"/>
            <a:ext cx="1464734" cy="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2654" y="6472936"/>
            <a:ext cx="1383568" cy="20457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/>
          <p:nvPr/>
        </p:nvSpPr>
        <p:spPr>
          <a:xfrm>
            <a:off x="876300" y="2401500"/>
            <a:ext cx="93900" cy="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876300" y="3163500"/>
            <a:ext cx="93900" cy="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876300" y="3820725"/>
            <a:ext cx="93900" cy="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876300" y="4611300"/>
            <a:ext cx="93900" cy="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0" y="10725"/>
            <a:ext cx="122301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716550" y="459775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Your hosts for today’s webinar...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l="-973" t="4284" r="78909" b="11377"/>
          <a:stretch/>
        </p:blipFill>
        <p:spPr>
          <a:xfrm>
            <a:off x="1295400" y="1918675"/>
            <a:ext cx="2590801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-315150" y="4433850"/>
            <a:ext cx="58206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Tanu Javeri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SEO Manager</a:t>
            </a:r>
            <a:endParaRPr sz="2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750" t="34062" r="78388" b="9119"/>
          <a:stretch/>
        </p:blipFill>
        <p:spPr>
          <a:xfrm>
            <a:off x="5062000" y="1918675"/>
            <a:ext cx="23347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l="79131" t="8792" r="3269" b="23364"/>
          <a:stretch/>
        </p:blipFill>
        <p:spPr>
          <a:xfrm>
            <a:off x="8572500" y="1872550"/>
            <a:ext cx="2220400" cy="23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4457700" y="4433850"/>
            <a:ext cx="34482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Kevin Beares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Consultant</a:t>
            </a:r>
            <a:endParaRPr sz="2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3"/>
          </p:nvPr>
        </p:nvSpPr>
        <p:spPr>
          <a:xfrm>
            <a:off x="7958600" y="4433850"/>
            <a:ext cx="34482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 Brockhaus</a:t>
            </a:r>
            <a:b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Sr. SEO Analyst</a:t>
            </a:r>
            <a:endParaRPr sz="2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2654" y="6472936"/>
            <a:ext cx="1383568" cy="20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775" y="6528309"/>
            <a:ext cx="1464734" cy="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5781" y="5451757"/>
            <a:ext cx="1592037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86681" y="5451757"/>
            <a:ext cx="1592037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06474" y="5382524"/>
            <a:ext cx="977349" cy="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 amt="45000"/>
          </a:blip>
          <a:srcRect b="15626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8115150" y="2876700"/>
            <a:ext cx="3315000" cy="5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Businesses that include video in their strategy can increase their chances of turning up on the first page of Google SERPs by a factor of 53.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716550" y="459775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Why you should consider using video?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5" name="Google Shape;115;p14"/>
          <p:cNvCxnSpPr/>
          <p:nvPr/>
        </p:nvCxnSpPr>
        <p:spPr>
          <a:xfrm>
            <a:off x="3941775" y="177165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4"/>
          <p:cNvSpPr txBox="1">
            <a:spLocks noGrp="1"/>
          </p:cNvSpPr>
          <p:nvPr>
            <p:ph type="body" idx="2"/>
          </p:nvPr>
        </p:nvSpPr>
        <p:spPr>
          <a:xfrm>
            <a:off x="716550" y="2871875"/>
            <a:ext cx="2918700" cy="4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According to Google 80% of online searches are followed by a video search.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3"/>
          </p:nvPr>
        </p:nvSpPr>
        <p:spPr>
          <a:xfrm>
            <a:off x="716550" y="1385400"/>
            <a:ext cx="29187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80%</a:t>
            </a:r>
            <a:endParaRPr sz="9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4"/>
          </p:nvPr>
        </p:nvSpPr>
        <p:spPr>
          <a:xfrm>
            <a:off x="4569975" y="2871875"/>
            <a:ext cx="29187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SERP are changing with video carousel being a big part of the result.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" name="Google Shape;119;p14"/>
          <p:cNvCxnSpPr/>
          <p:nvPr/>
        </p:nvCxnSpPr>
        <p:spPr>
          <a:xfrm>
            <a:off x="7753350" y="1790700"/>
            <a:ext cx="0" cy="3276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4"/>
          <p:cNvSpPr/>
          <p:nvPr/>
        </p:nvSpPr>
        <p:spPr>
          <a:xfrm>
            <a:off x="4686300" y="1991925"/>
            <a:ext cx="186600" cy="704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5124450" y="1790700"/>
            <a:ext cx="1111500" cy="1086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4872750" y="1915725"/>
            <a:ext cx="743100" cy="887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5730000" y="1915725"/>
            <a:ext cx="743100" cy="887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6487500" y="1991925"/>
            <a:ext cx="186600" cy="704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700" y="1866749"/>
            <a:ext cx="872717" cy="88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6938" y="2072325"/>
            <a:ext cx="5619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70650" y="1913975"/>
            <a:ext cx="872725" cy="8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>
            <a:spLocks noGrp="1"/>
          </p:cNvSpPr>
          <p:nvPr>
            <p:ph type="body" idx="5"/>
          </p:nvPr>
        </p:nvSpPr>
        <p:spPr>
          <a:xfrm>
            <a:off x="2362200" y="5195975"/>
            <a:ext cx="9068100" cy="4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Video traffic is also expected to boom in the coming months, with video traffic predicted to account for 75% of all mobile traffic by 2020.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" name="Google Shape;129;p14"/>
          <p:cNvCxnSpPr/>
          <p:nvPr/>
        </p:nvCxnSpPr>
        <p:spPr>
          <a:xfrm>
            <a:off x="819150" y="5043575"/>
            <a:ext cx="1061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4"/>
          <p:cNvSpPr txBox="1">
            <a:spLocks noGrp="1"/>
          </p:cNvSpPr>
          <p:nvPr>
            <p:ph type="body" idx="6"/>
          </p:nvPr>
        </p:nvSpPr>
        <p:spPr>
          <a:xfrm>
            <a:off x="742950" y="5081675"/>
            <a:ext cx="29187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75%</a:t>
            </a:r>
            <a:endParaRPr sz="5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9050" y="10725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5"/>
          <p:cNvPicPr preferRelativeResize="0"/>
          <p:nvPr/>
        </p:nvPicPr>
        <p:blipFill rotWithShape="1">
          <a:blip r:embed="rId3">
            <a:alphaModFix amt="64000"/>
          </a:blip>
          <a:srcRect t="10501" b="5153"/>
          <a:stretch/>
        </p:blipFill>
        <p:spPr>
          <a:xfrm>
            <a:off x="0" y="1"/>
            <a:ext cx="1219200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/>
          <p:nvPr/>
        </p:nvSpPr>
        <p:spPr>
          <a:xfrm>
            <a:off x="716550" y="459775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Why should I optimize my videos?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716550" y="1385400"/>
            <a:ext cx="29187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1B</a:t>
            </a:r>
            <a:endParaRPr sz="1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40" name="Google Shape;140;p15"/>
          <p:cNvCxnSpPr/>
          <p:nvPr/>
        </p:nvCxnSpPr>
        <p:spPr>
          <a:xfrm>
            <a:off x="819150" y="3595775"/>
            <a:ext cx="1061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850151" y="1766975"/>
            <a:ext cx="8579700" cy="4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 an average day, people around the world watch one billion hours of video on YouTube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3"/>
          </p:nvPr>
        </p:nvSpPr>
        <p:spPr>
          <a:xfrm>
            <a:off x="716550" y="3699850"/>
            <a:ext cx="35886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70%</a:t>
            </a:r>
            <a:endParaRPr sz="11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4"/>
          </p:nvPr>
        </p:nvSpPr>
        <p:spPr>
          <a:xfrm>
            <a:off x="3886051" y="4129175"/>
            <a:ext cx="8579700" cy="4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videos are recommended by </a:t>
            </a:r>
            <a:b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Google’s algorithm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5"/>
          </p:nvPr>
        </p:nvSpPr>
        <p:spPr>
          <a:xfrm>
            <a:off x="819151" y="5757825"/>
            <a:ext cx="8579700" cy="4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Neal Mohan, Reported by CNET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>
            <a:off x="19050" y="-8325"/>
            <a:ext cx="12192000" cy="695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 amt="75000"/>
          </a:blip>
          <a:srcRect t="7228" b="7228"/>
          <a:stretch/>
        </p:blipFill>
        <p:spPr>
          <a:xfrm>
            <a:off x="0" y="0"/>
            <a:ext cx="12192002" cy="69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2654" y="6472936"/>
            <a:ext cx="1383568" cy="20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75" y="6528309"/>
            <a:ext cx="1464734" cy="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716550" y="459775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Recommended process to consider...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838200" y="1905000"/>
            <a:ext cx="3257400" cy="3962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4448175" y="1905000"/>
            <a:ext cx="3257400" cy="3962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8058150" y="1905000"/>
            <a:ext cx="3257400" cy="3962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838200" y="1828800"/>
            <a:ext cx="3257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RESEARCH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4451925" y="1828800"/>
            <a:ext cx="3257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OPTIMIZE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8065650" y="1828800"/>
            <a:ext cx="3257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ANALYZE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1000050" y="2743200"/>
            <a:ext cx="29337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What keywords?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What content?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Which pages?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YouTube or Domain?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Embedded or Pop-up?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4610025" y="2743200"/>
            <a:ext cx="29337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Video title?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Link building?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Time of video? (2-4 min)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Content around video?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Video schema?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Video transcript?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8220000" y="2743200"/>
            <a:ext cx="29337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Visual ranking?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Page rank impact?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Number of play / engagement?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Which types of videos?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-5715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 amt="58999"/>
          </a:blip>
          <a:srcRect b="15626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-838200" y="7467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What video content should you consider?</a:t>
            </a:r>
            <a:endParaRPr sz="1100" b="1"/>
          </a:p>
        </p:txBody>
      </p:sp>
      <p:sp>
        <p:nvSpPr>
          <p:cNvPr id="172" name="Google Shape;172;p17"/>
          <p:cNvSpPr txBox="1"/>
          <p:nvPr/>
        </p:nvSpPr>
        <p:spPr>
          <a:xfrm>
            <a:off x="716550" y="459775"/>
            <a:ext cx="94179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What video content should you consider?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838200" y="1905000"/>
            <a:ext cx="4114800" cy="4267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1148950" y="2103050"/>
            <a:ext cx="34992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stage of the user journey is being targeted?</a:t>
            </a: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Video tends to work better in early learn pages, understanding solution or product features. But the video does not work on the conversion pages such as trial forms.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5316750" y="1905000"/>
            <a:ext cx="5979900" cy="4267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5633050" y="2136600"/>
            <a:ext cx="5282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user intend/need you are trying to address. 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your goals you want to achieve from this video marketing.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you looking to drive conversions or spread brand awareness?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Put some thought into whether the video is informative and engaging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relevant to the page that it is displayed in.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/>
        </p:nvSpPr>
        <p:spPr>
          <a:xfrm>
            <a:off x="10375" y="10375"/>
            <a:ext cx="12192000" cy="685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775" y="6528309"/>
            <a:ext cx="1464734" cy="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2654" y="6472936"/>
            <a:ext cx="1383568" cy="20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446125" y="142000"/>
            <a:ext cx="115956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4C89"/>
                </a:solidFill>
                <a:latin typeface="Roboto"/>
                <a:ea typeface="Roboto"/>
                <a:cs typeface="Roboto"/>
                <a:sym typeface="Roboto"/>
              </a:rPr>
              <a:t>4 Video Test for SEO improvement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446125" y="922500"/>
            <a:ext cx="5550600" cy="2863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601825" y="1063900"/>
            <a:ext cx="5229000" cy="2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Test 1</a:t>
            </a:r>
            <a:endParaRPr sz="1200" b="1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if having a video content on the page made any significant changes?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Identified a page that ranked on page 4 of the SERP’s in spite of being well optimized.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Placed a video content relevant to the textual content to the page.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Result: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Increased rankings and visibility in universal search. The Page started to rank on page 1 and the video thumbnail in the SERPs displayed the desired video and linked back to the page.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6173250" y="922500"/>
            <a:ext cx="5550600" cy="2863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6391200" y="1063900"/>
            <a:ext cx="5114700" cy="2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Test 2</a:t>
            </a:r>
            <a:endParaRPr sz="1200" b="1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 the impact of method of delivery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Measured user engagement and organic performance when the videos contents are displayed/delivered on the page via different formats.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Roboto"/>
              <a:buChar char="●"/>
            </a:pPr>
            <a:r>
              <a:rPr lang="en-US" sz="9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link that would take user to YouTube,</a:t>
            </a:r>
            <a:endParaRPr sz="9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Roboto"/>
              <a:buChar char="●"/>
            </a:pPr>
            <a:r>
              <a:rPr lang="en-US" sz="9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pop-up</a:t>
            </a:r>
            <a:endParaRPr sz="9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Roboto"/>
              <a:buChar char="●"/>
            </a:pPr>
            <a:r>
              <a:rPr lang="en-US" sz="9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 embedded file that actually plays the video on the page itself.</a:t>
            </a:r>
            <a:endParaRPr sz="9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Result: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Embedded video saw user engagement increased, which decreased bounce rate and improved page ranking.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466825" y="3953550"/>
            <a:ext cx="5509200" cy="2407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601825" y="4211400"/>
            <a:ext cx="5114700" cy="2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Test 3</a:t>
            </a:r>
            <a:endParaRPr sz="1200" b="1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Category of video content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Tested assorted video content on the same page.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Result: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Whenever the content of the video addressed a user need and was relevant to the page textual content the page rankings improved.  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173250" y="3953550"/>
            <a:ext cx="5550600" cy="2407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6391200" y="4142475"/>
            <a:ext cx="5114700" cy="2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23232"/>
                </a:solidFill>
                <a:latin typeface="Roboto"/>
                <a:ea typeface="Roboto"/>
                <a:cs typeface="Roboto"/>
                <a:sym typeface="Roboto"/>
              </a:rPr>
              <a:t>Test 4</a:t>
            </a:r>
            <a:endParaRPr sz="1200" b="1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 videos or domain hosted videos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There is no universal truth. Google does displays both YouTube and domain hosted videos in the thumbnails on the SERPs.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Different sites will see different results.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Result: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When the video was already present in YouTube and then embedded on the page, the URL improved in rankings.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/>
        </p:nvSpPr>
        <p:spPr>
          <a:xfrm>
            <a:off x="0" y="1583525"/>
            <a:ext cx="121920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Optimizing for YouTube</a:t>
            </a:r>
            <a:endParaRPr sz="6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0" y="3242325"/>
            <a:ext cx="121920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recommended approach to videos on YouTube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AD ME">
  <a:themeElements>
    <a:clrScheme name="BrightEdge">
      <a:dk1>
        <a:srgbClr val="333333"/>
      </a:dk1>
      <a:lt1>
        <a:srgbClr val="FFFFFF"/>
      </a:lt1>
      <a:dk2>
        <a:srgbClr val="999999"/>
      </a:dk2>
      <a:lt2>
        <a:srgbClr val="CCCCCC"/>
      </a:lt2>
      <a:accent1>
        <a:srgbClr val="009DDA"/>
      </a:accent1>
      <a:accent2>
        <a:srgbClr val="F7931D"/>
      </a:accent2>
      <a:accent3>
        <a:srgbClr val="EEEEEE"/>
      </a:accent3>
      <a:accent4>
        <a:srgbClr val="99D8F0"/>
      </a:accent4>
      <a:accent5>
        <a:srgbClr val="73C9EB"/>
      </a:accent5>
      <a:accent6>
        <a:srgbClr val="4CBAE5"/>
      </a:accent6>
      <a:hlink>
        <a:srgbClr val="26ACE0"/>
      </a:hlink>
      <a:folHlink>
        <a:srgbClr val="0086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Widescreen</PresentationFormat>
  <Paragraphs>176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Roboto</vt:lpstr>
      <vt:lpstr>Arial</vt:lpstr>
      <vt:lpstr>Courier New</vt:lpstr>
      <vt:lpstr>Roboto Light</vt:lpstr>
      <vt:lpstr>Noto Sans Symbols</vt:lpstr>
      <vt:lpstr>Roboto Black</vt:lpstr>
      <vt:lpstr>READ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svcs_pdf</cp:lastModifiedBy>
  <cp:revision>1</cp:revision>
  <dcterms:modified xsi:type="dcterms:W3CDTF">2019-11-06T17:44:01Z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00720F3C-E9A4-41E2-ACB0-EEB13B45C95F</vt:lpwstr>
  </property>
  <property fmtid="{D5CDD505-2E9C-101B-9397-08002B2CF9AE}" pid="3" name="ArticulatePath">
    <vt:lpwstr>BIC Webinar - Video SEO DRAFT</vt:lpwstr>
  </property>
</Properties>
</file>